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wdp" ContentType="image/vnd.ms-photo"/>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drawings/drawing1.xml" ContentType="application/vnd.openxmlformats-officedocument.drawingml.chartshap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8"/>
  </p:handoutMasterIdLst>
  <p:sldIdLst>
    <p:sldId id="257" r:id="rId3"/>
    <p:sldId id="259" r:id="rId5"/>
    <p:sldId id="260" r:id="rId6"/>
    <p:sldId id="296" r:id="rId7"/>
    <p:sldId id="278" r:id="rId8"/>
    <p:sldId id="293" r:id="rId9"/>
    <p:sldId id="281" r:id="rId10"/>
    <p:sldId id="297" r:id="rId11"/>
    <p:sldId id="314" r:id="rId12"/>
    <p:sldId id="315" r:id="rId13"/>
    <p:sldId id="282" r:id="rId14"/>
    <p:sldId id="316" r:id="rId15"/>
    <p:sldId id="283" r:id="rId16"/>
    <p:sldId id="295" r:id="rId17"/>
    <p:sldId id="313" r:id="rId18"/>
    <p:sldId id="294" r:id="rId19"/>
    <p:sldId id="317" r:id="rId20"/>
    <p:sldId id="320" r:id="rId21"/>
    <p:sldId id="302" r:id="rId22"/>
    <p:sldId id="303" r:id="rId23"/>
    <p:sldId id="304" r:id="rId24"/>
    <p:sldId id="305" r:id="rId25"/>
    <p:sldId id="306" r:id="rId26"/>
    <p:sldId id="307" r:id="rId27"/>
    <p:sldId id="308" r:id="rId28"/>
    <p:sldId id="309" r:id="rId29"/>
    <p:sldId id="310" r:id="rId30"/>
    <p:sldId id="311" r:id="rId31"/>
    <p:sldId id="312" r:id="rId32"/>
    <p:sldId id="271" r:id="rId33"/>
    <p:sldId id="292" r:id="rId34"/>
    <p:sldId id="272" r:id="rId35"/>
    <p:sldId id="267" r:id="rId36"/>
    <p:sldId id="266"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notesMaster" Target="notesMasters/notesMaster1.xml"/><Relationship Id="rId39" Type="http://schemas.openxmlformats.org/officeDocument/2006/relationships/presProps" Target="presProps.xml"/><Relationship Id="rId38" Type="http://schemas.openxmlformats.org/officeDocument/2006/relationships/handoutMaster" Target="handoutMasters/handoutMaster1.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view3D>
      <c:rotX val="30"/>
      <c:rotY val="0"/>
      <c:depthPercent val="100"/>
      <c:rAngAx val="0"/>
    </c:view3D>
    <c:floor>
      <c:thickness val="0"/>
      <c:spPr>
        <a:noFill/>
        <a:ln w="6350" cap="flat" cmpd="sng" algn="ctr">
          <a:noFill/>
          <a:prstDash val="solid"/>
          <a:round/>
        </a:ln>
        <a:effectLst/>
      </c:spPr>
    </c:floor>
    <c:sideWall>
      <c:thickness val="0"/>
      <c:spPr>
        <a:noFill/>
        <a:ln>
          <a:noFill/>
        </a:ln>
        <a:effectLst/>
      </c:spPr>
    </c:sideWall>
    <c:backWall>
      <c:thickness val="0"/>
      <c:spPr>
        <a:noFill/>
        <a:ln>
          <a:noFill/>
        </a:ln>
        <a:effectLst/>
      </c:spPr>
    </c:backWall>
    <c:plotArea>
      <c:layout>
        <c:manualLayout>
          <c:layoutTarget val="inner"/>
          <c:xMode val="edge"/>
          <c:yMode val="edge"/>
          <c:x val="0.0480985741888659"/>
          <c:y val="0.078337814863687"/>
          <c:w val="0.903802851622268"/>
          <c:h val="0.867428313307607"/>
        </c:manualLayout>
      </c:layout>
      <c:pie3DChart>
        <c:varyColors val="1"/>
        <c:ser>
          <c:idx val="0"/>
          <c:order val="0"/>
          <c:tx>
            <c:strRef>
              <c:f>Sheet1!$B$1</c:f>
              <c:strCache>
                <c:ptCount val="1"/>
                <c:pt idx="0">
                  <c:v>销售额</c:v>
                </c:pt>
              </c:strCache>
            </c:strRef>
          </c:tx>
          <c:explosion val="0"/>
          <c:dPt>
            <c:idx val="0"/>
            <c:bubble3D val="0"/>
            <c:spPr>
              <a:solidFill>
                <a:schemeClr val="accent5">
                  <a:shade val="58000"/>
                </a:schemeClr>
              </a:solidFill>
              <a:ln>
                <a:noFill/>
              </a:ln>
              <a:effectLst/>
              <a:scene3d>
                <a:camera prst="orthographicFront"/>
                <a:lightRig rig="threePt" dir="t"/>
              </a:scene3d>
              <a:sp3d>
                <a:contourClr>
                  <a:schemeClr val="lt1"/>
                </a:contourClr>
              </a:sp3d>
            </c:spPr>
          </c:dPt>
          <c:dPt>
            <c:idx val="1"/>
            <c:bubble3D val="0"/>
            <c:spPr>
              <a:solidFill>
                <a:schemeClr val="accent5">
                  <a:shade val="86000"/>
                </a:schemeClr>
              </a:solidFill>
              <a:ln>
                <a:noFill/>
              </a:ln>
              <a:effectLst/>
              <a:scene3d>
                <a:camera prst="orthographicFront"/>
                <a:lightRig rig="threePt" dir="t"/>
              </a:scene3d>
              <a:sp3d>
                <a:contourClr>
                  <a:schemeClr val="lt1"/>
                </a:contourClr>
              </a:sp3d>
            </c:spPr>
          </c:dPt>
          <c:dPt>
            <c:idx val="2"/>
            <c:bubble3D val="0"/>
            <c:spPr>
              <a:solidFill>
                <a:schemeClr val="accent5">
                  <a:tint val="86000"/>
                </a:schemeClr>
              </a:solidFill>
              <a:ln>
                <a:noFill/>
              </a:ln>
              <a:effectLst/>
              <a:scene3d>
                <a:camera prst="orthographicFront"/>
                <a:lightRig rig="threePt" dir="t"/>
              </a:scene3d>
              <a:sp3d>
                <a:contourClr>
                  <a:schemeClr val="lt1"/>
                </a:contourClr>
              </a:sp3d>
            </c:spPr>
          </c:dPt>
          <c:dPt>
            <c:idx val="3"/>
            <c:bubble3D val="0"/>
            <c:spPr>
              <a:solidFill>
                <a:schemeClr val="accent5">
                  <a:tint val="58000"/>
                </a:schemeClr>
              </a:solidFill>
              <a:ln>
                <a:noFill/>
              </a:ln>
              <a:effectLst/>
              <a:scene3d>
                <a:camera prst="orthographicFront"/>
                <a:lightRig rig="threePt" dir="t"/>
              </a:scene3d>
              <a:sp3d>
                <a:contourClr>
                  <a:schemeClr val="lt1"/>
                </a:contourClr>
              </a:sp3d>
            </c:spPr>
          </c:dPt>
          <c:dLbls>
            <c:delete val="1"/>
          </c:dLbls>
          <c:cat>
            <c:strRef>
              <c:f>Sheet1!$A$2:$A$5</c:f>
              <c:strCache>
                <c:ptCount val="4"/>
                <c:pt idx="0">
                  <c:v>95+</c:v>
                </c:pt>
                <c:pt idx="1">
                  <c:v>90~95</c:v>
                </c:pt>
                <c:pt idx="2">
                  <c:v>85~90</c:v>
                </c:pt>
                <c:pt idx="3">
                  <c:v>其他</c:v>
                </c:pt>
              </c:strCache>
            </c:strRef>
          </c:cat>
          <c:val>
            <c:numRef>
              <c:f>Sheet1!$B$2:$B$5</c:f>
              <c:numCache>
                <c:formatCode>General</c:formatCode>
                <c:ptCount val="4"/>
                <c:pt idx="0">
                  <c:v>39</c:v>
                </c:pt>
                <c:pt idx="1">
                  <c:v>27</c:v>
                </c:pt>
                <c:pt idx="2">
                  <c:v>17</c:v>
                </c:pt>
                <c:pt idx="3">
                  <c:v>23</c:v>
                </c:pt>
              </c:numCache>
            </c:numRef>
          </c:val>
        </c:ser>
        <c:dLbls>
          <c:showLegendKey val="0"/>
          <c:showVal val="0"/>
          <c:showCatName val="0"/>
          <c:showSerName val="0"/>
          <c:showPercent val="0"/>
          <c:showBubbleSize val="0"/>
        </c:dLbls>
      </c:pie3DChart>
      <c:spPr>
        <a:noFill/>
        <a:ln>
          <a:noFill/>
        </a:ln>
        <a:effectLst/>
      </c:spPr>
    </c:plotArea>
    <c:plotVisOnly val="1"/>
    <c:dispBlanksAs val="gap"/>
    <c:showDLblsOverMax val="0"/>
    <c:extLst>
      <c:ext uri="{0b15fc19-7d7d-44ad-8c2d-2c3a37ce22c3}">
        <chartProps xmlns="https://web.wps.cn/et/2018/main" chartId="{510e3c99-f926-4ebf-af50-8829f7df8413}"/>
      </c:ext>
    </c:extLst>
  </c:chart>
  <c:spPr>
    <a:noFill/>
    <a:ln w="6350" cap="flat" cmpd="sng" algn="ctr">
      <a:noFill/>
      <a:prstDash val="solid"/>
      <a:miter lim="800000"/>
    </a:ln>
    <a:effectLst/>
  </c:spPr>
  <c:txPr>
    <a:bodyPr/>
    <a:lstStyle/>
    <a:p>
      <a:pPr>
        <a:defRPr lang="zh-CN"/>
      </a:pPr>
    </a:p>
  </c:txPr>
  <c:externalData r:id="rId1">
    <c:autoUpdate val="0"/>
  </c:externalData>
  <c:userShapes r:id="rId2"/>
</c:chartSpace>
</file>

<file path=ppt/diagrams/_rels/data1.xml.rels><?xml version="1.0" encoding="UTF-8" standalone="yes"?>
<Relationships xmlns="http://schemas.openxmlformats.org/package/2006/relationships"><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image" Target="../media/image63.jpeg"/></Relationships>
</file>

<file path=ppt/diagrams/_rels/drawing1.xml.rels><?xml version="1.0" encoding="UTF-8" standalone="yes"?>
<Relationships xmlns="http://schemas.openxmlformats.org/package/2006/relationships"><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image" Target="../media/image63.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43BCCF17-EB96-461B-86F3-ED3F6B583610}" type="doc">
      <dgm:prSet loTypeId="urn:microsoft.com/office/officeart/2008/layout/AlternatingPictureBlocks" loCatId="picture" qsTypeId="urn:microsoft.com/office/officeart/2005/8/quickstyle/simple1" qsCatId="simple" csTypeId="urn:microsoft.com/office/officeart/2005/8/colors/accent1_2" csCatId="accent1" phldr="1"/>
      <dgm:spPr/>
      <dgm:t>
        <a:bodyPr/>
        <a:lstStyle/>
        <a:p>
          <a:endParaRPr lang="zh-CN" altLang="en-US"/>
        </a:p>
      </dgm:t>
    </dgm:pt>
    <dgm:pt modelId="{EFBF407E-671A-4182-A70B-9A7F341053FE}">
      <dgm:prSet phldrT="[文本]" custT="1"/>
      <dgm:spPr/>
      <dgm:t>
        <a:bodyPr/>
        <a:lstStyle/>
        <a:p>
          <a:r>
            <a:rPr lang="zh-CN" altLang="en-US" sz="2400" dirty="0">
              <a:latin typeface="思源宋体 Heavy" panose="02020900000000000000" pitchFamily="18" charset="-122"/>
              <a:ea typeface="思源宋体 Heavy" panose="02020900000000000000" pitchFamily="18" charset="-122"/>
            </a:rPr>
            <a:t>厚德</a:t>
          </a:r>
        </a:p>
      </dgm:t>
    </dgm:pt>
    <dgm:pt modelId="{E2998E87-B2DD-41D8-9750-7502944164DB}" cxnId="{63048214-CF92-44FC-8D91-567DCDEB5533}" type="parTrans">
      <dgm:prSet/>
      <dgm:spPr/>
      <dgm:t>
        <a:bodyPr/>
        <a:lstStyle/>
        <a:p>
          <a:endParaRPr lang="zh-CN" altLang="en-US"/>
        </a:p>
      </dgm:t>
    </dgm:pt>
    <dgm:pt modelId="{763735FD-06D5-4C14-992C-B1E21AE21FF4}" cxnId="{63048214-CF92-44FC-8D91-567DCDEB5533}" type="sibTrans">
      <dgm:prSet/>
      <dgm:spPr/>
      <dgm:t>
        <a:bodyPr/>
        <a:lstStyle/>
        <a:p>
          <a:endParaRPr lang="zh-CN" altLang="en-US"/>
        </a:p>
      </dgm:t>
    </dgm:pt>
    <dgm:pt modelId="{A5A89CDB-2446-457D-AD14-E92FDB055F4B}">
      <dgm:prSet phldrT="[文本]" custT="1"/>
      <dgm:spPr/>
      <dgm:t>
        <a:bodyPr/>
        <a:lstStyle/>
        <a:p>
          <a:r>
            <a:rPr lang="zh-CN" altLang="en-US" sz="2400" dirty="0">
              <a:latin typeface="思源宋体 Heavy" panose="02020900000000000000" pitchFamily="18" charset="-122"/>
              <a:ea typeface="思源宋体 Heavy" panose="02020900000000000000" pitchFamily="18" charset="-122"/>
            </a:rPr>
            <a:t>求真</a:t>
          </a:r>
        </a:p>
      </dgm:t>
    </dgm:pt>
    <dgm:pt modelId="{9EC988B9-8581-408E-85E1-2CD14B85F614}" cxnId="{1C149BDF-7B79-400A-A9B8-B9494C58B0C2}" type="parTrans">
      <dgm:prSet/>
      <dgm:spPr/>
      <dgm:t>
        <a:bodyPr/>
        <a:lstStyle/>
        <a:p>
          <a:endParaRPr lang="zh-CN" altLang="en-US"/>
        </a:p>
      </dgm:t>
    </dgm:pt>
    <dgm:pt modelId="{0B15E17B-785C-4AFE-8509-8B732703CAB3}" cxnId="{1C149BDF-7B79-400A-A9B8-B9494C58B0C2}" type="sibTrans">
      <dgm:prSet/>
      <dgm:spPr/>
      <dgm:t>
        <a:bodyPr/>
        <a:lstStyle/>
        <a:p>
          <a:endParaRPr lang="zh-CN" altLang="en-US"/>
        </a:p>
      </dgm:t>
    </dgm:pt>
    <dgm:pt modelId="{CAA9AEA2-ADA5-421D-9E6A-C8A8A6A6F4E7}">
      <dgm:prSet custT="1"/>
      <dgm:spPr/>
      <dgm:t>
        <a:bodyPr/>
        <a:lstStyle/>
        <a:p>
          <a:r>
            <a:rPr lang="zh-CN" altLang="en-US" sz="2400" dirty="0">
              <a:latin typeface="思源宋体 Heavy" panose="02020900000000000000" pitchFamily="18" charset="-122"/>
              <a:ea typeface="思源宋体 Heavy" panose="02020900000000000000" pitchFamily="18" charset="-122"/>
            </a:rPr>
            <a:t>励学</a:t>
          </a:r>
        </a:p>
      </dgm:t>
    </dgm:pt>
    <dgm:pt modelId="{35B9A9B9-F79F-4CC5-B8FF-D05256174720}" cxnId="{D4452BD9-CA2B-4D8B-88A9-DAB14AE795B2}" type="parTrans">
      <dgm:prSet/>
      <dgm:spPr/>
      <dgm:t>
        <a:bodyPr/>
        <a:lstStyle/>
        <a:p>
          <a:endParaRPr lang="zh-CN" altLang="en-US"/>
        </a:p>
      </dgm:t>
    </dgm:pt>
    <dgm:pt modelId="{83EDE776-BB97-4527-A66B-DFF7EC7673F7}" cxnId="{D4452BD9-CA2B-4D8B-88A9-DAB14AE795B2}" type="sibTrans">
      <dgm:prSet/>
      <dgm:spPr/>
      <dgm:t>
        <a:bodyPr/>
        <a:lstStyle/>
        <a:p>
          <a:endParaRPr lang="zh-CN" altLang="en-US"/>
        </a:p>
      </dgm:t>
    </dgm:pt>
    <dgm:pt modelId="{9C517F3A-2D07-4195-9621-21FA91505430}">
      <dgm:prSet custT="1"/>
      <dgm:spPr/>
      <dgm:t>
        <a:bodyPr/>
        <a:lstStyle/>
        <a:p>
          <a:r>
            <a:rPr lang="en-US" altLang="zh-CN" sz="2400" dirty="0">
              <a:latin typeface="思源宋体 Heavy" panose="02020900000000000000" pitchFamily="18" charset="-122"/>
              <a:ea typeface="思源宋体 Heavy" panose="02020900000000000000" pitchFamily="18" charset="-122"/>
            </a:rPr>
            <a:t>XDU</a:t>
          </a:r>
          <a:endParaRPr lang="zh-CN" altLang="en-US" sz="2400" dirty="0">
            <a:latin typeface="思源宋体 Heavy" panose="02020900000000000000" pitchFamily="18" charset="-122"/>
            <a:ea typeface="思源宋体 Heavy" panose="02020900000000000000" pitchFamily="18" charset="-122"/>
          </a:endParaRPr>
        </a:p>
      </dgm:t>
    </dgm:pt>
    <dgm:pt modelId="{BAD6EEB0-C08A-40B5-BC59-8B642A3E16FA}" cxnId="{548F8EAD-E34E-4275-BB71-B75B1F6D4736}" type="parTrans">
      <dgm:prSet/>
      <dgm:spPr/>
      <dgm:t>
        <a:bodyPr/>
        <a:lstStyle/>
        <a:p>
          <a:endParaRPr lang="zh-CN" altLang="en-US"/>
        </a:p>
      </dgm:t>
    </dgm:pt>
    <dgm:pt modelId="{6A53FBDA-11DC-4B43-86C2-A272F7A7DA65}" cxnId="{548F8EAD-E34E-4275-BB71-B75B1F6D4736}" type="sibTrans">
      <dgm:prSet/>
      <dgm:spPr/>
      <dgm:t>
        <a:bodyPr/>
        <a:lstStyle/>
        <a:p>
          <a:endParaRPr lang="zh-CN" altLang="en-US"/>
        </a:p>
      </dgm:t>
    </dgm:pt>
    <dgm:pt modelId="{AC2601F9-5620-4D50-B6E8-CD14647EC84B}">
      <dgm:prSet custT="1"/>
      <dgm:spPr/>
      <dgm:t>
        <a:bodyPr/>
        <a:lstStyle/>
        <a:p>
          <a:r>
            <a:rPr lang="en-US" altLang="zh-CN" sz="2400" dirty="0">
              <a:latin typeface="思源宋体 Heavy" panose="02020900000000000000" pitchFamily="18" charset="-122"/>
              <a:ea typeface="思源宋体 Heavy" panose="02020900000000000000" pitchFamily="18" charset="-122"/>
            </a:rPr>
            <a:t>XDU</a:t>
          </a:r>
          <a:endParaRPr lang="zh-CN" altLang="en-US" sz="2400" dirty="0">
            <a:latin typeface="思源宋体 Heavy" panose="02020900000000000000" pitchFamily="18" charset="-122"/>
            <a:ea typeface="思源宋体 Heavy" panose="02020900000000000000" pitchFamily="18" charset="-122"/>
          </a:endParaRPr>
        </a:p>
      </dgm:t>
    </dgm:pt>
    <dgm:pt modelId="{83BA6C5A-D962-4461-9309-4B6FD5216406}" cxnId="{1D5780A3-1EED-428B-ADB7-6DD1D02D8408}" type="parTrans">
      <dgm:prSet/>
      <dgm:spPr/>
      <dgm:t>
        <a:bodyPr/>
        <a:lstStyle/>
        <a:p>
          <a:endParaRPr lang="zh-CN" altLang="en-US"/>
        </a:p>
      </dgm:t>
    </dgm:pt>
    <dgm:pt modelId="{9B2FE5D6-97CD-4032-BC77-D757F344734C}" cxnId="{1D5780A3-1EED-428B-ADB7-6DD1D02D8408}" type="sibTrans">
      <dgm:prSet/>
      <dgm:spPr/>
      <dgm:t>
        <a:bodyPr/>
        <a:lstStyle/>
        <a:p>
          <a:endParaRPr lang="zh-CN" altLang="en-US"/>
        </a:p>
      </dgm:t>
    </dgm:pt>
    <dgm:pt modelId="{F78C3D9A-0082-4742-90CD-11B168BCE4D7}">
      <dgm:prSet custT="1"/>
      <dgm:spPr/>
      <dgm:t>
        <a:bodyPr/>
        <a:lstStyle/>
        <a:p>
          <a:r>
            <a:rPr lang="zh-CN" altLang="en-US" sz="2400" dirty="0">
              <a:latin typeface="思源宋体 Heavy" panose="02020900000000000000" pitchFamily="18" charset="-122"/>
              <a:ea typeface="思源宋体 Heavy" panose="02020900000000000000" pitchFamily="18" charset="-122"/>
            </a:rPr>
            <a:t>笃行</a:t>
          </a:r>
          <a:endParaRPr lang="zh-CN" altLang="en-US" sz="2400" dirty="0"/>
        </a:p>
      </dgm:t>
    </dgm:pt>
    <dgm:pt modelId="{83B9C141-2A33-4557-979B-85A711E2891E}" cxnId="{7DFB2A31-45A3-412A-8AC1-98118BE3E0FD}" type="parTrans">
      <dgm:prSet/>
      <dgm:spPr/>
      <dgm:t>
        <a:bodyPr/>
        <a:lstStyle/>
        <a:p>
          <a:endParaRPr lang="zh-CN" altLang="en-US"/>
        </a:p>
      </dgm:t>
    </dgm:pt>
    <dgm:pt modelId="{C2222A1C-144C-4837-976B-5FEA7779D27D}" cxnId="{7DFB2A31-45A3-412A-8AC1-98118BE3E0FD}" type="sibTrans">
      <dgm:prSet/>
      <dgm:spPr/>
      <dgm:t>
        <a:bodyPr/>
        <a:lstStyle/>
        <a:p>
          <a:endParaRPr lang="zh-CN" altLang="en-US"/>
        </a:p>
      </dgm:t>
    </dgm:pt>
    <dgm:pt modelId="{A6AA7D0E-9CBC-43A1-B1DA-800995C12C13}" type="pres">
      <dgm:prSet presAssocID="{43BCCF17-EB96-461B-86F3-ED3F6B583610}" presName="linearFlow" presStyleCnt="0">
        <dgm:presLayoutVars>
          <dgm:dir/>
          <dgm:resizeHandles val="exact"/>
        </dgm:presLayoutVars>
      </dgm:prSet>
      <dgm:spPr/>
    </dgm:pt>
    <dgm:pt modelId="{DF4DB7DF-44F1-4F70-98C5-6F939367EF6A}" type="pres">
      <dgm:prSet presAssocID="{AC2601F9-5620-4D50-B6E8-CD14647EC84B}" presName="comp" presStyleCnt="0"/>
      <dgm:spPr/>
    </dgm:pt>
    <dgm:pt modelId="{5964AF8B-539A-4D5B-AD2D-5828A5FF8DE4}" type="pres">
      <dgm:prSet presAssocID="{AC2601F9-5620-4D50-B6E8-CD14647EC84B}" presName="rect2" presStyleLbl="node1" presStyleIdx="0" presStyleCnt="6">
        <dgm:presLayoutVars>
          <dgm:bulletEnabled val="1"/>
        </dgm:presLayoutVars>
      </dgm:prSet>
      <dgm:spPr/>
    </dgm:pt>
    <dgm:pt modelId="{2C324E07-892D-417A-ACAA-E758F419929E}" type="pres">
      <dgm:prSet presAssocID="{AC2601F9-5620-4D50-B6E8-CD14647EC84B}" presName="rect1" presStyleLbl="lnNode1" presStyleIdx="0" presStyleCnt="6"/>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0692114A-17CD-4671-92AA-5C5BDEE7F33D}" type="pres">
      <dgm:prSet presAssocID="{9B2FE5D6-97CD-4032-BC77-D757F344734C}" presName="sibTrans" presStyleCnt="0"/>
      <dgm:spPr/>
    </dgm:pt>
    <dgm:pt modelId="{AF3BD333-3FDD-43D6-905C-56658D99D7C2}" type="pres">
      <dgm:prSet presAssocID="{EFBF407E-671A-4182-A70B-9A7F341053FE}" presName="comp" presStyleCnt="0"/>
      <dgm:spPr/>
    </dgm:pt>
    <dgm:pt modelId="{1201A04E-6704-4BF4-A4AE-10E1DD7DE179}" type="pres">
      <dgm:prSet presAssocID="{EFBF407E-671A-4182-A70B-9A7F341053FE}" presName="rect2" presStyleLbl="node1" presStyleIdx="1" presStyleCnt="6">
        <dgm:presLayoutVars>
          <dgm:bulletEnabled val="1"/>
        </dgm:presLayoutVars>
      </dgm:prSet>
      <dgm:spPr/>
    </dgm:pt>
    <dgm:pt modelId="{C055E5A0-1B27-4295-AC2B-EAB31FE5DB4B}" type="pres">
      <dgm:prSet presAssocID="{EFBF407E-671A-4182-A70B-9A7F341053FE}" presName="rect1" presStyleLbl="lnNode1" presStyleIdx="1" presStyleCnt="6"/>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pt>
    <dgm:pt modelId="{87CBCE18-C2FD-479E-96AD-DF9E5E889D4F}" type="pres">
      <dgm:prSet presAssocID="{763735FD-06D5-4C14-992C-B1E21AE21FF4}" presName="sibTrans" presStyleCnt="0"/>
      <dgm:spPr/>
    </dgm:pt>
    <dgm:pt modelId="{D56501FF-0234-402A-BFF7-C16E6F1E6227}" type="pres">
      <dgm:prSet presAssocID="{A5A89CDB-2446-457D-AD14-E92FDB055F4B}" presName="comp" presStyleCnt="0"/>
      <dgm:spPr/>
    </dgm:pt>
    <dgm:pt modelId="{848DAF57-1393-49AC-B521-2DF029AE6D18}" type="pres">
      <dgm:prSet presAssocID="{A5A89CDB-2446-457D-AD14-E92FDB055F4B}" presName="rect2" presStyleLbl="node1" presStyleIdx="2" presStyleCnt="6">
        <dgm:presLayoutVars>
          <dgm:bulletEnabled val="1"/>
        </dgm:presLayoutVars>
      </dgm:prSet>
      <dgm:spPr/>
    </dgm:pt>
    <dgm:pt modelId="{F3F1EB97-BD4B-40F3-B103-18AF05942A00}" type="pres">
      <dgm:prSet presAssocID="{A5A89CDB-2446-457D-AD14-E92FDB055F4B}" presName="rect1" presStyleLbl="lnNode1" presStyleIdx="2" presStyleCnt="6"/>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pt>
    <dgm:pt modelId="{BC8ED50F-B847-4E27-91FD-B9D5D5DC1D8A}" type="pres">
      <dgm:prSet presAssocID="{0B15E17B-785C-4AFE-8509-8B732703CAB3}" presName="sibTrans" presStyleCnt="0"/>
      <dgm:spPr/>
    </dgm:pt>
    <dgm:pt modelId="{6C0BEB2F-AC77-4B3C-BF07-9E489F0D8816}" type="pres">
      <dgm:prSet presAssocID="{CAA9AEA2-ADA5-421D-9E6A-C8A8A6A6F4E7}" presName="comp" presStyleCnt="0"/>
      <dgm:spPr/>
    </dgm:pt>
    <dgm:pt modelId="{22C0C484-49F1-454E-AFE0-24A30737A672}" type="pres">
      <dgm:prSet presAssocID="{CAA9AEA2-ADA5-421D-9E6A-C8A8A6A6F4E7}" presName="rect2" presStyleLbl="node1" presStyleIdx="3" presStyleCnt="6">
        <dgm:presLayoutVars>
          <dgm:bulletEnabled val="1"/>
        </dgm:presLayoutVars>
      </dgm:prSet>
      <dgm:spPr/>
    </dgm:pt>
    <dgm:pt modelId="{074E2128-5895-4C13-8920-58ACF6084D04}" type="pres">
      <dgm:prSet presAssocID="{CAA9AEA2-ADA5-421D-9E6A-C8A8A6A6F4E7}" presName="rect1" presStyleLbl="lnNode1" presStyleIdx="3" presStyleCnt="6"/>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dgm:spPr>
    </dgm:pt>
    <dgm:pt modelId="{3E659101-8D8C-4B4F-A24C-1C12212A8180}" type="pres">
      <dgm:prSet presAssocID="{83EDE776-BB97-4527-A66B-DFF7EC7673F7}" presName="sibTrans" presStyleCnt="0"/>
      <dgm:spPr/>
    </dgm:pt>
    <dgm:pt modelId="{5C1D4E41-C4F8-43FF-B536-EAAA52F7C1CF}" type="pres">
      <dgm:prSet presAssocID="{F78C3D9A-0082-4742-90CD-11B168BCE4D7}" presName="comp" presStyleCnt="0"/>
      <dgm:spPr/>
    </dgm:pt>
    <dgm:pt modelId="{E1E6E706-89B8-47AE-8079-74AEBF6E2FCD}" type="pres">
      <dgm:prSet presAssocID="{F78C3D9A-0082-4742-90CD-11B168BCE4D7}" presName="rect2" presStyleLbl="node1" presStyleIdx="4" presStyleCnt="6">
        <dgm:presLayoutVars>
          <dgm:bulletEnabled val="1"/>
        </dgm:presLayoutVars>
      </dgm:prSet>
      <dgm:spPr/>
    </dgm:pt>
    <dgm:pt modelId="{5F32CD7D-1B90-48D3-A2AD-5F90D1369FD5}" type="pres">
      <dgm:prSet presAssocID="{F78C3D9A-0082-4742-90CD-11B168BCE4D7}" presName="rect1" presStyleLbl="lnNode1" presStyleIdx="4" presStyleCnt="6"/>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a:stretch>
        </a:blipFill>
      </dgm:spPr>
    </dgm:pt>
    <dgm:pt modelId="{EBD4DDEB-ECA9-4FEC-85D5-8217C1CEA875}" type="pres">
      <dgm:prSet presAssocID="{C2222A1C-144C-4837-976B-5FEA7779D27D}" presName="sibTrans" presStyleCnt="0"/>
      <dgm:spPr/>
    </dgm:pt>
    <dgm:pt modelId="{93F39E76-250B-46F5-97FC-D4F55ECE2F3C}" type="pres">
      <dgm:prSet presAssocID="{9C517F3A-2D07-4195-9621-21FA91505430}" presName="comp" presStyleCnt="0"/>
      <dgm:spPr/>
    </dgm:pt>
    <dgm:pt modelId="{403F0086-3C4C-4BB5-9999-BB37D22D1AD1}" type="pres">
      <dgm:prSet presAssocID="{9C517F3A-2D07-4195-9621-21FA91505430}" presName="rect2" presStyleLbl="node1" presStyleIdx="5" presStyleCnt="6">
        <dgm:presLayoutVars>
          <dgm:bulletEnabled val="1"/>
        </dgm:presLayoutVars>
      </dgm:prSet>
      <dgm:spPr/>
    </dgm:pt>
    <dgm:pt modelId="{3E78E764-B4E5-4EB4-95B0-866359C81E19}" type="pres">
      <dgm:prSet presAssocID="{9C517F3A-2D07-4195-9621-21FA91505430}" presName="rect1" presStyleLbl="lnNode1" presStyleIdx="5" presStyleCnt="6"/>
      <dgm:spPr>
        <a:blipFill>
          <a:blip xmlns:r="http://schemas.openxmlformats.org/officeDocument/2006/relationships" r:embed="rId6" cstate="print">
            <a:extLst>
              <a:ext uri="{28A0092B-C50C-407E-A947-70E740481C1C}">
                <a14:useLocalDpi xmlns:a14="http://schemas.microsoft.com/office/drawing/2010/main" val="0"/>
              </a:ext>
            </a:extLst>
          </a:blip>
          <a:srcRect/>
          <a:stretch>
            <a:fillRect/>
          </a:stretch>
        </a:blipFill>
      </dgm:spPr>
    </dgm:pt>
  </dgm:ptLst>
  <dgm:cxnLst>
    <dgm:cxn modelId="{63048214-CF92-44FC-8D91-567DCDEB5533}" srcId="{43BCCF17-EB96-461B-86F3-ED3F6B583610}" destId="{EFBF407E-671A-4182-A70B-9A7F341053FE}" srcOrd="1" destOrd="0" parTransId="{E2998E87-B2DD-41D8-9750-7502944164DB}" sibTransId="{763735FD-06D5-4C14-992C-B1E21AE21FF4}"/>
    <dgm:cxn modelId="{C2C94325-2E7F-4C39-BCF8-BDB6638FEB50}" type="presOf" srcId="{EFBF407E-671A-4182-A70B-9A7F341053FE}" destId="{1201A04E-6704-4BF4-A4AE-10E1DD7DE179}" srcOrd="0" destOrd="0" presId="urn:microsoft.com/office/officeart/2008/layout/AlternatingPictureBlocks"/>
    <dgm:cxn modelId="{DBAE3D26-F3FE-42DE-B77A-0C6A5476297F}" type="presOf" srcId="{CAA9AEA2-ADA5-421D-9E6A-C8A8A6A6F4E7}" destId="{22C0C484-49F1-454E-AFE0-24A30737A672}" srcOrd="0" destOrd="0" presId="urn:microsoft.com/office/officeart/2008/layout/AlternatingPictureBlocks"/>
    <dgm:cxn modelId="{83AC342B-1EA8-4F5B-9310-844D1C51002C}" type="presOf" srcId="{A5A89CDB-2446-457D-AD14-E92FDB055F4B}" destId="{848DAF57-1393-49AC-B521-2DF029AE6D18}" srcOrd="0" destOrd="0" presId="urn:microsoft.com/office/officeart/2008/layout/AlternatingPictureBlocks"/>
    <dgm:cxn modelId="{7DFB2A31-45A3-412A-8AC1-98118BE3E0FD}" srcId="{43BCCF17-EB96-461B-86F3-ED3F6B583610}" destId="{F78C3D9A-0082-4742-90CD-11B168BCE4D7}" srcOrd="4" destOrd="0" parTransId="{83B9C141-2A33-4557-979B-85A711E2891E}" sibTransId="{C2222A1C-144C-4837-976B-5FEA7779D27D}"/>
    <dgm:cxn modelId="{1D5780A3-1EED-428B-ADB7-6DD1D02D8408}" srcId="{43BCCF17-EB96-461B-86F3-ED3F6B583610}" destId="{AC2601F9-5620-4D50-B6E8-CD14647EC84B}" srcOrd="0" destOrd="0" parTransId="{83BA6C5A-D962-4461-9309-4B6FD5216406}" sibTransId="{9B2FE5D6-97CD-4032-BC77-D757F344734C}"/>
    <dgm:cxn modelId="{11FD27A4-4DC6-43B1-B4EE-2527B4149937}" type="presOf" srcId="{9C517F3A-2D07-4195-9621-21FA91505430}" destId="{403F0086-3C4C-4BB5-9999-BB37D22D1AD1}" srcOrd="0" destOrd="0" presId="urn:microsoft.com/office/officeart/2008/layout/AlternatingPictureBlocks"/>
    <dgm:cxn modelId="{548F8EAD-E34E-4275-BB71-B75B1F6D4736}" srcId="{43BCCF17-EB96-461B-86F3-ED3F6B583610}" destId="{9C517F3A-2D07-4195-9621-21FA91505430}" srcOrd="5" destOrd="0" parTransId="{BAD6EEB0-C08A-40B5-BC59-8B642A3E16FA}" sibTransId="{6A53FBDA-11DC-4B43-86C2-A272F7A7DA65}"/>
    <dgm:cxn modelId="{D4452BD9-CA2B-4D8B-88A9-DAB14AE795B2}" srcId="{43BCCF17-EB96-461B-86F3-ED3F6B583610}" destId="{CAA9AEA2-ADA5-421D-9E6A-C8A8A6A6F4E7}" srcOrd="3" destOrd="0" parTransId="{35B9A9B9-F79F-4CC5-B8FF-D05256174720}" sibTransId="{83EDE776-BB97-4527-A66B-DFF7EC7673F7}"/>
    <dgm:cxn modelId="{019D01DB-E85B-4143-9AE2-1ADA87EBC0BD}" type="presOf" srcId="{43BCCF17-EB96-461B-86F3-ED3F6B583610}" destId="{A6AA7D0E-9CBC-43A1-B1DA-800995C12C13}" srcOrd="0" destOrd="0" presId="urn:microsoft.com/office/officeart/2008/layout/AlternatingPictureBlocks"/>
    <dgm:cxn modelId="{1C149BDF-7B79-400A-A9B8-B9494C58B0C2}" srcId="{43BCCF17-EB96-461B-86F3-ED3F6B583610}" destId="{A5A89CDB-2446-457D-AD14-E92FDB055F4B}" srcOrd="2" destOrd="0" parTransId="{9EC988B9-8581-408E-85E1-2CD14B85F614}" sibTransId="{0B15E17B-785C-4AFE-8509-8B732703CAB3}"/>
    <dgm:cxn modelId="{E293F5E7-6FB7-4516-934A-A1E1AF58562D}" type="presOf" srcId="{AC2601F9-5620-4D50-B6E8-CD14647EC84B}" destId="{5964AF8B-539A-4D5B-AD2D-5828A5FF8DE4}" srcOrd="0" destOrd="0" presId="urn:microsoft.com/office/officeart/2008/layout/AlternatingPictureBlocks"/>
    <dgm:cxn modelId="{8D2CE4E8-EC02-4BDA-B2B7-B60B34F74027}" type="presOf" srcId="{F78C3D9A-0082-4742-90CD-11B168BCE4D7}" destId="{E1E6E706-89B8-47AE-8079-74AEBF6E2FCD}" srcOrd="0" destOrd="0" presId="urn:microsoft.com/office/officeart/2008/layout/AlternatingPictureBlocks"/>
    <dgm:cxn modelId="{7A17F4EE-50D3-40A6-9CE0-3C3AC271867C}" type="presParOf" srcId="{A6AA7D0E-9CBC-43A1-B1DA-800995C12C13}" destId="{DF4DB7DF-44F1-4F70-98C5-6F939367EF6A}" srcOrd="0" destOrd="0" presId="urn:microsoft.com/office/officeart/2008/layout/AlternatingPictureBlocks"/>
    <dgm:cxn modelId="{7D6531B5-4373-45D9-A37F-C6A0882D7B04}" type="presParOf" srcId="{DF4DB7DF-44F1-4F70-98C5-6F939367EF6A}" destId="{5964AF8B-539A-4D5B-AD2D-5828A5FF8DE4}" srcOrd="0" destOrd="0" presId="urn:microsoft.com/office/officeart/2008/layout/AlternatingPictureBlocks"/>
    <dgm:cxn modelId="{7137CDFD-A24A-4AD8-A235-5E0E99A3788B}" type="presParOf" srcId="{DF4DB7DF-44F1-4F70-98C5-6F939367EF6A}" destId="{2C324E07-892D-417A-ACAA-E758F419929E}" srcOrd="1" destOrd="0" presId="urn:microsoft.com/office/officeart/2008/layout/AlternatingPictureBlocks"/>
    <dgm:cxn modelId="{AE6C4059-A266-4808-A700-F81B23760C11}" type="presParOf" srcId="{A6AA7D0E-9CBC-43A1-B1DA-800995C12C13}" destId="{0692114A-17CD-4671-92AA-5C5BDEE7F33D}" srcOrd="1" destOrd="0" presId="urn:microsoft.com/office/officeart/2008/layout/AlternatingPictureBlocks"/>
    <dgm:cxn modelId="{9AE00820-1456-4C5C-8A2D-26397522212F}" type="presParOf" srcId="{A6AA7D0E-9CBC-43A1-B1DA-800995C12C13}" destId="{AF3BD333-3FDD-43D6-905C-56658D99D7C2}" srcOrd="2" destOrd="0" presId="urn:microsoft.com/office/officeart/2008/layout/AlternatingPictureBlocks"/>
    <dgm:cxn modelId="{1418C6F5-204B-4FF5-8032-28723093FFDB}" type="presParOf" srcId="{AF3BD333-3FDD-43D6-905C-56658D99D7C2}" destId="{1201A04E-6704-4BF4-A4AE-10E1DD7DE179}" srcOrd="0" destOrd="0" presId="urn:microsoft.com/office/officeart/2008/layout/AlternatingPictureBlocks"/>
    <dgm:cxn modelId="{2C24151D-DA56-4D96-8BF3-7F71CFC18435}" type="presParOf" srcId="{AF3BD333-3FDD-43D6-905C-56658D99D7C2}" destId="{C055E5A0-1B27-4295-AC2B-EAB31FE5DB4B}" srcOrd="1" destOrd="0" presId="urn:microsoft.com/office/officeart/2008/layout/AlternatingPictureBlocks"/>
    <dgm:cxn modelId="{65A6A66B-76D5-48F9-AF21-5B1FCE3CA895}" type="presParOf" srcId="{A6AA7D0E-9CBC-43A1-B1DA-800995C12C13}" destId="{87CBCE18-C2FD-479E-96AD-DF9E5E889D4F}" srcOrd="3" destOrd="0" presId="urn:microsoft.com/office/officeart/2008/layout/AlternatingPictureBlocks"/>
    <dgm:cxn modelId="{46F653E8-B355-40F0-BB37-E81C41CCE1D5}" type="presParOf" srcId="{A6AA7D0E-9CBC-43A1-B1DA-800995C12C13}" destId="{D56501FF-0234-402A-BFF7-C16E6F1E6227}" srcOrd="4" destOrd="0" presId="urn:microsoft.com/office/officeart/2008/layout/AlternatingPictureBlocks"/>
    <dgm:cxn modelId="{DDFC8395-B69D-4C33-865B-58990C815DA1}" type="presParOf" srcId="{D56501FF-0234-402A-BFF7-C16E6F1E6227}" destId="{848DAF57-1393-49AC-B521-2DF029AE6D18}" srcOrd="0" destOrd="0" presId="urn:microsoft.com/office/officeart/2008/layout/AlternatingPictureBlocks"/>
    <dgm:cxn modelId="{F9C8A948-8532-475B-B73E-AA94E9F2E128}" type="presParOf" srcId="{D56501FF-0234-402A-BFF7-C16E6F1E6227}" destId="{F3F1EB97-BD4B-40F3-B103-18AF05942A00}" srcOrd="1" destOrd="0" presId="urn:microsoft.com/office/officeart/2008/layout/AlternatingPictureBlocks"/>
    <dgm:cxn modelId="{B1E69C46-C32E-4DDE-87E2-4DC32E5D9460}" type="presParOf" srcId="{A6AA7D0E-9CBC-43A1-B1DA-800995C12C13}" destId="{BC8ED50F-B847-4E27-91FD-B9D5D5DC1D8A}" srcOrd="5" destOrd="0" presId="urn:microsoft.com/office/officeart/2008/layout/AlternatingPictureBlocks"/>
    <dgm:cxn modelId="{BF3A2E66-4C43-40D6-A494-7E0CC69E0E4E}" type="presParOf" srcId="{A6AA7D0E-9CBC-43A1-B1DA-800995C12C13}" destId="{6C0BEB2F-AC77-4B3C-BF07-9E489F0D8816}" srcOrd="6" destOrd="0" presId="urn:microsoft.com/office/officeart/2008/layout/AlternatingPictureBlocks"/>
    <dgm:cxn modelId="{320D57CE-1F7F-4764-B994-A2650256813E}" type="presParOf" srcId="{6C0BEB2F-AC77-4B3C-BF07-9E489F0D8816}" destId="{22C0C484-49F1-454E-AFE0-24A30737A672}" srcOrd="0" destOrd="0" presId="urn:microsoft.com/office/officeart/2008/layout/AlternatingPictureBlocks"/>
    <dgm:cxn modelId="{6C64A69B-A1B9-4B52-89BC-32801990F8C5}" type="presParOf" srcId="{6C0BEB2F-AC77-4B3C-BF07-9E489F0D8816}" destId="{074E2128-5895-4C13-8920-58ACF6084D04}" srcOrd="1" destOrd="0" presId="urn:microsoft.com/office/officeart/2008/layout/AlternatingPictureBlocks"/>
    <dgm:cxn modelId="{C8DA2331-FB33-4082-A6F3-E52955746DBB}" type="presParOf" srcId="{A6AA7D0E-9CBC-43A1-B1DA-800995C12C13}" destId="{3E659101-8D8C-4B4F-A24C-1C12212A8180}" srcOrd="7" destOrd="0" presId="urn:microsoft.com/office/officeart/2008/layout/AlternatingPictureBlocks"/>
    <dgm:cxn modelId="{188BC693-B08D-4AAF-BC2B-CAC6030C25C1}" type="presParOf" srcId="{A6AA7D0E-9CBC-43A1-B1DA-800995C12C13}" destId="{5C1D4E41-C4F8-43FF-B536-EAAA52F7C1CF}" srcOrd="8" destOrd="0" presId="urn:microsoft.com/office/officeart/2008/layout/AlternatingPictureBlocks"/>
    <dgm:cxn modelId="{790B5665-D293-4AF8-A7C0-5D04DFAA67A0}" type="presParOf" srcId="{5C1D4E41-C4F8-43FF-B536-EAAA52F7C1CF}" destId="{E1E6E706-89B8-47AE-8079-74AEBF6E2FCD}" srcOrd="0" destOrd="0" presId="urn:microsoft.com/office/officeart/2008/layout/AlternatingPictureBlocks"/>
    <dgm:cxn modelId="{8EE7FEB8-3876-4D13-AAC9-A2796E86EC3A}" type="presParOf" srcId="{5C1D4E41-C4F8-43FF-B536-EAAA52F7C1CF}" destId="{5F32CD7D-1B90-48D3-A2AD-5F90D1369FD5}" srcOrd="1" destOrd="0" presId="urn:microsoft.com/office/officeart/2008/layout/AlternatingPictureBlocks"/>
    <dgm:cxn modelId="{6C7CB627-D502-4185-B9AD-48DF137E1A76}" type="presParOf" srcId="{A6AA7D0E-9CBC-43A1-B1DA-800995C12C13}" destId="{EBD4DDEB-ECA9-4FEC-85D5-8217C1CEA875}" srcOrd="9" destOrd="0" presId="urn:microsoft.com/office/officeart/2008/layout/AlternatingPictureBlocks"/>
    <dgm:cxn modelId="{BC9CADE0-3728-4C12-8E6E-C9A3A9B19221}" type="presParOf" srcId="{A6AA7D0E-9CBC-43A1-B1DA-800995C12C13}" destId="{93F39E76-250B-46F5-97FC-D4F55ECE2F3C}" srcOrd="10" destOrd="0" presId="urn:microsoft.com/office/officeart/2008/layout/AlternatingPictureBlocks"/>
    <dgm:cxn modelId="{EE796A72-A064-4EC6-A9CA-FC6C72934A4E}" type="presParOf" srcId="{93F39E76-250B-46F5-97FC-D4F55ECE2F3C}" destId="{403F0086-3C4C-4BB5-9999-BB37D22D1AD1}" srcOrd="0" destOrd="0" presId="urn:microsoft.com/office/officeart/2008/layout/AlternatingPictureBlocks"/>
    <dgm:cxn modelId="{D77FB78F-4B23-440F-9794-1C37A6A628B7}" type="presParOf" srcId="{93F39E76-250B-46F5-97FC-D4F55ECE2F3C}" destId="{3E78E764-B4E5-4EB4-95B0-866359C81E19}" srcOrd="1" destOrd="0" presId="urn:microsoft.com/office/officeart/2008/layout/AlternatingPictureBlock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3488690" cy="5395595"/>
        <a:chOff x="0" y="0"/>
        <a:chExt cx="3488690" cy="5395595"/>
      </a:xfrm>
    </dsp:grpSpPr>
    <dsp:sp modelId="{5964AF8B-539A-4D5B-AD2D-5828A5FF8DE4}">
      <dsp:nvSpPr>
        <dsp:cNvPr id="3" name="矩形 2"/>
        <dsp:cNvSpPr/>
      </dsp:nvSpPr>
      <dsp:spPr bwMode="white">
        <a:xfrm>
          <a:off x="1300839" y="0"/>
          <a:ext cx="1747936" cy="790563"/>
        </a:xfrm>
        <a:prstGeom prst="rect">
          <a:avLst/>
        </a:prstGeom>
      </dsp:spPr>
      <dsp:style>
        <a:lnRef idx="2">
          <a:schemeClr val="lt1"/>
        </a:lnRef>
        <a:fillRef idx="1">
          <a:schemeClr val="accent1"/>
        </a:fillRef>
        <a:effectRef idx="0">
          <a:scrgbClr r="0" g="0" b="0"/>
        </a:effectRef>
        <a:fontRef idx="minor">
          <a:schemeClr val="lt1"/>
        </a:fontRef>
      </dsp:style>
      <dsp:txBody>
        <a:bodyPr lIns="91439" tIns="91439" rIns="91439" bIns="9143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2400" dirty="0">
              <a:latin typeface="思源宋体 Heavy" panose="02020900000000000000" pitchFamily="18" charset="-122"/>
              <a:ea typeface="思源宋体 Heavy" panose="02020900000000000000" pitchFamily="18" charset="-122"/>
            </a:rPr>
            <a:t>XDU</a:t>
          </a:r>
          <a:endParaRPr lang="zh-CN" altLang="en-US" sz="2400" dirty="0">
            <a:latin typeface="思源宋体 Heavy" panose="02020900000000000000" pitchFamily="18" charset="-122"/>
            <a:ea typeface="思源宋体 Heavy" panose="02020900000000000000" pitchFamily="18" charset="-122"/>
          </a:endParaRPr>
        </a:p>
      </dsp:txBody>
      <dsp:txXfrm>
        <a:off x="1300839" y="0"/>
        <a:ext cx="1747936" cy="790563"/>
      </dsp:txXfrm>
    </dsp:sp>
    <dsp:sp modelId="{2C324E07-892D-417A-ACAA-E758F419929E}">
      <dsp:nvSpPr>
        <dsp:cNvPr id="4" name="矩形 3"/>
        <dsp:cNvSpPr/>
      </dsp:nvSpPr>
      <dsp:spPr bwMode="white">
        <a:xfrm>
          <a:off x="439915" y="0"/>
          <a:ext cx="782658" cy="790563"/>
        </a:xfrm>
        <a:prstGeom prst="rect">
          <a:avLst/>
        </a:prstGeom>
        <a:blipFill>
          <a:blip r:embed="rId1" cstate="print">
            <a:extLst>
              <a:ext uri="{28A0092B-C50C-407E-A947-70E740481C1C}">
                <a14:useLocalDpi xmlns:a14="http://schemas.microsoft.com/office/drawing/2010/main" val="0"/>
              </a:ext>
            </a:extLst>
          </a:blip>
          <a:srcRect/>
          <a:stretch>
            <a:fillRect/>
          </a:stretch>
        </a:blipFill>
      </dsp:spPr>
      <dsp:style>
        <a:lnRef idx="2">
          <a:schemeClr val="lt1"/>
        </a:lnRef>
        <a:fillRef idx="1">
          <a:schemeClr val="accent1"/>
        </a:fillRef>
        <a:effectRef idx="0">
          <a:scrgbClr r="0" g="0" b="0"/>
        </a:effectRef>
        <a:fontRef idx="minor">
          <a:schemeClr val="lt1"/>
        </a:fontRef>
      </dsp:style>
      <dsp:txXfrm>
        <a:off x="439915" y="0"/>
        <a:ext cx="782658" cy="790563"/>
      </dsp:txXfrm>
    </dsp:sp>
    <dsp:sp modelId="{1201A04E-6704-4BF4-A4AE-10E1DD7DE179}">
      <dsp:nvSpPr>
        <dsp:cNvPr id="5" name="矩形 4"/>
        <dsp:cNvSpPr/>
      </dsp:nvSpPr>
      <dsp:spPr bwMode="white">
        <a:xfrm>
          <a:off x="439915" y="921006"/>
          <a:ext cx="1747936" cy="790563"/>
        </a:xfrm>
        <a:prstGeom prst="rect">
          <a:avLst/>
        </a:prstGeom>
      </dsp:spPr>
      <dsp:style>
        <a:lnRef idx="2">
          <a:schemeClr val="lt1"/>
        </a:lnRef>
        <a:fillRef idx="1">
          <a:schemeClr val="accent1"/>
        </a:fillRef>
        <a:effectRef idx="0">
          <a:scrgbClr r="0" g="0" b="0"/>
        </a:effectRef>
        <a:fontRef idx="minor">
          <a:schemeClr val="lt1"/>
        </a:fontRef>
      </dsp:style>
      <dsp:txBody>
        <a:bodyPr lIns="91439" tIns="91439" rIns="91439" bIns="9143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dirty="0">
              <a:latin typeface="思源宋体 Heavy" panose="02020900000000000000" pitchFamily="18" charset="-122"/>
              <a:ea typeface="思源宋体 Heavy" panose="02020900000000000000" pitchFamily="18" charset="-122"/>
            </a:rPr>
            <a:t>厚德</a:t>
          </a:r>
        </a:p>
      </dsp:txBody>
      <dsp:txXfrm>
        <a:off x="439915" y="921006"/>
        <a:ext cx="1747936" cy="790563"/>
      </dsp:txXfrm>
    </dsp:sp>
    <dsp:sp modelId="{C055E5A0-1B27-4295-AC2B-EAB31FE5DB4B}">
      <dsp:nvSpPr>
        <dsp:cNvPr id="6" name="矩形 5"/>
        <dsp:cNvSpPr/>
      </dsp:nvSpPr>
      <dsp:spPr bwMode="white">
        <a:xfrm>
          <a:off x="2266117" y="921006"/>
          <a:ext cx="782658" cy="790563"/>
        </a:xfrm>
        <a:prstGeom prst="rect">
          <a:avLst/>
        </a:prstGeom>
        <a:blipFill>
          <a:blip r:embed="rId2" cstate="print">
            <a:extLst>
              <a:ext uri="{28A0092B-C50C-407E-A947-70E740481C1C}">
                <a14:useLocalDpi xmlns:a14="http://schemas.microsoft.com/office/drawing/2010/main" val="0"/>
              </a:ext>
            </a:extLst>
          </a:blip>
          <a:srcRect/>
          <a:stretch>
            <a:fillRect/>
          </a:stretch>
        </a:blipFill>
      </dsp:spPr>
      <dsp:style>
        <a:lnRef idx="2">
          <a:schemeClr val="lt1"/>
        </a:lnRef>
        <a:fillRef idx="1">
          <a:schemeClr val="accent1"/>
        </a:fillRef>
        <a:effectRef idx="0">
          <a:scrgbClr r="0" g="0" b="0"/>
        </a:effectRef>
        <a:fontRef idx="minor">
          <a:schemeClr val="lt1"/>
        </a:fontRef>
      </dsp:style>
      <dsp:txXfrm>
        <a:off x="2266117" y="921006"/>
        <a:ext cx="782658" cy="790563"/>
      </dsp:txXfrm>
    </dsp:sp>
    <dsp:sp modelId="{848DAF57-1393-49AC-B521-2DF029AE6D18}">
      <dsp:nvSpPr>
        <dsp:cNvPr id="7" name="矩形 6"/>
        <dsp:cNvSpPr/>
      </dsp:nvSpPr>
      <dsp:spPr bwMode="white">
        <a:xfrm>
          <a:off x="1300839" y="1842013"/>
          <a:ext cx="1747936" cy="790563"/>
        </a:xfrm>
        <a:prstGeom prst="rect">
          <a:avLst/>
        </a:prstGeom>
      </dsp:spPr>
      <dsp:style>
        <a:lnRef idx="2">
          <a:schemeClr val="lt1"/>
        </a:lnRef>
        <a:fillRef idx="1">
          <a:schemeClr val="accent1"/>
        </a:fillRef>
        <a:effectRef idx="0">
          <a:scrgbClr r="0" g="0" b="0"/>
        </a:effectRef>
        <a:fontRef idx="minor">
          <a:schemeClr val="lt1"/>
        </a:fontRef>
      </dsp:style>
      <dsp:txBody>
        <a:bodyPr lIns="91439" tIns="91439" rIns="91439" bIns="9143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dirty="0">
              <a:latin typeface="思源宋体 Heavy" panose="02020900000000000000" pitchFamily="18" charset="-122"/>
              <a:ea typeface="思源宋体 Heavy" panose="02020900000000000000" pitchFamily="18" charset="-122"/>
            </a:rPr>
            <a:t>求真</a:t>
          </a:r>
        </a:p>
      </dsp:txBody>
      <dsp:txXfrm>
        <a:off x="1300839" y="1842013"/>
        <a:ext cx="1747936" cy="790563"/>
      </dsp:txXfrm>
    </dsp:sp>
    <dsp:sp modelId="{F3F1EB97-BD4B-40F3-B103-18AF05942A00}">
      <dsp:nvSpPr>
        <dsp:cNvPr id="8" name="矩形 7"/>
        <dsp:cNvSpPr/>
      </dsp:nvSpPr>
      <dsp:spPr bwMode="white">
        <a:xfrm>
          <a:off x="439915" y="1842013"/>
          <a:ext cx="782658" cy="790563"/>
        </a:xfrm>
        <a:prstGeom prst="rect">
          <a:avLst/>
        </a:prstGeom>
        <a:blipFill>
          <a:blip r:embed="rId3" cstate="print">
            <a:extLst>
              <a:ext uri="{28A0092B-C50C-407E-A947-70E740481C1C}">
                <a14:useLocalDpi xmlns:a14="http://schemas.microsoft.com/office/drawing/2010/main" val="0"/>
              </a:ext>
            </a:extLst>
          </a:blip>
          <a:srcRect/>
          <a:stretch>
            <a:fillRect/>
          </a:stretch>
        </a:blipFill>
      </dsp:spPr>
      <dsp:style>
        <a:lnRef idx="2">
          <a:schemeClr val="lt1"/>
        </a:lnRef>
        <a:fillRef idx="1">
          <a:schemeClr val="accent1"/>
        </a:fillRef>
        <a:effectRef idx="0">
          <a:scrgbClr r="0" g="0" b="0"/>
        </a:effectRef>
        <a:fontRef idx="minor">
          <a:schemeClr val="lt1"/>
        </a:fontRef>
      </dsp:style>
      <dsp:txXfrm>
        <a:off x="439915" y="1842013"/>
        <a:ext cx="782658" cy="790563"/>
      </dsp:txXfrm>
    </dsp:sp>
    <dsp:sp modelId="{22C0C484-49F1-454E-AFE0-24A30737A672}">
      <dsp:nvSpPr>
        <dsp:cNvPr id="9" name="矩形 8"/>
        <dsp:cNvSpPr/>
      </dsp:nvSpPr>
      <dsp:spPr bwMode="white">
        <a:xfrm>
          <a:off x="439915" y="2763019"/>
          <a:ext cx="1747936" cy="790563"/>
        </a:xfrm>
        <a:prstGeom prst="rect">
          <a:avLst/>
        </a:prstGeom>
      </dsp:spPr>
      <dsp:style>
        <a:lnRef idx="2">
          <a:schemeClr val="lt1"/>
        </a:lnRef>
        <a:fillRef idx="1">
          <a:schemeClr val="accent1"/>
        </a:fillRef>
        <a:effectRef idx="0">
          <a:scrgbClr r="0" g="0" b="0"/>
        </a:effectRef>
        <a:fontRef idx="minor">
          <a:schemeClr val="lt1"/>
        </a:fontRef>
      </dsp:style>
      <dsp:txBody>
        <a:bodyPr lIns="91439" tIns="91439" rIns="91439" bIns="9143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dirty="0">
              <a:latin typeface="思源宋体 Heavy" panose="02020900000000000000" pitchFamily="18" charset="-122"/>
              <a:ea typeface="思源宋体 Heavy" panose="02020900000000000000" pitchFamily="18" charset="-122"/>
            </a:rPr>
            <a:t>励学</a:t>
          </a:r>
        </a:p>
      </dsp:txBody>
      <dsp:txXfrm>
        <a:off x="439915" y="2763019"/>
        <a:ext cx="1747936" cy="790563"/>
      </dsp:txXfrm>
    </dsp:sp>
    <dsp:sp modelId="{074E2128-5895-4C13-8920-58ACF6084D04}">
      <dsp:nvSpPr>
        <dsp:cNvPr id="10" name="矩形 9"/>
        <dsp:cNvSpPr/>
      </dsp:nvSpPr>
      <dsp:spPr bwMode="white">
        <a:xfrm>
          <a:off x="2266117" y="2763019"/>
          <a:ext cx="782658" cy="790563"/>
        </a:xfrm>
        <a:prstGeom prst="rect">
          <a:avLst/>
        </a:prstGeom>
        <a:blipFill>
          <a:blip r:embed="rId4" cstate="print">
            <a:extLst>
              <a:ext uri="{28A0092B-C50C-407E-A947-70E740481C1C}">
                <a14:useLocalDpi xmlns:a14="http://schemas.microsoft.com/office/drawing/2010/main" val="0"/>
              </a:ext>
            </a:extLst>
          </a:blip>
          <a:srcRect/>
          <a:stretch>
            <a:fillRect/>
          </a:stretch>
        </a:blipFill>
      </dsp:spPr>
      <dsp:style>
        <a:lnRef idx="2">
          <a:schemeClr val="lt1"/>
        </a:lnRef>
        <a:fillRef idx="1">
          <a:schemeClr val="accent1"/>
        </a:fillRef>
        <a:effectRef idx="0">
          <a:scrgbClr r="0" g="0" b="0"/>
        </a:effectRef>
        <a:fontRef idx="minor">
          <a:schemeClr val="lt1"/>
        </a:fontRef>
      </dsp:style>
      <dsp:txXfrm>
        <a:off x="2266117" y="2763019"/>
        <a:ext cx="782658" cy="790563"/>
      </dsp:txXfrm>
    </dsp:sp>
    <dsp:sp modelId="{E1E6E706-89B8-47AE-8079-74AEBF6E2FCD}">
      <dsp:nvSpPr>
        <dsp:cNvPr id="11" name="矩形 10"/>
        <dsp:cNvSpPr/>
      </dsp:nvSpPr>
      <dsp:spPr bwMode="white">
        <a:xfrm>
          <a:off x="1300839" y="3684025"/>
          <a:ext cx="1747936" cy="790563"/>
        </a:xfrm>
        <a:prstGeom prst="rect">
          <a:avLst/>
        </a:prstGeom>
      </dsp:spPr>
      <dsp:style>
        <a:lnRef idx="2">
          <a:schemeClr val="lt1"/>
        </a:lnRef>
        <a:fillRef idx="1">
          <a:schemeClr val="accent1"/>
        </a:fillRef>
        <a:effectRef idx="0">
          <a:scrgbClr r="0" g="0" b="0"/>
        </a:effectRef>
        <a:fontRef idx="minor">
          <a:schemeClr val="lt1"/>
        </a:fontRef>
      </dsp:style>
      <dsp:txBody>
        <a:bodyPr lIns="91439" tIns="91439" rIns="91439" bIns="9143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dirty="0">
              <a:latin typeface="思源宋体 Heavy" panose="02020900000000000000" pitchFamily="18" charset="-122"/>
              <a:ea typeface="思源宋体 Heavy" panose="02020900000000000000" pitchFamily="18" charset="-122"/>
            </a:rPr>
            <a:t>笃行</a:t>
          </a:r>
          <a:endParaRPr lang="zh-CN" altLang="en-US" sz="2400" dirty="0"/>
        </a:p>
      </dsp:txBody>
      <dsp:txXfrm>
        <a:off x="1300839" y="3684025"/>
        <a:ext cx="1747936" cy="790563"/>
      </dsp:txXfrm>
    </dsp:sp>
    <dsp:sp modelId="{5F32CD7D-1B90-48D3-A2AD-5F90D1369FD5}">
      <dsp:nvSpPr>
        <dsp:cNvPr id="12" name="矩形 11"/>
        <dsp:cNvSpPr/>
      </dsp:nvSpPr>
      <dsp:spPr bwMode="white">
        <a:xfrm>
          <a:off x="439915" y="3684025"/>
          <a:ext cx="782658" cy="790563"/>
        </a:xfrm>
        <a:prstGeom prst="rect">
          <a:avLst/>
        </a:prstGeom>
        <a:blipFill>
          <a:blip r:embed="rId5" cstate="print">
            <a:extLst>
              <a:ext uri="{28A0092B-C50C-407E-A947-70E740481C1C}">
                <a14:useLocalDpi xmlns:a14="http://schemas.microsoft.com/office/drawing/2010/main" val="0"/>
              </a:ext>
            </a:extLst>
          </a:blip>
          <a:srcRect/>
          <a:stretch>
            <a:fillRect/>
          </a:stretch>
        </a:blipFill>
      </dsp:spPr>
      <dsp:style>
        <a:lnRef idx="2">
          <a:schemeClr val="lt1"/>
        </a:lnRef>
        <a:fillRef idx="1">
          <a:schemeClr val="accent1"/>
        </a:fillRef>
        <a:effectRef idx="0">
          <a:scrgbClr r="0" g="0" b="0"/>
        </a:effectRef>
        <a:fontRef idx="minor">
          <a:schemeClr val="lt1"/>
        </a:fontRef>
      </dsp:style>
      <dsp:txXfrm>
        <a:off x="439915" y="3684025"/>
        <a:ext cx="782658" cy="790563"/>
      </dsp:txXfrm>
    </dsp:sp>
    <dsp:sp modelId="{403F0086-3C4C-4BB5-9999-BB37D22D1AD1}">
      <dsp:nvSpPr>
        <dsp:cNvPr id="13" name="矩形 12"/>
        <dsp:cNvSpPr/>
      </dsp:nvSpPr>
      <dsp:spPr bwMode="white">
        <a:xfrm>
          <a:off x="439915" y="4605032"/>
          <a:ext cx="1747936" cy="790563"/>
        </a:xfrm>
        <a:prstGeom prst="rect">
          <a:avLst/>
        </a:prstGeom>
      </dsp:spPr>
      <dsp:style>
        <a:lnRef idx="2">
          <a:schemeClr val="lt1"/>
        </a:lnRef>
        <a:fillRef idx="1">
          <a:schemeClr val="accent1"/>
        </a:fillRef>
        <a:effectRef idx="0">
          <a:scrgbClr r="0" g="0" b="0"/>
        </a:effectRef>
        <a:fontRef idx="minor">
          <a:schemeClr val="lt1"/>
        </a:fontRef>
      </dsp:style>
      <dsp:txBody>
        <a:bodyPr lIns="91439" tIns="91439" rIns="91439" bIns="9143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2400" dirty="0">
              <a:latin typeface="思源宋体 Heavy" panose="02020900000000000000" pitchFamily="18" charset="-122"/>
              <a:ea typeface="思源宋体 Heavy" panose="02020900000000000000" pitchFamily="18" charset="-122"/>
            </a:rPr>
            <a:t>XDU</a:t>
          </a:r>
          <a:endParaRPr lang="zh-CN" altLang="en-US" sz="2400" dirty="0">
            <a:latin typeface="思源宋体 Heavy" panose="02020900000000000000" pitchFamily="18" charset="-122"/>
            <a:ea typeface="思源宋体 Heavy" panose="02020900000000000000" pitchFamily="18" charset="-122"/>
          </a:endParaRPr>
        </a:p>
      </dsp:txBody>
      <dsp:txXfrm>
        <a:off x="439915" y="4605032"/>
        <a:ext cx="1747936" cy="790563"/>
      </dsp:txXfrm>
    </dsp:sp>
    <dsp:sp modelId="{3E78E764-B4E5-4EB4-95B0-866359C81E19}">
      <dsp:nvSpPr>
        <dsp:cNvPr id="14" name="矩形 13"/>
        <dsp:cNvSpPr/>
      </dsp:nvSpPr>
      <dsp:spPr bwMode="white">
        <a:xfrm>
          <a:off x="2266117" y="4605032"/>
          <a:ext cx="782658" cy="790563"/>
        </a:xfrm>
        <a:prstGeom prst="rect">
          <a:avLst/>
        </a:prstGeom>
        <a:blipFill>
          <a:blip r:embed="rId6" cstate="print">
            <a:extLst>
              <a:ext uri="{28A0092B-C50C-407E-A947-70E740481C1C}">
                <a14:useLocalDpi xmlns:a14="http://schemas.microsoft.com/office/drawing/2010/main" val="0"/>
              </a:ext>
            </a:extLst>
          </a:blip>
          <a:srcRect/>
          <a:stretch>
            <a:fillRect/>
          </a:stretch>
        </a:blipFill>
      </dsp:spPr>
      <dsp:style>
        <a:lnRef idx="2">
          <a:schemeClr val="lt1"/>
        </a:lnRef>
        <a:fillRef idx="1">
          <a:schemeClr val="accent1"/>
        </a:fillRef>
        <a:effectRef idx="0">
          <a:scrgbClr r="0" g="0" b="0"/>
        </a:effectRef>
        <a:fontRef idx="minor">
          <a:schemeClr val="lt1"/>
        </a:fontRef>
      </dsp:style>
      <dsp:txXfrm>
        <a:off x="2266117" y="4605032"/>
        <a:ext cx="782658" cy="790563"/>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drawing1.xml><?xml version="1.0" encoding="utf-8"?>
<c:userShapes xmlns:c="http://schemas.openxmlformats.org/drawingml/2006/chart">
  <cdr:relSizeAnchor xmlns:cdr="http://schemas.openxmlformats.org/drawingml/2006/chartDrawing">
    <cdr:from>
      <cdr:x>0.1384</cdr:x>
      <cdr:y>0.46163</cdr:y>
    </cdr:from>
    <cdr:to>
      <cdr:x>0.41785</cdr:x>
      <cdr:y>0.63694</cdr:y>
    </cdr:to>
    <cdr:sp>
      <cdr:nvSpPr>
        <cdr:cNvPr id="2" name="矩形 1"/>
        <cdr:cNvSpPr/>
      </cdr:nvSpPr>
      <cdr:spPr xmlns:a="http://schemas.openxmlformats.org/drawingml/2006/main">
        <a:xfrm xmlns:a="http://schemas.openxmlformats.org/drawingml/2006/main">
          <a:off x="445536" y="1053592"/>
          <a:ext cx="899605" cy="400110"/>
        </a:xfrm>
        <a:prstGeom xmlns:a="http://schemas.openxmlformats.org/drawingml/2006/main" prst="rect">
          <a:avLst/>
        </a:prstGeom>
        <a:noFill/>
      </cdr:spPr>
      <cdr:txBody xmlns:a="http://schemas.openxmlformats.org/drawingml/2006/main">
        <a:bodyPr vert="horz" wrap="none" lIns="45720" tIns="45720" rIns="45720" bIns="45720" anchor="t" anchorCtr="0">
          <a:spAutoFit/>
        </a:bodyPr>
        <a:p>
          <a:r>
            <a:rPr lang="en-US" altLang="zh-CN" sz="2000" dirty="0">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90-95</a:t>
          </a:r>
          <a:endParaRPr lang="zh-CN" altLang="en-US" sz="2000" dirty="0">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2" name="幻灯片图像占位符 1"/>
          <p:cNvSpPr>
            <a:spLocks noGrp="1" noRot="1" noChangeAspect="1"/>
          </p:cNvSpPr>
          <p:nvPr>
            <p:ph type="sldImg"/>
          </p:nvPr>
        </p:nvSpPr>
        <p:spPr/>
      </p:sp>
      <p:sp>
        <p:nvSpPr>
          <p:cNvPr id="1048613" name="备注占位符 2"/>
          <p:cNvSpPr>
            <a:spLocks noGrp="1"/>
          </p:cNvSpPr>
          <p:nvPr>
            <p:ph type="body" idx="1"/>
          </p:nvPr>
        </p:nvSpPr>
        <p:spPr/>
        <p:txBody>
          <a:bodyPr/>
          <a:lstStyle/>
          <a:p>
            <a:endParaRPr lang="zh-CN" altLang="en-US"/>
          </a:p>
        </p:txBody>
      </p:sp>
      <p:sp>
        <p:nvSpPr>
          <p:cNvPr id="1048614" name="灯片编号占位符 3"/>
          <p:cNvSpPr>
            <a:spLocks noGrp="1"/>
          </p:cNvSpPr>
          <p:nvPr>
            <p:ph type="sldNum" sz="quarter" idx="5"/>
          </p:nvPr>
        </p:nvSpPr>
        <p:spPr/>
        <p:txBody>
          <a:bodyPr/>
          <a:lstStyle/>
          <a:p>
            <a:fld id="{69C03E7F-BD71-4F7F-BEAF-CA83D5F3412C}"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30BE920-13C9-4080-9B8D-760B056D3406}"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30BE920-13C9-4080-9B8D-760B056D340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6" Type="http://schemas.microsoft.com/office/2007/relationships/hdphoto" Target="../media/image6.wdp"/><Relationship Id="rId5" Type="http://schemas.openxmlformats.org/officeDocument/2006/relationships/image" Target="../media/image5.png"/><Relationship Id="rId4" Type="http://schemas.openxmlformats.org/officeDocument/2006/relationships/image" Target="../media/image4.png"/><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transition spd="med">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仅标题">
    <p:spTree>
      <p:nvGrpSpPr>
        <p:cNvPr id="1" name=""/>
        <p:cNvGrpSpPr/>
        <p:nvPr/>
      </p:nvGrpSpPr>
      <p:grpSpPr>
        <a:xfrm>
          <a:off x="0" y="0"/>
          <a:ext cx="0" cy="0"/>
          <a:chOff x="0" y="0"/>
          <a:chExt cx="0" cy="0"/>
        </a:xfrm>
      </p:grpSpPr>
      <p:pic>
        <p:nvPicPr>
          <p:cNvPr id="2097152" name="图片 6"/>
          <p:cNvPicPr>
            <a:picLocks noChangeAspect="1"/>
          </p:cNvPicPr>
          <p:nvPr userDrawn="1"/>
        </p:nvPicPr>
        <p:blipFill>
          <a:blip r:embed="rId2">
            <a:duotone>
              <a:schemeClr val="bg2">
                <a:shade val="45000"/>
                <a:satMod val="135000"/>
              </a:schemeClr>
              <a:prstClr val="white"/>
            </a:duotone>
          </a:blip>
          <a:stretch>
            <a:fillRect/>
          </a:stretch>
        </p:blipFill>
        <p:spPr>
          <a:xfrm>
            <a:off x="0" y="0"/>
            <a:ext cx="12192000" cy="6858000"/>
          </a:xfrm>
          <a:prstGeom prst="rect">
            <a:avLst/>
          </a:prstGeom>
        </p:spPr>
      </p:pic>
      <p:sp>
        <p:nvSpPr>
          <p:cNvPr id="1048581"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582" name="日期占位符 2"/>
          <p:cNvSpPr>
            <a:spLocks noGrp="1"/>
          </p:cNvSpPr>
          <p:nvPr>
            <p:ph type="dt" sz="half" idx="10"/>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fld>
            <a:endParaRPr lang="zh-CN" altLang="en-US" dirty="0"/>
          </a:p>
        </p:txBody>
      </p:sp>
      <p:sp>
        <p:nvSpPr>
          <p:cNvPr id="1048583" name="页脚占位符 3"/>
          <p:cNvSpPr>
            <a:spLocks noGrp="1"/>
          </p:cNvSpPr>
          <p:nvPr>
            <p:ph type="ftr" sz="quarter" idx="11"/>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r>
              <a:rPr lang="zh-CN" altLang="en-US"/>
              <a:t>西安电子科技大学</a:t>
            </a:r>
            <a:endParaRPr lang="zh-CN" altLang="en-US" dirty="0"/>
          </a:p>
        </p:txBody>
      </p:sp>
      <p:sp>
        <p:nvSpPr>
          <p:cNvPr id="1048584" name="灯片编号占位符 4"/>
          <p:cNvSpPr>
            <a:spLocks noGrp="1"/>
          </p:cNvSpPr>
          <p:nvPr>
            <p:ph type="sldNum" sz="quarter" idx="12"/>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fld>
            <a:endParaRPr lang="zh-CN" altLang="en-US" dirty="0"/>
          </a:p>
        </p:txBody>
      </p:sp>
      <p:sp>
        <p:nvSpPr>
          <p:cNvPr id="1048585" name="文本框 7"/>
          <p:cNvSpPr txBox="1"/>
          <p:nvPr userDrawn="1"/>
        </p:nvSpPr>
        <p:spPr>
          <a:xfrm>
            <a:off x="10446219" y="284403"/>
            <a:ext cx="1033780" cy="574040"/>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仅标题">
    <p:spTree>
      <p:nvGrpSpPr>
        <p:cNvPr id="1" name=""/>
        <p:cNvGrpSpPr/>
        <p:nvPr/>
      </p:nvGrpSpPr>
      <p:grpSpPr>
        <a:xfrm>
          <a:off x="0" y="0"/>
          <a:ext cx="0" cy="0"/>
          <a:chOff x="0" y="0"/>
          <a:chExt cx="0" cy="0"/>
        </a:xfrm>
      </p:grpSpPr>
      <p:pic>
        <p:nvPicPr>
          <p:cNvPr id="2097199" name="图片 6"/>
          <p:cNvPicPr>
            <a:picLocks noChangeAspect="1"/>
          </p:cNvPicPr>
          <p:nvPr userDrawn="1"/>
        </p:nvPicPr>
        <p:blipFill>
          <a:blip r:embed="rId2">
            <a:duotone>
              <a:schemeClr val="bg2">
                <a:shade val="45000"/>
                <a:satMod val="135000"/>
              </a:schemeClr>
              <a:prstClr val="white"/>
            </a:duotone>
          </a:blip>
          <a:stretch>
            <a:fillRect/>
          </a:stretch>
        </p:blipFill>
        <p:spPr>
          <a:xfrm>
            <a:off x="0" y="0"/>
            <a:ext cx="12192000" cy="6858000"/>
          </a:xfrm>
          <a:prstGeom prst="rect">
            <a:avLst/>
          </a:prstGeom>
        </p:spPr>
      </p:pic>
      <p:sp>
        <p:nvSpPr>
          <p:cNvPr id="1049366"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67" name="文本框 7"/>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1049368" name="矩形 9"/>
          <p:cNvSpPr/>
          <p:nvPr userDrawn="1"/>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7" name="组合 10"/>
          <p:cNvGrpSpPr/>
          <p:nvPr userDrawn="1"/>
        </p:nvGrpSpPr>
        <p:grpSpPr>
          <a:xfrm rot="5400000">
            <a:off x="178349" y="-178349"/>
            <a:ext cx="815032" cy="1171729"/>
            <a:chOff x="136270" y="441325"/>
            <a:chExt cx="2690232" cy="1572670"/>
          </a:xfrm>
        </p:grpSpPr>
        <p:sp>
          <p:nvSpPr>
            <p:cNvPr id="1049369" name="矩形 11"/>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70" name="矩形 12"/>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71" name="矩形 13"/>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72" name="矩形 14"/>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73" name="矩形 15"/>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8" name="组合 16"/>
          <p:cNvGrpSpPr/>
          <p:nvPr userDrawn="1"/>
        </p:nvGrpSpPr>
        <p:grpSpPr>
          <a:xfrm rot="16200000">
            <a:off x="10974982" y="5053481"/>
            <a:ext cx="1846660" cy="587375"/>
            <a:chOff x="136270" y="441325"/>
            <a:chExt cx="2690232" cy="1572670"/>
          </a:xfrm>
        </p:grpSpPr>
        <p:sp>
          <p:nvSpPr>
            <p:cNvPr id="1049374" name="矩形 17"/>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75" name="矩形 18"/>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76" name="矩形 19"/>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77" name="矩形 20"/>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78" name="矩形 21"/>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9379" name="灯片编号占位符 4"/>
          <p:cNvSpPr>
            <a:spLocks noGrp="1"/>
          </p:cNvSpPr>
          <p:nvPr>
            <p:ph type="sldNum" sz="quarter" idx="12"/>
          </p:nvPr>
        </p:nvSpPr>
        <p:spPr>
          <a:xfrm>
            <a:off x="8807809" y="6519179"/>
            <a:ext cx="2743200" cy="365125"/>
          </a:xfrm>
        </p:spPr>
        <p:txBody>
          <a:bodyPr/>
          <a:lstStyle>
            <a:lvl1pPr>
              <a:defRPr sz="1600">
                <a:solidFill>
                  <a:schemeClr val="bg1">
                    <a:lumMod val="9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fld>
            <a:endParaRPr lang="zh-CN" altLang="en-US" dirty="0"/>
          </a:p>
        </p:txBody>
      </p:sp>
      <p:sp>
        <p:nvSpPr>
          <p:cNvPr id="1049380" name="标题 1"/>
          <p:cNvSpPr>
            <a:spLocks noGrp="1"/>
          </p:cNvSpPr>
          <p:nvPr>
            <p:ph type="title"/>
          </p:nvPr>
        </p:nvSpPr>
        <p:spPr>
          <a:xfrm>
            <a:off x="1382711" y="226821"/>
            <a:ext cx="10515600" cy="598246"/>
          </a:xfrm>
        </p:spPr>
        <p:txBody>
          <a:bodyPr>
            <a:noAutofit/>
          </a:bodyPr>
          <a:lstStyle>
            <a:lvl1pPr>
              <a:defRPr sz="2800">
                <a:latin typeface="思源宋体 Heavy" panose="02020900000000000000" pitchFamily="18" charset="-122"/>
                <a:ea typeface="思源宋体 Heavy" panose="02020900000000000000" pitchFamily="18" charset="-122"/>
              </a:defRPr>
            </a:lvl1pPr>
          </a:lstStyle>
          <a:p>
            <a:r>
              <a:rPr lang="zh-CN" altLang="en-US"/>
              <a:t>单击此处编辑母版标题样式</a:t>
            </a:r>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讲课">
    <p:spTree>
      <p:nvGrpSpPr>
        <p:cNvPr id="1" name=""/>
        <p:cNvGrpSpPr/>
        <p:nvPr/>
      </p:nvGrpSpPr>
      <p:grpSpPr>
        <a:xfrm>
          <a:off x="0" y="0"/>
          <a:ext cx="0" cy="0"/>
          <a:chOff x="0" y="0"/>
          <a:chExt cx="0" cy="0"/>
        </a:xfrm>
      </p:grpSpPr>
      <p:sp>
        <p:nvSpPr>
          <p:cNvPr id="14" name="页脚占位符 7"/>
          <p:cNvSpPr txBox="1"/>
          <p:nvPr userDrawn="1"/>
        </p:nvSpPr>
        <p:spPr>
          <a:xfrm>
            <a:off x="3791840" y="6021180"/>
            <a:ext cx="4841593" cy="36618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宋刻本字体" panose="02000000000000000000" pitchFamily="2" charset="-122"/>
                <a:ea typeface="宋刻本字体" panose="02000000000000000000" pitchFamily="2" charset="-122"/>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600" dirty="0">
                <a:solidFill>
                  <a:schemeClr val="tx1"/>
                </a:solidFill>
              </a:rPr>
              <a:t>PPT</a:t>
            </a:r>
            <a:r>
              <a:rPr lang="zh-CN" altLang="en-US" sz="1600" dirty="0">
                <a:solidFill>
                  <a:schemeClr val="tx1"/>
                </a:solidFill>
              </a:rPr>
              <a:t>模板制作 中国矿业大学 计科</a:t>
            </a:r>
            <a:r>
              <a:rPr lang="en-US" altLang="zh-CN" sz="1600" dirty="0">
                <a:solidFill>
                  <a:schemeClr val="tx1"/>
                </a:solidFill>
              </a:rPr>
              <a:t>19-4</a:t>
            </a:r>
            <a:r>
              <a:rPr lang="zh-CN" altLang="en-US" sz="1600" dirty="0">
                <a:solidFill>
                  <a:schemeClr val="tx1"/>
                </a:solidFill>
              </a:rPr>
              <a:t>班 胡钧耀</a:t>
            </a:r>
            <a:endParaRPr lang="zh-CN" altLang="en-US" sz="1600" dirty="0">
              <a:solidFill>
                <a:schemeClr val="tx1"/>
              </a:solidFill>
            </a:endParaRPr>
          </a:p>
        </p:txBody>
      </p:sp>
      <p:pic>
        <p:nvPicPr>
          <p:cNvPr id="10" name="图片 9"/>
          <p:cNvPicPr>
            <a:picLocks noChangeAspect="1"/>
          </p:cNvPicPr>
          <p:nvPr userDrawn="1"/>
        </p:nvPicPr>
        <p:blipFill>
          <a:blip r:embed="rId2">
            <a:extLst>
              <a:ext uri="{BEBA8EAE-BF5A-486C-A8C5-ECC9F3942E4B}">
                <a14:imgProps xmlns:a14="http://schemas.microsoft.com/office/drawing/2010/main">
                  <a14:imgLayer r:embed="rId3">
                    <a14:imgEffect>
                      <a14:brightnessContrast contrast="20000"/>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userDrawn="1"/>
        </p:nvSpPr>
        <p:spPr>
          <a:xfrm>
            <a:off x="0" y="6491817"/>
            <a:ext cx="12192000" cy="373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宋刻本字体" panose="02000000000000000000" pitchFamily="2" charset="-122"/>
              <a:ea typeface="宋刻本字体" panose="02000000000000000000" pitchFamily="2" charset="-122"/>
            </a:endParaRPr>
          </a:p>
        </p:txBody>
      </p:sp>
      <p:pic>
        <p:nvPicPr>
          <p:cNvPr id="11" name="图片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991171" y="452793"/>
            <a:ext cx="673216" cy="673216"/>
          </a:xfrm>
          <a:prstGeom prst="ellipse">
            <a:avLst/>
          </a:prstGeom>
          <a:solidFill>
            <a:schemeClr val="bg1"/>
          </a:solidFill>
        </p:spPr>
      </p:pic>
      <p:pic>
        <p:nvPicPr>
          <p:cNvPr id="12" name="图片 11"/>
          <p:cNvPicPr>
            <a:picLocks noChangeAspect="1"/>
          </p:cNvPicPr>
          <p:nvPr userDrawn="1"/>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0128277" y="452793"/>
            <a:ext cx="672049" cy="673216"/>
          </a:xfrm>
          <a:prstGeom prst="ellipse">
            <a:avLst/>
          </a:prstGeom>
        </p:spPr>
      </p:pic>
      <p:sp>
        <p:nvSpPr>
          <p:cNvPr id="8" name="页脚占位符 7"/>
          <p:cNvSpPr>
            <a:spLocks noGrp="1"/>
          </p:cNvSpPr>
          <p:nvPr>
            <p:ph type="ftr" sz="quarter" idx="11"/>
          </p:nvPr>
        </p:nvSpPr>
        <p:spPr>
          <a:xfrm>
            <a:off x="3349495" y="6491817"/>
            <a:ext cx="5493009" cy="366183"/>
          </a:xfrm>
        </p:spPr>
        <p:txBody>
          <a:bodyPr/>
          <a:lstStyle>
            <a:lvl1pPr>
              <a:defRPr>
                <a:solidFill>
                  <a:schemeClr val="bg1"/>
                </a:solidFill>
                <a:latin typeface="宋刻本字体" panose="02000000000000000000" pitchFamily="2" charset="-122"/>
                <a:ea typeface="宋刻本字体" panose="02000000000000000000" pitchFamily="2" charset="-122"/>
              </a:defRPr>
            </a:lvl1pPr>
          </a:lstStyle>
          <a:p>
            <a:r>
              <a:rPr lang="zh-CN" altLang="en-US" dirty="0"/>
              <a:t>端正奋斗心态，追寻自身热爱</a:t>
            </a:r>
            <a:r>
              <a:rPr lang="en-US" altLang="zh-CN" dirty="0"/>
              <a:t>——2022</a:t>
            </a:r>
            <a:r>
              <a:rPr lang="zh-CN" altLang="en-US" dirty="0"/>
              <a:t>朋辈指导讲座</a:t>
            </a:r>
            <a:endParaRPr lang="zh-CN" altLang="en-US" dirty="0"/>
          </a:p>
        </p:txBody>
      </p:sp>
      <p:sp>
        <p:nvSpPr>
          <p:cNvPr id="9" name="灯片编号占位符 8"/>
          <p:cNvSpPr>
            <a:spLocks noGrp="1"/>
          </p:cNvSpPr>
          <p:nvPr>
            <p:ph type="sldNum" sz="quarter" idx="12"/>
          </p:nvPr>
        </p:nvSpPr>
        <p:spPr>
          <a:xfrm>
            <a:off x="9456233" y="6491817"/>
            <a:ext cx="2735767" cy="366183"/>
          </a:xfrm>
        </p:spPr>
        <p:txBody>
          <a:bodyPr/>
          <a:lstStyle>
            <a:lvl1pPr>
              <a:defRPr>
                <a:solidFill>
                  <a:schemeClr val="bg1"/>
                </a:solidFill>
                <a:latin typeface="宋刻本字体" panose="02000000000000000000" pitchFamily="2" charset="-122"/>
                <a:ea typeface="宋刻本字体" panose="02000000000000000000" pitchFamily="2" charset="-122"/>
              </a:defRPr>
            </a:lvl1pPr>
          </a:lstStyle>
          <a:p>
            <a:fld id="{6A3FAAF1-4F0E-497D-A297-FF9956710A6C}" type="slidenum">
              <a:rPr lang="zh-CN" altLang="en-US" smtClean="0"/>
            </a:fld>
            <a:r>
              <a:rPr lang="en-US" altLang="zh-CN" dirty="0"/>
              <a:t>/13</a:t>
            </a:r>
            <a:endParaRPr lang="zh-CN" altLang="en-US" dirty="0"/>
          </a:p>
        </p:txBody>
      </p:sp>
      <p:sp>
        <p:nvSpPr>
          <p:cNvPr id="3" name="日期占位符 6"/>
          <p:cNvSpPr>
            <a:spLocks noGrp="1"/>
          </p:cNvSpPr>
          <p:nvPr>
            <p:ph type="dt" sz="half" idx="2"/>
          </p:nvPr>
        </p:nvSpPr>
        <p:spPr>
          <a:xfrm>
            <a:off x="-7435" y="6491816"/>
            <a:ext cx="2743200" cy="366183"/>
          </a:xfrm>
          <a:prstGeom prst="rect">
            <a:avLst/>
          </a:prstGeom>
        </p:spPr>
        <p:txBody>
          <a:bodyPr vert="horz" lIns="91440" tIns="45720" rIns="91440" bIns="45720" rtlCol="0" anchor="ctr"/>
          <a:lstStyle>
            <a:lvl1pPr algn="l">
              <a:defRPr sz="1600">
                <a:solidFill>
                  <a:schemeClr val="bg1"/>
                </a:solidFill>
                <a:latin typeface="宋刻本字体" panose="02000000000000000000" pitchFamily="2" charset="-122"/>
                <a:ea typeface="宋刻本字体" panose="02000000000000000000" pitchFamily="2" charset="-122"/>
              </a:defRPr>
            </a:lvl1pPr>
          </a:lstStyle>
          <a:p>
            <a:fld id="{E57654D9-BEE1-4D29-8D92-0438D83A4CD0}" type="datetimeFigureOut">
              <a:rPr lang="zh-CN" altLang="en-US" smtClean="0"/>
            </a:fld>
            <a:endParaRPr lang="zh-CN" altLang="en-US" dirty="0"/>
          </a:p>
        </p:txBody>
      </p:sp>
    </p:spTree>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pic>
        <p:nvPicPr>
          <p:cNvPr id="2097167" name="图片 6"/>
          <p:cNvPicPr>
            <a:picLocks noChangeAspect="1"/>
          </p:cNvPicPr>
          <p:nvPr userDrawn="1"/>
        </p:nvPicPr>
        <p:blipFill>
          <a:blip r:embed="rId2">
            <a:duotone>
              <a:schemeClr val="bg2">
                <a:shade val="45000"/>
                <a:satMod val="135000"/>
              </a:schemeClr>
              <a:prstClr val="white"/>
            </a:duotone>
          </a:blip>
          <a:stretch>
            <a:fillRect/>
          </a:stretch>
        </p:blipFill>
        <p:spPr>
          <a:xfrm>
            <a:off x="0" y="0"/>
            <a:ext cx="12192000" cy="6858000"/>
          </a:xfrm>
          <a:prstGeom prst="rect">
            <a:avLst/>
          </a:prstGeom>
        </p:spPr>
      </p:pic>
      <p:sp>
        <p:nvSpPr>
          <p:cNvPr id="104886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870" name="标题 1"/>
          <p:cNvSpPr>
            <a:spLocks noGrp="1"/>
          </p:cNvSpPr>
          <p:nvPr>
            <p:ph type="title"/>
          </p:nvPr>
        </p:nvSpPr>
        <p:spPr>
          <a:xfrm>
            <a:off x="750104" y="441325"/>
            <a:ext cx="10515600" cy="365125"/>
          </a:xfrm>
        </p:spPr>
        <p:txBody>
          <a:bodyPr>
            <a:normAutofit/>
          </a:bodyPr>
          <a:lstStyle>
            <a:lvl1pPr>
              <a:defRPr sz="2400">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endParaRPr lang="zh-CN" altLang="en-US" dirty="0"/>
          </a:p>
        </p:txBody>
      </p:sp>
      <p:sp>
        <p:nvSpPr>
          <p:cNvPr id="1048871" name="日期占位符 2"/>
          <p:cNvSpPr>
            <a:spLocks noGrp="1"/>
          </p:cNvSpPr>
          <p:nvPr>
            <p:ph type="dt" sz="half" idx="10"/>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fld>
            <a:endParaRPr lang="zh-CN" altLang="en-US" dirty="0"/>
          </a:p>
        </p:txBody>
      </p:sp>
      <p:sp>
        <p:nvSpPr>
          <p:cNvPr id="1048872" name="页脚占位符 3"/>
          <p:cNvSpPr>
            <a:spLocks noGrp="1"/>
          </p:cNvSpPr>
          <p:nvPr>
            <p:ph type="ftr" sz="quarter" idx="11"/>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r>
              <a:rPr lang="zh-CN" altLang="en-US"/>
              <a:t>西安电子科技大学</a:t>
            </a:r>
            <a:endParaRPr lang="zh-CN" altLang="en-US" dirty="0"/>
          </a:p>
        </p:txBody>
      </p:sp>
      <p:sp>
        <p:nvSpPr>
          <p:cNvPr id="1048873" name="灯片编号占位符 4"/>
          <p:cNvSpPr>
            <a:spLocks noGrp="1"/>
          </p:cNvSpPr>
          <p:nvPr>
            <p:ph type="sldNum" sz="quarter" idx="12"/>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fld>
            <a:endParaRPr lang="zh-CN" altLang="en-US" dirty="0"/>
          </a:p>
        </p:txBody>
      </p:sp>
      <p:sp>
        <p:nvSpPr>
          <p:cNvPr id="1048874"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875"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endParaRPr lang="zh-CN" altLang="en-US" dirty="0"/>
          </a:p>
        </p:txBody>
      </p:sp>
      <p:sp>
        <p:nvSpPr>
          <p:cNvPr id="1048876" name="文本框 10"/>
          <p:cNvSpPr txBox="1"/>
          <p:nvPr userDrawn="1"/>
        </p:nvSpPr>
        <p:spPr>
          <a:xfrm>
            <a:off x="10446219" y="284403"/>
            <a:ext cx="1033780" cy="574040"/>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1049102" name="矩形 19"/>
          <p:cNvSpPr/>
          <p:nvPr userDrawn="1"/>
        </p:nvSpPr>
        <p:spPr>
          <a:xfrm>
            <a:off x="0" y="0"/>
            <a:ext cx="480939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03" name="标题 1"/>
          <p:cNvSpPr>
            <a:spLocks noGrp="1"/>
          </p:cNvSpPr>
          <p:nvPr>
            <p:ph type="title"/>
          </p:nvPr>
        </p:nvSpPr>
        <p:spPr>
          <a:xfrm>
            <a:off x="750104" y="441325"/>
            <a:ext cx="10515600" cy="365125"/>
          </a:xfrm>
        </p:spPr>
        <p:txBody>
          <a:bodyPr>
            <a:normAutofit/>
          </a:bodyPr>
          <a:lstStyle>
            <a:lvl1pPr>
              <a:defRPr sz="2400">
                <a:solidFill>
                  <a:srgbClr val="FFF2CC"/>
                </a:solidFill>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endParaRPr lang="zh-CN" altLang="en-US" dirty="0"/>
          </a:p>
        </p:txBody>
      </p:sp>
      <p:sp>
        <p:nvSpPr>
          <p:cNvPr id="1049104" name="日期占位符 2"/>
          <p:cNvSpPr>
            <a:spLocks noGrp="1"/>
          </p:cNvSpPr>
          <p:nvPr>
            <p:ph type="dt" sz="half" idx="10"/>
          </p:nvPr>
        </p:nvSpPr>
        <p:spPr/>
        <p:txBody>
          <a:bodyPr/>
          <a:lstStyle>
            <a:lvl1pPr>
              <a:defRPr>
                <a:solidFill>
                  <a:srgbClr val="FFF2CC"/>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fld>
            <a:endParaRPr lang="zh-CN" altLang="en-US" dirty="0"/>
          </a:p>
        </p:txBody>
      </p:sp>
      <p:sp>
        <p:nvSpPr>
          <p:cNvPr id="1049105" name="页脚占位符 3"/>
          <p:cNvSpPr>
            <a:spLocks noGrp="1"/>
          </p:cNvSpPr>
          <p:nvPr>
            <p:ph type="ftr" sz="quarter" idx="11"/>
          </p:nvPr>
        </p:nvSpPr>
        <p:spPr/>
        <p:txBody>
          <a:bodyPr/>
          <a:lstStyle>
            <a:lvl1pPr>
              <a:defRPr>
                <a:latin typeface="思源黑体 CN Medium" panose="020B0600000000000000" pitchFamily="34" charset="-122"/>
                <a:ea typeface="思源黑体 CN Medium" panose="020B0600000000000000" pitchFamily="34" charset="-122"/>
              </a:defRPr>
            </a:lvl1pPr>
          </a:lstStyle>
          <a:p>
            <a:r>
              <a:rPr lang="zh-CN" altLang="en-US" dirty="0"/>
              <a:t>西安电子科技大学</a:t>
            </a:r>
            <a:endParaRPr lang="zh-CN" altLang="en-US" dirty="0"/>
          </a:p>
        </p:txBody>
      </p:sp>
      <p:sp>
        <p:nvSpPr>
          <p:cNvPr id="1049106" name="灯片编号占位符 4"/>
          <p:cNvSpPr>
            <a:spLocks noGrp="1"/>
          </p:cNvSpPr>
          <p:nvPr>
            <p:ph type="sldNum" sz="quarter" idx="12"/>
          </p:nvPr>
        </p:nvSpPr>
        <p:spPr/>
        <p:txBody>
          <a:bodyPr/>
          <a:lstStyle>
            <a:lvl1pPr>
              <a:defRPr>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fld>
            <a:endParaRPr lang="zh-CN" altLang="en-US" dirty="0"/>
          </a:p>
        </p:txBody>
      </p:sp>
      <p:sp>
        <p:nvSpPr>
          <p:cNvPr id="1049107" name="矩形 7"/>
          <p:cNvSpPr/>
          <p:nvPr userDrawn="1"/>
        </p:nvSpPr>
        <p:spPr>
          <a:xfrm>
            <a:off x="570610" y="441325"/>
            <a:ext cx="101385" cy="5944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08" name="内容占位符 16"/>
          <p:cNvSpPr>
            <a:spLocks noGrp="1"/>
          </p:cNvSpPr>
          <p:nvPr>
            <p:ph sz="quarter" idx="13" hasCustomPrompt="1"/>
          </p:nvPr>
        </p:nvSpPr>
        <p:spPr>
          <a:xfrm>
            <a:off x="750888" y="806450"/>
            <a:ext cx="10515600" cy="228600"/>
          </a:xfrm>
        </p:spPr>
        <p:txBody>
          <a:bodyPr>
            <a:noAutofit/>
          </a:bodyPr>
          <a:lstStyle>
            <a:lvl1pPr marL="0" indent="0">
              <a:buNone/>
              <a:defRPr sz="1600">
                <a:solidFill>
                  <a:srgbClr val="FFF2CC"/>
                </a:solidFill>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endParaRPr lang="zh-CN" altLang="en-US" dirty="0"/>
          </a:p>
        </p:txBody>
      </p:sp>
      <p:sp>
        <p:nvSpPr>
          <p:cNvPr id="1049109" name="等腰三角形 5"/>
          <p:cNvSpPr/>
          <p:nvPr userDrawn="1"/>
        </p:nvSpPr>
        <p:spPr>
          <a:xfrm rot="5400000">
            <a:off x="4670790" y="579927"/>
            <a:ext cx="593726" cy="31652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10" name="文本框 10"/>
          <p:cNvSpPr txBox="1"/>
          <p:nvPr userDrawn="1"/>
        </p:nvSpPr>
        <p:spPr>
          <a:xfrm>
            <a:off x="10446219" y="284403"/>
            <a:ext cx="1033780" cy="574040"/>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3.xml"/><Relationship Id="rId2" Type="http://schemas.openxmlformats.org/officeDocument/2006/relationships/image" Target="../media/image8.png"/><Relationship Id="rId1" Type="http://schemas.openxmlformats.org/officeDocument/2006/relationships/image" Target="../media/image7.png"/></Relationships>
</file>

<file path=ppt/slides/_rels/slide10.xml.rels><?xml version="1.0" encoding="UTF-8" standalone="yes"?>
<Relationships xmlns="http://schemas.openxmlformats.org/package/2006/relationships"><Relationship Id="rId9" Type="http://schemas.openxmlformats.org/officeDocument/2006/relationships/tags" Target="../tags/tag26.xml"/><Relationship Id="rId8" Type="http://schemas.openxmlformats.org/officeDocument/2006/relationships/tags" Target="../tags/tag25.xml"/><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2" Type="http://schemas.openxmlformats.org/officeDocument/2006/relationships/notesSlide" Target="../notesSlides/notesSlide9.xml"/><Relationship Id="rId11" Type="http://schemas.openxmlformats.org/officeDocument/2006/relationships/slideLayout" Target="../slideLayouts/slideLayout2.xml"/><Relationship Id="rId10" Type="http://schemas.openxmlformats.org/officeDocument/2006/relationships/tags" Target="../tags/tag27.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9" Type="http://schemas.openxmlformats.org/officeDocument/2006/relationships/image" Target="../media/image26.jpeg"/><Relationship Id="rId8" Type="http://schemas.openxmlformats.org/officeDocument/2006/relationships/image" Target="../media/image25.png"/><Relationship Id="rId7" Type="http://schemas.openxmlformats.org/officeDocument/2006/relationships/image" Target="../media/image24.png"/><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 Id="rId3" Type="http://schemas.openxmlformats.org/officeDocument/2006/relationships/tags" Target="../tags/tag28.xml"/><Relationship Id="rId2" Type="http://schemas.openxmlformats.org/officeDocument/2006/relationships/image" Target="../media/image9.png"/><Relationship Id="rId13" Type="http://schemas.openxmlformats.org/officeDocument/2006/relationships/notesSlide" Target="../notesSlides/notesSlide14.xml"/><Relationship Id="rId12" Type="http://schemas.openxmlformats.org/officeDocument/2006/relationships/slideLayout" Target="../slideLayouts/slideLayout2.xml"/><Relationship Id="rId11" Type="http://schemas.openxmlformats.org/officeDocument/2006/relationships/image" Target="../media/image28.jpeg"/><Relationship Id="rId10" Type="http://schemas.openxmlformats.org/officeDocument/2006/relationships/image" Target="../media/image27.jpeg"/><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13.png"/><Relationship Id="rId2" Type="http://schemas.openxmlformats.org/officeDocument/2006/relationships/tags" Target="../tags/tag29.xml"/><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image" Target="../media/image38.png"/><Relationship Id="rId7" Type="http://schemas.openxmlformats.org/officeDocument/2006/relationships/image" Target="../media/image37.png"/><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4" Type="http://schemas.openxmlformats.org/officeDocument/2006/relationships/notesSlide" Target="../notesSlides/notesSlide16.xml"/><Relationship Id="rId13" Type="http://schemas.openxmlformats.org/officeDocument/2006/relationships/slideLayout" Target="../slideLayouts/slideLayout2.xml"/><Relationship Id="rId12" Type="http://schemas.openxmlformats.org/officeDocument/2006/relationships/image" Target="../media/image42.png"/><Relationship Id="rId11" Type="http://schemas.openxmlformats.org/officeDocument/2006/relationships/image" Target="../media/image41.png"/><Relationship Id="rId10" Type="http://schemas.openxmlformats.org/officeDocument/2006/relationships/image" Target="../media/image40.png"/><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9" Type="http://schemas.openxmlformats.org/officeDocument/2006/relationships/tags" Target="../tags/tag33.xml"/><Relationship Id="rId8" Type="http://schemas.openxmlformats.org/officeDocument/2006/relationships/image" Target="../media/image46.jpeg"/><Relationship Id="rId7" Type="http://schemas.openxmlformats.org/officeDocument/2006/relationships/image" Target="../media/image45.png"/><Relationship Id="rId6" Type="http://schemas.openxmlformats.org/officeDocument/2006/relationships/tags" Target="../tags/tag32.xml"/><Relationship Id="rId5" Type="http://schemas.openxmlformats.org/officeDocument/2006/relationships/image" Target="../media/image44.png"/><Relationship Id="rId4" Type="http://schemas.openxmlformats.org/officeDocument/2006/relationships/tags" Target="../tags/tag31.xml"/><Relationship Id="rId3" Type="http://schemas.openxmlformats.org/officeDocument/2006/relationships/image" Target="../media/image43.png"/><Relationship Id="rId2" Type="http://schemas.openxmlformats.org/officeDocument/2006/relationships/tags" Target="../tags/tag30.xml"/><Relationship Id="rId15" Type="http://schemas.openxmlformats.org/officeDocument/2006/relationships/notesSlide" Target="../notesSlides/notesSlide17.xml"/><Relationship Id="rId14" Type="http://schemas.openxmlformats.org/officeDocument/2006/relationships/slideLayout" Target="../slideLayouts/slideLayout2.xml"/><Relationship Id="rId13" Type="http://schemas.openxmlformats.org/officeDocument/2006/relationships/image" Target="../media/image47.png"/><Relationship Id="rId12" Type="http://schemas.openxmlformats.org/officeDocument/2006/relationships/tags" Target="../tags/tag36.xml"/><Relationship Id="rId11" Type="http://schemas.openxmlformats.org/officeDocument/2006/relationships/tags" Target="../tags/tag35.xml"/><Relationship Id="rId10" Type="http://schemas.openxmlformats.org/officeDocument/2006/relationships/tags" Target="../tags/tag34.xml"/><Relationship Id="rId1" Type="http://schemas.openxmlformats.org/officeDocument/2006/relationships/image" Target="../media/image9.png"/></Relationships>
</file>

<file path=ppt/slides/_rels/slide19.xml.rels><?xml version="1.0" encoding="UTF-8" standalone="yes"?>
<Relationships xmlns="http://schemas.openxmlformats.org/package/2006/relationships"><Relationship Id="rId9" Type="http://schemas.openxmlformats.org/officeDocument/2006/relationships/tags" Target="../tags/tag43.xml"/><Relationship Id="rId8" Type="http://schemas.openxmlformats.org/officeDocument/2006/relationships/image" Target="../media/image48.png"/><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3" Type="http://schemas.openxmlformats.org/officeDocument/2006/relationships/notesSlide" Target="../notesSlides/notesSlide18.xml"/><Relationship Id="rId12" Type="http://schemas.openxmlformats.org/officeDocument/2006/relationships/slideLayout" Target="../slideLayouts/slideLayout2.xml"/><Relationship Id="rId11" Type="http://schemas.openxmlformats.org/officeDocument/2006/relationships/tags" Target="../tags/tag45.xml"/><Relationship Id="rId10" Type="http://schemas.openxmlformats.org/officeDocument/2006/relationships/tags" Target="../tags/tag44.xml"/><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1" Type="http://schemas.openxmlformats.org/officeDocument/2006/relationships/slideLayout" Target="../slideLayouts/slideLayout2.xml"/><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9" Type="http://schemas.openxmlformats.org/officeDocument/2006/relationships/tags" Target="../tags/tag53.xml"/><Relationship Id="rId8" Type="http://schemas.openxmlformats.org/officeDocument/2006/relationships/tags" Target="../tags/tag52.xml"/><Relationship Id="rId7" Type="http://schemas.openxmlformats.org/officeDocument/2006/relationships/tags" Target="../tags/tag51.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4" Type="http://schemas.openxmlformats.org/officeDocument/2006/relationships/notesSlide" Target="../notesSlides/notesSlide19.xml"/><Relationship Id="rId13" Type="http://schemas.openxmlformats.org/officeDocument/2006/relationships/slideLayout" Target="../slideLayouts/slideLayout2.xml"/><Relationship Id="rId12" Type="http://schemas.openxmlformats.org/officeDocument/2006/relationships/image" Target="../media/image50.png"/><Relationship Id="rId11" Type="http://schemas.openxmlformats.org/officeDocument/2006/relationships/image" Target="../media/image49.png"/><Relationship Id="rId10" Type="http://schemas.openxmlformats.org/officeDocument/2006/relationships/image" Target="../media/image13.png"/><Relationship Id="rId1" Type="http://schemas.openxmlformats.org/officeDocument/2006/relationships/image" Target="../media/image9.png"/></Relationships>
</file>

<file path=ppt/slides/_rels/slide21.xml.rels><?xml version="1.0" encoding="UTF-8" standalone="yes"?>
<Relationships xmlns="http://schemas.openxmlformats.org/package/2006/relationships"><Relationship Id="rId9" Type="http://schemas.openxmlformats.org/officeDocument/2006/relationships/tags" Target="../tags/tag61.xml"/><Relationship Id="rId8" Type="http://schemas.openxmlformats.org/officeDocument/2006/relationships/tags" Target="../tags/tag60.xml"/><Relationship Id="rId7" Type="http://schemas.openxmlformats.org/officeDocument/2006/relationships/tags" Target="../tags/tag59.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9" Type="http://schemas.openxmlformats.org/officeDocument/2006/relationships/notesSlide" Target="../notesSlides/notesSlide20.xml"/><Relationship Id="rId18" Type="http://schemas.openxmlformats.org/officeDocument/2006/relationships/slideLayout" Target="../slideLayouts/slideLayout2.xml"/><Relationship Id="rId17" Type="http://schemas.openxmlformats.org/officeDocument/2006/relationships/tags" Target="../tags/tag68.xml"/><Relationship Id="rId16" Type="http://schemas.openxmlformats.org/officeDocument/2006/relationships/tags" Target="../tags/tag67.xml"/><Relationship Id="rId15" Type="http://schemas.openxmlformats.org/officeDocument/2006/relationships/tags" Target="../tags/tag66.xml"/><Relationship Id="rId14" Type="http://schemas.openxmlformats.org/officeDocument/2006/relationships/tags" Target="../tags/tag65.xml"/><Relationship Id="rId13" Type="http://schemas.openxmlformats.org/officeDocument/2006/relationships/tags" Target="../tags/tag64.xml"/><Relationship Id="rId12" Type="http://schemas.openxmlformats.org/officeDocument/2006/relationships/tags" Target="../tags/tag63.xml"/><Relationship Id="rId11" Type="http://schemas.openxmlformats.org/officeDocument/2006/relationships/tags" Target="../tags/tag62.xml"/><Relationship Id="rId10" Type="http://schemas.openxmlformats.org/officeDocument/2006/relationships/image" Target="../media/image51.png"/><Relationship Id="rId1" Type="http://schemas.openxmlformats.org/officeDocument/2006/relationships/image" Target="../media/image9.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tags" Target="../tags/tag69.xml"/><Relationship Id="rId1" Type="http://schemas.openxmlformats.org/officeDocument/2006/relationships/image" Target="../media/image9.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2.xml"/><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9.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54.GIF"/><Relationship Id="rId1" Type="http://schemas.openxmlformats.org/officeDocument/2006/relationships/image" Target="../media/image9.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tags" Target="../tags/tag70.xml"/><Relationship Id="rId1" Type="http://schemas.openxmlformats.org/officeDocument/2006/relationships/image" Target="../media/image9.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55.jpeg"/><Relationship Id="rId1" Type="http://schemas.openxmlformats.org/officeDocument/2006/relationships/image" Target="../media/image9.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56.jpeg"/><Relationship Id="rId1"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10.jpeg"/><Relationship Id="rId1" Type="http://schemas.openxmlformats.org/officeDocument/2006/relationships/image" Target="../media/image9.png"/></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2.xml"/><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2.xml"/><Relationship Id="rId4" Type="http://schemas.openxmlformats.org/officeDocument/2006/relationships/image" Target="../media/image62.png"/><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image" Target="../media/image9.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chart" Target="../charts/char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tags" Target="../tags/tag21.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0" y="2052378"/>
            <a:ext cx="12192000" cy="2686599"/>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16"/>
          <p:cNvSpPr txBox="1"/>
          <p:nvPr/>
        </p:nvSpPr>
        <p:spPr>
          <a:xfrm>
            <a:off x="635" y="2425065"/>
            <a:ext cx="12181205" cy="1014730"/>
          </a:xfrm>
          <a:prstGeom prst="rect">
            <a:avLst/>
          </a:prstGeom>
          <a:noFill/>
        </p:spPr>
        <p:txBody>
          <a:bodyPr wrap="square" rtlCol="0">
            <a:spAutoFit/>
          </a:bodyPr>
          <a:lstStyle/>
          <a:p>
            <a:pPr algn="ctr">
              <a:buClrTx/>
              <a:buSzTx/>
              <a:buFontTx/>
            </a:pPr>
            <a:r>
              <a:rPr lang="zh-CN" altLang="en-US" sz="6000" dirty="0">
                <a:solidFill>
                  <a:schemeClr val="bg1"/>
                </a:solidFill>
                <a:latin typeface="华光行楷_CNKI" panose="02000500000000000000" charset="-122"/>
                <a:ea typeface="华光行楷_CNKI" panose="02000500000000000000" charset="-122"/>
                <a:cs typeface="华光行楷_CNKI" panose="02000500000000000000" charset="-122"/>
                <a:sym typeface="+mn-ea"/>
              </a:rPr>
              <a:t>端正奋斗心态 追寻自身热爱</a:t>
            </a:r>
            <a:endParaRPr lang="zh-CN" altLang="en-US" sz="6000" dirty="0">
              <a:solidFill>
                <a:schemeClr val="bg1"/>
              </a:solidFill>
              <a:latin typeface="华光行楷_CNKI" panose="02000500000000000000" charset="-122"/>
              <a:ea typeface="华光行楷_CNKI" panose="02000500000000000000" charset="-122"/>
              <a:cs typeface="华光行楷_CNKI" panose="02000500000000000000" charset="-122"/>
              <a:sym typeface="+mn-ea"/>
            </a:endParaRPr>
          </a:p>
        </p:txBody>
      </p:sp>
      <p:sp>
        <p:nvSpPr>
          <p:cNvPr id="12" name="文本框 16"/>
          <p:cNvSpPr txBox="1"/>
          <p:nvPr/>
        </p:nvSpPr>
        <p:spPr>
          <a:xfrm>
            <a:off x="2656840" y="3553460"/>
            <a:ext cx="8829675" cy="706755"/>
          </a:xfrm>
          <a:prstGeom prst="rect">
            <a:avLst/>
          </a:prstGeom>
          <a:noFill/>
        </p:spPr>
        <p:txBody>
          <a:bodyPr wrap="square" rtlCol="0">
            <a:spAutoFit/>
          </a:bodyPr>
          <a:lstStyle/>
          <a:p>
            <a:pPr algn="r">
              <a:buClrTx/>
              <a:buSzTx/>
              <a:buFontTx/>
            </a:pPr>
            <a:r>
              <a:rPr lang="zh-CN" altLang="en-US" sz="4000" b="1" kern="1300" spc="40" dirty="0">
                <a:solidFill>
                  <a:schemeClr val="bg1"/>
                </a:solidFill>
                <a:latin typeface="华文楷体" panose="02010600040101010101" pitchFamily="2" charset="-122"/>
                <a:ea typeface="华文楷体" panose="02010600040101010101" pitchFamily="2" charset="-122"/>
                <a:sym typeface="+mn-ea"/>
              </a:rPr>
              <a:t>—大学经验</a:t>
            </a:r>
            <a:r>
              <a:rPr lang="zh-CN" altLang="en-US" sz="4000" b="1" kern="1300" spc="40" dirty="0">
                <a:solidFill>
                  <a:schemeClr val="bg1"/>
                </a:solidFill>
                <a:latin typeface="华文楷体" panose="02010600040101010101" pitchFamily="2" charset="-122"/>
                <a:ea typeface="华文楷体" panose="02010600040101010101" pitchFamily="2" charset="-122"/>
                <a:sym typeface="+mn-ea"/>
              </a:rPr>
              <a:t>交流分享</a:t>
            </a:r>
            <a:endParaRPr lang="zh-CN" altLang="en-US" sz="4000" b="1" kern="1300" spc="40" dirty="0">
              <a:solidFill>
                <a:schemeClr val="bg1"/>
              </a:solidFill>
              <a:latin typeface="华文楷体" panose="02010600040101010101" pitchFamily="2" charset="-122"/>
              <a:ea typeface="华文楷体" panose="02010600040101010101" pitchFamily="2" charset="-122"/>
              <a:sym typeface="+mn-ea"/>
            </a:endParaRPr>
          </a:p>
        </p:txBody>
      </p:sp>
      <p:sp>
        <p:nvSpPr>
          <p:cNvPr id="14" name="文本框 16"/>
          <p:cNvSpPr txBox="1"/>
          <p:nvPr/>
        </p:nvSpPr>
        <p:spPr>
          <a:xfrm>
            <a:off x="4595572" y="5685961"/>
            <a:ext cx="4388323" cy="460375"/>
          </a:xfrm>
          <a:prstGeom prst="rect">
            <a:avLst/>
          </a:prstGeom>
          <a:noFill/>
        </p:spPr>
        <p:txBody>
          <a:bodyPr wrap="square" rtlCol="0">
            <a:spAutoFit/>
          </a:bodyPr>
          <a:lstStyle/>
          <a:p>
            <a:r>
              <a:rPr lang="zh-CN" altLang="en-US" sz="2400" b="1" dirty="0">
                <a:solidFill>
                  <a:schemeClr val="accent1">
                    <a:lumMod val="75000"/>
                  </a:schemeClr>
                </a:solidFill>
                <a:latin typeface="华文楷体" panose="02010600040101010101" pitchFamily="2" charset="-122"/>
                <a:ea typeface="华文楷体" panose="02010600040101010101" pitchFamily="2" charset="-122"/>
              </a:rPr>
              <a:t>专业：网络工程</a:t>
            </a:r>
            <a:endParaRPr lang="zh-CN" altLang="en-US" sz="2400" b="1" dirty="0">
              <a:solidFill>
                <a:schemeClr val="accent1">
                  <a:lumMod val="75000"/>
                </a:schemeClr>
              </a:solidFill>
              <a:latin typeface="华文楷体" panose="02010600040101010101" pitchFamily="2" charset="-122"/>
              <a:ea typeface="华文楷体" panose="02010600040101010101" pitchFamily="2" charset="-122"/>
            </a:endParaRPr>
          </a:p>
        </p:txBody>
      </p:sp>
      <p:sp>
        <p:nvSpPr>
          <p:cNvPr id="24" name="文本框 16"/>
          <p:cNvSpPr txBox="1"/>
          <p:nvPr/>
        </p:nvSpPr>
        <p:spPr>
          <a:xfrm>
            <a:off x="4603523" y="5180024"/>
            <a:ext cx="5847252" cy="460375"/>
          </a:xfrm>
          <a:prstGeom prst="rect">
            <a:avLst/>
          </a:prstGeom>
          <a:noFill/>
        </p:spPr>
        <p:txBody>
          <a:bodyPr wrap="square" rtlCol="0">
            <a:spAutoFit/>
          </a:bodyPr>
          <a:lstStyle/>
          <a:p>
            <a:pPr algn="l">
              <a:buClrTx/>
              <a:buSzTx/>
              <a:buFontTx/>
            </a:pPr>
            <a:r>
              <a:rPr lang="zh-CN" altLang="en-US" sz="2400" b="1" dirty="0">
                <a:solidFill>
                  <a:schemeClr val="accent1">
                    <a:lumMod val="75000"/>
                  </a:schemeClr>
                </a:solidFill>
                <a:latin typeface="华文楷体" panose="02010600040101010101" pitchFamily="2" charset="-122"/>
                <a:ea typeface="华文楷体" panose="02010600040101010101" pitchFamily="2" charset="-122"/>
              </a:rPr>
              <a:t>分享人：盖乐   </a:t>
            </a:r>
            <a:r>
              <a:rPr lang="zh-CN" altLang="en-US" sz="2400" b="1" dirty="0">
                <a:solidFill>
                  <a:schemeClr val="accent1">
                    <a:lumMod val="75000"/>
                  </a:schemeClr>
                </a:solidFill>
                <a:latin typeface="华文楷体" panose="02010600040101010101" pitchFamily="2" charset="-122"/>
                <a:ea typeface="华文楷体" panose="02010600040101010101" pitchFamily="2" charset="-122"/>
                <a:sym typeface="+mn-ea"/>
              </a:rPr>
              <a:t>202</a:t>
            </a:r>
            <a:r>
              <a:rPr lang="en-US" altLang="zh-CN" sz="2400" b="1" dirty="0">
                <a:solidFill>
                  <a:schemeClr val="accent1">
                    <a:lumMod val="75000"/>
                  </a:schemeClr>
                </a:solidFill>
                <a:latin typeface="华文楷体" panose="02010600040101010101" pitchFamily="2" charset="-122"/>
                <a:ea typeface="华文楷体" panose="02010600040101010101" pitchFamily="2" charset="-122"/>
                <a:sym typeface="+mn-ea"/>
              </a:rPr>
              <a:t>5</a:t>
            </a:r>
            <a:r>
              <a:rPr lang="zh-CN" altLang="en-US" sz="2400" b="1" dirty="0">
                <a:solidFill>
                  <a:schemeClr val="accent1">
                    <a:lumMod val="75000"/>
                  </a:schemeClr>
                </a:solidFill>
                <a:latin typeface="华文楷体" panose="02010600040101010101" pitchFamily="2" charset="-122"/>
                <a:ea typeface="华文楷体" panose="02010600040101010101" pitchFamily="2" charset="-122"/>
                <a:sym typeface="+mn-ea"/>
              </a:rPr>
              <a:t>年</a:t>
            </a:r>
            <a:r>
              <a:rPr lang="en-US" altLang="zh-CN" sz="2400" b="1" dirty="0">
                <a:solidFill>
                  <a:schemeClr val="accent1">
                    <a:lumMod val="75000"/>
                  </a:schemeClr>
                </a:solidFill>
                <a:latin typeface="华文楷体" panose="02010600040101010101" pitchFamily="2" charset="-122"/>
                <a:ea typeface="华文楷体" panose="02010600040101010101" pitchFamily="2" charset="-122"/>
                <a:sym typeface="+mn-ea"/>
              </a:rPr>
              <a:t>3</a:t>
            </a:r>
            <a:r>
              <a:rPr lang="zh-CN" altLang="en-US" sz="2400" b="1" dirty="0">
                <a:solidFill>
                  <a:schemeClr val="accent1">
                    <a:lumMod val="75000"/>
                  </a:schemeClr>
                </a:solidFill>
                <a:latin typeface="华文楷体" panose="02010600040101010101" pitchFamily="2" charset="-122"/>
                <a:ea typeface="华文楷体" panose="02010600040101010101" pitchFamily="2" charset="-122"/>
                <a:sym typeface="+mn-ea"/>
              </a:rPr>
              <a:t>月</a:t>
            </a:r>
            <a:r>
              <a:rPr lang="en-US" sz="2400" b="1" dirty="0">
                <a:solidFill>
                  <a:schemeClr val="accent1">
                    <a:lumMod val="75000"/>
                  </a:schemeClr>
                </a:solidFill>
                <a:latin typeface="华文楷体" panose="02010600040101010101" pitchFamily="2" charset="-122"/>
                <a:ea typeface="华文楷体" panose="02010600040101010101" pitchFamily="2" charset="-122"/>
                <a:sym typeface="+mn-ea"/>
              </a:rPr>
              <a:t>5</a:t>
            </a:r>
            <a:r>
              <a:rPr lang="zh-CN" altLang="en-US" sz="2400" b="1" dirty="0">
                <a:solidFill>
                  <a:schemeClr val="accent1">
                    <a:lumMod val="75000"/>
                  </a:schemeClr>
                </a:solidFill>
                <a:latin typeface="华文楷体" panose="02010600040101010101" pitchFamily="2" charset="-122"/>
                <a:ea typeface="华文楷体" panose="02010600040101010101" pitchFamily="2" charset="-122"/>
                <a:sym typeface="+mn-ea"/>
              </a:rPr>
              <a:t>日</a:t>
            </a:r>
            <a:endParaRPr lang="zh-CN" altLang="en-US" sz="2400" b="1" dirty="0">
              <a:solidFill>
                <a:schemeClr val="accent1">
                  <a:lumMod val="75000"/>
                </a:schemeClr>
              </a:solidFill>
              <a:latin typeface="华文楷体" panose="02010600040101010101" pitchFamily="2" charset="-122"/>
              <a:ea typeface="华文楷体" panose="02010600040101010101" pitchFamily="2" charset="-122"/>
            </a:endParaRPr>
          </a:p>
        </p:txBody>
      </p:sp>
      <p:sp>
        <p:nvSpPr>
          <p:cNvPr id="36" name="矩形 35"/>
          <p:cNvSpPr/>
          <p:nvPr/>
        </p:nvSpPr>
        <p:spPr>
          <a:xfrm>
            <a:off x="8766167" y="6319967"/>
            <a:ext cx="3416320" cy="523220"/>
          </a:xfrm>
          <a:prstGeom prst="rect">
            <a:avLst/>
          </a:prstGeom>
          <a:noFill/>
          <a:effectLst>
            <a:outerShdw blurRad="50800" dist="38100" dir="2700000" algn="tl" rotWithShape="0">
              <a:prstClr val="black">
                <a:alpha val="27000"/>
              </a:prstClr>
            </a:outerShdw>
          </a:effectLst>
        </p:spPr>
        <p:txBody>
          <a:bodyPr wrap="none" lIns="91440" tIns="45720" rIns="91440" bIns="45720">
            <a:spAutoFit/>
          </a:bodyPr>
          <a:lstStyle/>
          <a:p>
            <a:pPr algn="ctr"/>
            <a:r>
              <a:rPr lang="zh-CN" altLang="en-US" sz="2800" dirty="0">
                <a:ln w="0"/>
                <a:solidFill>
                  <a:schemeClr val="accent1"/>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厚德求真，砺学笃行</a:t>
            </a:r>
            <a:endParaRPr lang="zh-CN" altLang="en-US" sz="2800" b="0" cap="none" spc="0" dirty="0">
              <a:ln w="0"/>
              <a:solidFill>
                <a:schemeClr val="accent1"/>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endParaRPr>
          </a:p>
        </p:txBody>
      </p:sp>
      <p:sp>
        <p:nvSpPr>
          <p:cNvPr id="37" name="矩形 36"/>
          <p:cNvSpPr/>
          <p:nvPr/>
        </p:nvSpPr>
        <p:spPr>
          <a:xfrm>
            <a:off x="3357639" y="5251874"/>
            <a:ext cx="634591" cy="573833"/>
          </a:xfrm>
          <a:prstGeom prst="rect">
            <a:avLst/>
          </a:prstGeom>
          <a:noFill/>
          <a:ln w="25400">
            <a:gradFill>
              <a:gsLst>
                <a:gs pos="0">
                  <a:srgbClr val="46A2D0"/>
                </a:gs>
                <a:gs pos="100000">
                  <a:srgbClr val="1D6AAE"/>
                </a:gs>
              </a:gsLst>
              <a:lin ang="5400000" scaled="1"/>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457200"/>
            <a:endParaRPr lang="zh-CN" altLang="en-US" noProof="1">
              <a:solidFill>
                <a:prstClr val="white"/>
              </a:solidFill>
              <a:cs typeface="+mn-ea"/>
              <a:sym typeface="+mn-lt"/>
            </a:endParaRPr>
          </a:p>
        </p:txBody>
      </p:sp>
      <p:sp>
        <p:nvSpPr>
          <p:cNvPr id="38" name="圆角矩形 57"/>
          <p:cNvSpPr/>
          <p:nvPr/>
        </p:nvSpPr>
        <p:spPr>
          <a:xfrm>
            <a:off x="4263315" y="5519119"/>
            <a:ext cx="216066" cy="220793"/>
          </a:xfrm>
          <a:prstGeom prst="roundRect">
            <a:avLst>
              <a:gd name="adj" fmla="val 0"/>
            </a:avLst>
          </a:prstGeom>
          <a:gradFill>
            <a:gsLst>
              <a:gs pos="0">
                <a:schemeClr val="accent1"/>
              </a:gs>
              <a:gs pos="100000">
                <a:schemeClr val="accent1">
                  <a:lumMod val="75000"/>
                </a:schemeClr>
              </a:gs>
            </a:gsLst>
            <a:lin ang="5400000" scaled="1"/>
          </a:gradFill>
          <a:ln>
            <a:noFill/>
          </a:ln>
          <a:effectLst>
            <a:outerShdw blurRad="2540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30000"/>
              </a:lnSpc>
            </a:pPr>
            <a:endParaRPr lang="zh-CN" altLang="en-US">
              <a:solidFill>
                <a:schemeClr val="bg1"/>
              </a:solidFill>
              <a:cs typeface="+mn-ea"/>
              <a:sym typeface="+mn-lt"/>
            </a:endParaRPr>
          </a:p>
        </p:txBody>
      </p:sp>
      <p:sp>
        <p:nvSpPr>
          <p:cNvPr id="39" name="圆角矩形 58"/>
          <p:cNvSpPr/>
          <p:nvPr/>
        </p:nvSpPr>
        <p:spPr>
          <a:xfrm>
            <a:off x="3867573" y="6020561"/>
            <a:ext cx="124657" cy="142491"/>
          </a:xfrm>
          <a:prstGeom prst="roundRect">
            <a:avLst>
              <a:gd name="adj" fmla="val 0"/>
            </a:avLst>
          </a:prstGeom>
          <a:gradFill flip="none" rotWithShape="1">
            <a:gsLst>
              <a:gs pos="21000">
                <a:schemeClr val="accent1">
                  <a:lumMod val="40000"/>
                  <a:lumOff val="60000"/>
                </a:schemeClr>
              </a:gs>
              <a:gs pos="0">
                <a:schemeClr val="accent1">
                  <a:lumMod val="40000"/>
                  <a:lumOff val="60000"/>
                </a:schemeClr>
              </a:gs>
              <a:gs pos="53000">
                <a:schemeClr val="accent1"/>
              </a:gs>
            </a:gsLst>
            <a:lin ang="2700000" scaled="1"/>
            <a:tileRect/>
          </a:gradFill>
          <a:ln>
            <a:noFill/>
          </a:ln>
          <a:effectLst>
            <a:outerShdw blurRad="2540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30000"/>
              </a:lnSpc>
            </a:pPr>
            <a:endParaRPr lang="zh-CN" altLang="en-US">
              <a:solidFill>
                <a:schemeClr val="bg1"/>
              </a:solidFill>
              <a:cs typeface="+mn-ea"/>
              <a:sym typeface="+mn-lt"/>
            </a:endParaRPr>
          </a:p>
        </p:txBody>
      </p:sp>
      <p:grpSp>
        <p:nvGrpSpPr>
          <p:cNvPr id="3" name="组合 2"/>
          <p:cNvGrpSpPr/>
          <p:nvPr/>
        </p:nvGrpSpPr>
        <p:grpSpPr>
          <a:xfrm>
            <a:off x="3867785" y="274320"/>
            <a:ext cx="3901440" cy="1579880"/>
            <a:chOff x="5693" y="432"/>
            <a:chExt cx="6144" cy="2488"/>
          </a:xfrm>
        </p:grpSpPr>
        <p:pic>
          <p:nvPicPr>
            <p:cNvPr id="44" name="图片 4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693" y="432"/>
              <a:ext cx="2565" cy="2489"/>
            </a:xfrm>
            <a:prstGeom prst="rect">
              <a:avLst/>
            </a:prstGeom>
          </p:spPr>
        </p:pic>
        <p:pic>
          <p:nvPicPr>
            <p:cNvPr id="8" name="图片 7" descr="9f8c4dade45eb9c4db397b7e45fe87f1-modified"/>
            <p:cNvPicPr>
              <a:picLocks noChangeAspect="1"/>
            </p:cNvPicPr>
            <p:nvPr/>
          </p:nvPicPr>
          <p:blipFill>
            <a:blip r:embed="rId2"/>
            <a:stretch>
              <a:fillRect/>
            </a:stretch>
          </p:blipFill>
          <p:spPr>
            <a:xfrm>
              <a:off x="9355" y="436"/>
              <a:ext cx="2482" cy="2482"/>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215281" y="604775"/>
            <a:ext cx="35941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50134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54472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sp>
        <p:nvSpPr>
          <p:cNvPr id="16" name="文本框 16"/>
          <p:cNvSpPr txBox="1"/>
          <p:nvPr/>
        </p:nvSpPr>
        <p:spPr>
          <a:xfrm>
            <a:off x="0" y="107923"/>
            <a:ext cx="7308304" cy="1076325"/>
          </a:xfrm>
          <a:prstGeom prst="rect">
            <a:avLst/>
          </a:prstGeom>
          <a:noFill/>
        </p:spPr>
        <p:txBody>
          <a:bodyPr wrap="square" rtlCol="0">
            <a:spAutoFit/>
          </a:bodyPr>
          <a:p>
            <a:pPr algn="l">
              <a:buClrTx/>
              <a:buSzTx/>
              <a:buFontTx/>
            </a:pPr>
            <a:r>
              <a:rPr lang="zh-CN" altLang="en-US" sz="3200" b="1" dirty="0">
                <a:solidFill>
                  <a:schemeClr val="bg1"/>
                </a:solidFill>
                <a:latin typeface="微软雅黑" panose="020B0503020204020204" charset="-122"/>
                <a:ea typeface="微软雅黑" panose="020B0503020204020204" charset="-122"/>
              </a:rPr>
              <a:t> </a:t>
            </a:r>
            <a:r>
              <a:rPr lang="en-US" altLang="zh-CN" sz="3200" b="1" dirty="0">
                <a:solidFill>
                  <a:schemeClr val="bg1"/>
                </a:solidFill>
                <a:latin typeface="微软雅黑" panose="020B0503020204020204" charset="-122"/>
                <a:ea typeface="微软雅黑" panose="020B0503020204020204" charset="-122"/>
              </a:rPr>
              <a:t>3. </a:t>
            </a:r>
            <a:r>
              <a:rPr lang="zh-CN" altLang="en-US" sz="3200" b="1" dirty="0">
                <a:solidFill>
                  <a:schemeClr val="bg1"/>
                </a:solidFill>
                <a:latin typeface="微软雅黑" panose="020B0503020204020204" charset="-122"/>
                <a:ea typeface="微软雅黑" panose="020B0503020204020204" charset="-122"/>
                <a:sym typeface="+mn-ea"/>
              </a:rPr>
              <a:t>经验分享</a:t>
            </a:r>
            <a:r>
              <a:rPr lang="en-US" altLang="zh-CN" sz="3200" b="1" dirty="0">
                <a:solidFill>
                  <a:schemeClr val="bg1"/>
                </a:solidFill>
                <a:latin typeface="微软雅黑" panose="020B0503020204020204" charset="-122"/>
                <a:ea typeface="微软雅黑" panose="020B0503020204020204" charset="-122"/>
                <a:sym typeface="+mn-ea"/>
              </a:rPr>
              <a:t>—</a:t>
            </a:r>
            <a:r>
              <a:rPr lang="zh-CN" altLang="en-US" sz="3200" b="1" dirty="0">
                <a:solidFill>
                  <a:schemeClr val="bg1"/>
                </a:solidFill>
                <a:latin typeface="微软雅黑" panose="020B0503020204020204" charset="-122"/>
                <a:ea typeface="微软雅黑" panose="020B0503020204020204" charset="-122"/>
                <a:sym typeface="+mn-ea"/>
              </a:rPr>
              <a:t>本科科研</a:t>
            </a:r>
            <a:endParaRPr lang="zh-CN" altLang="en-US" sz="3200" b="1" dirty="0">
              <a:solidFill>
                <a:schemeClr val="bg1"/>
              </a:solidFill>
              <a:latin typeface="微软雅黑" panose="020B0503020204020204" charset="-122"/>
              <a:ea typeface="微软雅黑" panose="020B0503020204020204" charset="-122"/>
              <a:sym typeface="+mn-ea"/>
            </a:endParaRPr>
          </a:p>
          <a:p>
            <a:pPr algn="l">
              <a:buClrTx/>
              <a:buSzTx/>
              <a:buFontTx/>
            </a:pPr>
            <a:endParaRPr lang="zh-CN" altLang="en-US" sz="3200" b="1" dirty="0">
              <a:solidFill>
                <a:schemeClr val="bg1"/>
              </a:solidFill>
              <a:latin typeface="微软雅黑" panose="020B0503020204020204" charset="-122"/>
              <a:ea typeface="微软雅黑" panose="020B0503020204020204" charset="-122"/>
              <a:sym typeface="+mn-ea"/>
            </a:endParaRPr>
          </a:p>
        </p:txBody>
      </p:sp>
      <p:sp>
        <p:nvSpPr>
          <p:cNvPr id="6" name="日期占位符 5"/>
          <p:cNvSpPr>
            <a:spLocks noGrp="1"/>
          </p:cNvSpPr>
          <p:nvPr>
            <p:ph type="dt" sz="half" idx="10"/>
          </p:nvPr>
        </p:nvSpPr>
        <p:spPr/>
        <p:txBody>
          <a:bodyPr/>
          <a:p>
            <a:fld id="{F548A5D5-F967-4973-BC3E-B6E1F1E79406}" type="datetime1">
              <a:rPr lang="zh-CN" altLang="en-US" smtClean="0">
                <a:latin typeface="黑体" panose="02010609060101010101" charset="-122"/>
                <a:ea typeface="黑体" panose="02010609060101010101" charset="-122"/>
              </a:rPr>
            </a:fld>
            <a:endParaRPr lang="zh-CN" altLang="en-US" dirty="0" smtClean="0">
              <a:latin typeface="黑体" panose="02010609060101010101" charset="-122"/>
              <a:ea typeface="黑体" panose="02010609060101010101" charset="-122"/>
            </a:endParaRPr>
          </a:p>
        </p:txBody>
      </p:sp>
      <p:pic>
        <p:nvPicPr>
          <p:cNvPr id="8" name="图片 7"/>
          <p:cNvPicPr>
            <a:picLocks noChangeAspect="1"/>
          </p:cNvPicPr>
          <p:nvPr/>
        </p:nvPicPr>
        <p:blipFill>
          <a:blip r:embed="rId2"/>
          <a:srcRect l="7466"/>
          <a:stretch>
            <a:fillRect/>
          </a:stretch>
        </p:blipFill>
        <p:spPr>
          <a:xfrm>
            <a:off x="621030" y="1290955"/>
            <a:ext cx="3394710" cy="2701925"/>
          </a:xfrm>
          <a:prstGeom prst="rect">
            <a:avLst/>
          </a:prstGeom>
        </p:spPr>
      </p:pic>
      <p:grpSp>
        <p:nvGrpSpPr>
          <p:cNvPr id="17" name="组合 16"/>
          <p:cNvGrpSpPr>
            <a:grpSpLocks noChangeAspect="1"/>
          </p:cNvGrpSpPr>
          <p:nvPr/>
        </p:nvGrpSpPr>
        <p:grpSpPr>
          <a:xfrm>
            <a:off x="617855" y="4022796"/>
            <a:ext cx="3394710" cy="2524760"/>
            <a:chOff x="10857" y="-703"/>
            <a:chExt cx="10084" cy="7254"/>
          </a:xfrm>
        </p:grpSpPr>
        <p:pic>
          <p:nvPicPr>
            <p:cNvPr id="12" name="图片 11"/>
            <p:cNvPicPr>
              <a:picLocks noChangeAspect="1"/>
            </p:cNvPicPr>
            <p:nvPr/>
          </p:nvPicPr>
          <p:blipFill>
            <a:blip r:embed="rId3"/>
            <a:stretch>
              <a:fillRect/>
            </a:stretch>
          </p:blipFill>
          <p:spPr>
            <a:xfrm>
              <a:off x="10857" y="-703"/>
              <a:ext cx="10084" cy="7254"/>
            </a:xfrm>
            <a:prstGeom prst="rect">
              <a:avLst/>
            </a:prstGeom>
          </p:spPr>
        </p:pic>
        <p:pic>
          <p:nvPicPr>
            <p:cNvPr id="14" name="图片 13"/>
            <p:cNvPicPr>
              <a:picLocks noChangeAspect="1"/>
            </p:cNvPicPr>
            <p:nvPr/>
          </p:nvPicPr>
          <p:blipFill>
            <a:blip r:embed="rId4"/>
            <a:stretch>
              <a:fillRect/>
            </a:stretch>
          </p:blipFill>
          <p:spPr>
            <a:xfrm>
              <a:off x="12226" y="838"/>
              <a:ext cx="1941" cy="1294"/>
            </a:xfrm>
            <a:prstGeom prst="rect">
              <a:avLst/>
            </a:prstGeom>
          </p:spPr>
        </p:pic>
        <p:cxnSp>
          <p:nvCxnSpPr>
            <p:cNvPr id="15" name="直接箭头连接符 14"/>
            <p:cNvCxnSpPr/>
            <p:nvPr/>
          </p:nvCxnSpPr>
          <p:spPr>
            <a:xfrm flipV="1">
              <a:off x="12990" y="2157"/>
              <a:ext cx="60" cy="605"/>
            </a:xfrm>
            <a:prstGeom prst="straightConnector1">
              <a:avLst/>
            </a:prstGeom>
            <a:ln w="34925">
              <a:solidFill>
                <a:schemeClr val="tx1"/>
              </a:solidFill>
              <a:tailEnd type="arrow"/>
            </a:ln>
            <a:effectLst/>
          </p:spPr>
          <p:style>
            <a:lnRef idx="2">
              <a:schemeClr val="accent1"/>
            </a:lnRef>
            <a:fillRef idx="0">
              <a:srgbClr val="FFFFFF"/>
            </a:fillRef>
            <a:effectRef idx="0">
              <a:srgbClr val="FFFFFF"/>
            </a:effectRef>
            <a:fontRef idx="minor">
              <a:schemeClr val="tx1"/>
            </a:fontRef>
          </p:style>
        </p:cxnSp>
        <p:sp>
          <p:nvSpPr>
            <p:cNvPr id="18" name="矩形 17"/>
            <p:cNvSpPr/>
            <p:nvPr/>
          </p:nvSpPr>
          <p:spPr>
            <a:xfrm>
              <a:off x="12519" y="2557"/>
              <a:ext cx="990" cy="734"/>
            </a:xfrm>
            <a:prstGeom prst="rect">
              <a:avLst/>
            </a:prstGeom>
            <a:ln w="47625"/>
          </p:spPr>
          <p:style>
            <a:lnRef idx="2">
              <a:schemeClr val="accent1"/>
            </a:lnRef>
            <a:fillRef idx="0">
              <a:srgbClr val="FFFFFF"/>
            </a:fillRef>
            <a:effectRef idx="0">
              <a:srgbClr val="FFFFFF"/>
            </a:effectRef>
            <a:fontRef idx="minor">
              <a:schemeClr val="tx1"/>
            </a:fontRef>
          </p:style>
          <p:txBody>
            <a:bodyPr rtlCol="0" anchor="ctr"/>
            <a:p>
              <a:pPr algn="ctr"/>
              <a:endParaRPr lang="zh-CN" altLang="en-US">
                <a:latin typeface="黑体" panose="02010609060101010101" charset="-122"/>
                <a:ea typeface="黑体" panose="02010609060101010101" charset="-122"/>
              </a:endParaRPr>
            </a:p>
          </p:txBody>
        </p:sp>
      </p:grpSp>
      <p:sp>
        <p:nvSpPr>
          <p:cNvPr id="31" name="Freeform 14"/>
          <p:cNvSpPr/>
          <p:nvPr/>
        </p:nvSpPr>
        <p:spPr bwMode="auto">
          <a:xfrm>
            <a:off x="5204460" y="2164080"/>
            <a:ext cx="820420" cy="955675"/>
          </a:xfrm>
          <a:custGeom>
            <a:avLst/>
            <a:gdLst>
              <a:gd name="T0" fmla="*/ 908 w 1036"/>
              <a:gd name="T1" fmla="*/ 372 h 1206"/>
              <a:gd name="T2" fmla="*/ 908 w 1036"/>
              <a:gd name="T3" fmla="*/ 296 h 1206"/>
              <a:gd name="T4" fmla="*/ 908 w 1036"/>
              <a:gd name="T5" fmla="*/ 152 h 1206"/>
              <a:gd name="T6" fmla="*/ 883 w 1036"/>
              <a:gd name="T7" fmla="*/ 128 h 1206"/>
              <a:gd name="T8" fmla="*/ 405 w 1036"/>
              <a:gd name="T9" fmla="*/ 128 h 1206"/>
              <a:gd name="T10" fmla="*/ 387 w 1036"/>
              <a:gd name="T11" fmla="*/ 128 h 1206"/>
              <a:gd name="T12" fmla="*/ 387 w 1036"/>
              <a:gd name="T13" fmla="*/ 150 h 1206"/>
              <a:gd name="T14" fmla="*/ 387 w 1036"/>
              <a:gd name="T15" fmla="*/ 296 h 1206"/>
              <a:gd name="T16" fmla="*/ 295 w 1036"/>
              <a:gd name="T17" fmla="*/ 386 h 1206"/>
              <a:gd name="T18" fmla="*/ 145 w 1036"/>
              <a:gd name="T19" fmla="*/ 386 h 1206"/>
              <a:gd name="T20" fmla="*/ 128 w 1036"/>
              <a:gd name="T21" fmla="*/ 386 h 1206"/>
              <a:gd name="T22" fmla="*/ 128 w 1036"/>
              <a:gd name="T23" fmla="*/ 404 h 1206"/>
              <a:gd name="T24" fmla="*/ 128 w 1036"/>
              <a:gd name="T25" fmla="*/ 1052 h 1206"/>
              <a:gd name="T26" fmla="*/ 153 w 1036"/>
              <a:gd name="T27" fmla="*/ 1078 h 1206"/>
              <a:gd name="T28" fmla="*/ 882 w 1036"/>
              <a:gd name="T29" fmla="*/ 1078 h 1206"/>
              <a:gd name="T30" fmla="*/ 908 w 1036"/>
              <a:gd name="T31" fmla="*/ 1052 h 1206"/>
              <a:gd name="T32" fmla="*/ 908 w 1036"/>
              <a:gd name="T33" fmla="*/ 869 h 1206"/>
              <a:gd name="T34" fmla="*/ 914 w 1036"/>
              <a:gd name="T35" fmla="*/ 851 h 1206"/>
              <a:gd name="T36" fmla="*/ 1028 w 1036"/>
              <a:gd name="T37" fmla="*/ 729 h 1206"/>
              <a:gd name="T38" fmla="*/ 1035 w 1036"/>
              <a:gd name="T39" fmla="*/ 724 h 1206"/>
              <a:gd name="T40" fmla="*/ 1036 w 1036"/>
              <a:gd name="T41" fmla="*/ 738 h 1206"/>
              <a:gd name="T42" fmla="*/ 1036 w 1036"/>
              <a:gd name="T43" fmla="*/ 1069 h 1206"/>
              <a:gd name="T44" fmla="*/ 899 w 1036"/>
              <a:gd name="T45" fmla="*/ 1206 h 1206"/>
              <a:gd name="T46" fmla="*/ 133 w 1036"/>
              <a:gd name="T47" fmla="*/ 1206 h 1206"/>
              <a:gd name="T48" fmla="*/ 0 w 1036"/>
              <a:gd name="T49" fmla="*/ 1073 h 1206"/>
              <a:gd name="T50" fmla="*/ 0 w 1036"/>
              <a:gd name="T51" fmla="*/ 316 h 1206"/>
              <a:gd name="T52" fmla="*/ 19 w 1036"/>
              <a:gd name="T53" fmla="*/ 267 h 1206"/>
              <a:gd name="T54" fmla="*/ 265 w 1036"/>
              <a:gd name="T55" fmla="*/ 27 h 1206"/>
              <a:gd name="T56" fmla="*/ 331 w 1036"/>
              <a:gd name="T57" fmla="*/ 0 h 1206"/>
              <a:gd name="T58" fmla="*/ 902 w 1036"/>
              <a:gd name="T59" fmla="*/ 0 h 1206"/>
              <a:gd name="T60" fmla="*/ 1036 w 1036"/>
              <a:gd name="T61" fmla="*/ 129 h 1206"/>
              <a:gd name="T62" fmla="*/ 1035 w 1036"/>
              <a:gd name="T63" fmla="*/ 206 h 1206"/>
              <a:gd name="T64" fmla="*/ 1028 w 1036"/>
              <a:gd name="T65" fmla="*/ 224 h 1206"/>
              <a:gd name="T66" fmla="*/ 942 w 1036"/>
              <a:gd name="T67" fmla="*/ 328 h 1206"/>
              <a:gd name="T68" fmla="*/ 921 w 1036"/>
              <a:gd name="T69" fmla="*/ 358 h 1206"/>
              <a:gd name="T70" fmla="*/ 908 w 1036"/>
              <a:gd name="T71" fmla="*/ 372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36" h="1206">
                <a:moveTo>
                  <a:pt x="908" y="372"/>
                </a:moveTo>
                <a:cubicBezTo>
                  <a:pt x="908" y="344"/>
                  <a:pt x="908" y="320"/>
                  <a:pt x="908" y="296"/>
                </a:cubicBezTo>
                <a:cubicBezTo>
                  <a:pt x="908" y="248"/>
                  <a:pt x="908" y="200"/>
                  <a:pt x="908" y="152"/>
                </a:cubicBezTo>
                <a:cubicBezTo>
                  <a:pt x="908" y="131"/>
                  <a:pt x="905" y="128"/>
                  <a:pt x="883" y="128"/>
                </a:cubicBezTo>
                <a:cubicBezTo>
                  <a:pt x="724" y="128"/>
                  <a:pt x="565" y="128"/>
                  <a:pt x="405" y="128"/>
                </a:cubicBezTo>
                <a:cubicBezTo>
                  <a:pt x="400" y="128"/>
                  <a:pt x="394" y="128"/>
                  <a:pt x="387" y="128"/>
                </a:cubicBezTo>
                <a:cubicBezTo>
                  <a:pt x="387" y="137"/>
                  <a:pt x="387" y="144"/>
                  <a:pt x="387" y="150"/>
                </a:cubicBezTo>
                <a:cubicBezTo>
                  <a:pt x="387" y="199"/>
                  <a:pt x="387" y="247"/>
                  <a:pt x="387" y="296"/>
                </a:cubicBezTo>
                <a:cubicBezTo>
                  <a:pt x="386" y="352"/>
                  <a:pt x="351" y="386"/>
                  <a:pt x="295" y="386"/>
                </a:cubicBezTo>
                <a:cubicBezTo>
                  <a:pt x="245" y="386"/>
                  <a:pt x="195" y="386"/>
                  <a:pt x="145" y="386"/>
                </a:cubicBezTo>
                <a:cubicBezTo>
                  <a:pt x="140" y="386"/>
                  <a:pt x="135" y="386"/>
                  <a:pt x="128" y="386"/>
                </a:cubicBezTo>
                <a:cubicBezTo>
                  <a:pt x="128" y="394"/>
                  <a:pt x="128" y="399"/>
                  <a:pt x="128" y="404"/>
                </a:cubicBezTo>
                <a:cubicBezTo>
                  <a:pt x="128" y="620"/>
                  <a:pt x="128" y="836"/>
                  <a:pt x="128" y="1052"/>
                </a:cubicBezTo>
                <a:cubicBezTo>
                  <a:pt x="128" y="1076"/>
                  <a:pt x="130" y="1078"/>
                  <a:pt x="153" y="1078"/>
                </a:cubicBezTo>
                <a:cubicBezTo>
                  <a:pt x="396" y="1078"/>
                  <a:pt x="639" y="1078"/>
                  <a:pt x="882" y="1078"/>
                </a:cubicBezTo>
                <a:cubicBezTo>
                  <a:pt x="906" y="1078"/>
                  <a:pt x="908" y="1076"/>
                  <a:pt x="908" y="1052"/>
                </a:cubicBezTo>
                <a:cubicBezTo>
                  <a:pt x="908" y="991"/>
                  <a:pt x="908" y="930"/>
                  <a:pt x="908" y="869"/>
                </a:cubicBezTo>
                <a:cubicBezTo>
                  <a:pt x="908" y="863"/>
                  <a:pt x="910" y="855"/>
                  <a:pt x="914" y="851"/>
                </a:cubicBezTo>
                <a:cubicBezTo>
                  <a:pt x="952" y="810"/>
                  <a:pt x="990" y="770"/>
                  <a:pt x="1028" y="729"/>
                </a:cubicBezTo>
                <a:cubicBezTo>
                  <a:pt x="1030" y="728"/>
                  <a:pt x="1031" y="727"/>
                  <a:pt x="1035" y="724"/>
                </a:cubicBezTo>
                <a:cubicBezTo>
                  <a:pt x="1035" y="730"/>
                  <a:pt x="1036" y="734"/>
                  <a:pt x="1036" y="738"/>
                </a:cubicBezTo>
                <a:cubicBezTo>
                  <a:pt x="1036" y="849"/>
                  <a:pt x="1036" y="959"/>
                  <a:pt x="1036" y="1069"/>
                </a:cubicBezTo>
                <a:cubicBezTo>
                  <a:pt x="1035" y="1151"/>
                  <a:pt x="981" y="1206"/>
                  <a:pt x="899" y="1206"/>
                </a:cubicBezTo>
                <a:cubicBezTo>
                  <a:pt x="643" y="1206"/>
                  <a:pt x="388" y="1206"/>
                  <a:pt x="133" y="1206"/>
                </a:cubicBezTo>
                <a:cubicBezTo>
                  <a:pt x="56" y="1206"/>
                  <a:pt x="0" y="1150"/>
                  <a:pt x="0" y="1073"/>
                </a:cubicBezTo>
                <a:cubicBezTo>
                  <a:pt x="0" y="821"/>
                  <a:pt x="0" y="568"/>
                  <a:pt x="0" y="316"/>
                </a:cubicBezTo>
                <a:cubicBezTo>
                  <a:pt x="0" y="297"/>
                  <a:pt x="6" y="281"/>
                  <a:pt x="19" y="267"/>
                </a:cubicBezTo>
                <a:cubicBezTo>
                  <a:pt x="101" y="187"/>
                  <a:pt x="183" y="107"/>
                  <a:pt x="265" y="27"/>
                </a:cubicBezTo>
                <a:cubicBezTo>
                  <a:pt x="283" y="9"/>
                  <a:pt x="305" y="0"/>
                  <a:pt x="331" y="0"/>
                </a:cubicBezTo>
                <a:cubicBezTo>
                  <a:pt x="521" y="0"/>
                  <a:pt x="712" y="0"/>
                  <a:pt x="902" y="0"/>
                </a:cubicBezTo>
                <a:cubicBezTo>
                  <a:pt x="978" y="1"/>
                  <a:pt x="1033" y="53"/>
                  <a:pt x="1036" y="129"/>
                </a:cubicBezTo>
                <a:cubicBezTo>
                  <a:pt x="1036" y="155"/>
                  <a:pt x="1036" y="180"/>
                  <a:pt x="1035" y="206"/>
                </a:cubicBezTo>
                <a:cubicBezTo>
                  <a:pt x="1035" y="212"/>
                  <a:pt x="1032" y="219"/>
                  <a:pt x="1028" y="224"/>
                </a:cubicBezTo>
                <a:cubicBezTo>
                  <a:pt x="999" y="259"/>
                  <a:pt x="970" y="293"/>
                  <a:pt x="942" y="328"/>
                </a:cubicBezTo>
                <a:cubicBezTo>
                  <a:pt x="934" y="337"/>
                  <a:pt x="928" y="348"/>
                  <a:pt x="921" y="358"/>
                </a:cubicBezTo>
                <a:cubicBezTo>
                  <a:pt x="918" y="362"/>
                  <a:pt x="914" y="365"/>
                  <a:pt x="908" y="372"/>
                </a:cubicBezTo>
                <a:close/>
              </a:path>
            </a:pathLst>
          </a:custGeom>
          <a:extLst>
            <a:ext uri="{91240B29-F687-4F45-9708-019B960494DF}">
              <a14:hiddenLine xmlns:a14="http://schemas.microsoft.com/office/drawing/2010/main" w="9525">
                <a:solidFill>
                  <a:srgbClr val="000000"/>
                </a:solidFill>
                <a:round/>
              </a14:hiddenLine>
            </a:ext>
          </a:extLst>
        </p:spPr>
        <p:style>
          <a:lnRef idx="0">
            <a:srgbClr val="FFFFFF"/>
          </a:lnRef>
          <a:fillRef idx="1">
            <a:schemeClr val="accent1"/>
          </a:fillRef>
          <a:effectRef idx="0">
            <a:srgbClr val="FFFFFF"/>
          </a:effectRef>
          <a:fontRef idx="minor">
            <a:schemeClr val="lt1"/>
          </a:fontRef>
        </p:style>
        <p:txBody>
          <a:bodyPr vert="horz" wrap="square" lIns="91440" tIns="45720" rIns="91440" bIns="45720" numCol="1" anchor="t" anchorCtr="0" compatLnSpc="1"/>
          <a:p>
            <a:endParaRPr lang="zh-HK" altLang="en-US">
              <a:latin typeface="黑体" panose="02010609060101010101" charset="-122"/>
              <a:ea typeface="黑体" panose="02010609060101010101" charset="-122"/>
            </a:endParaRPr>
          </a:p>
        </p:txBody>
      </p:sp>
      <p:sp>
        <p:nvSpPr>
          <p:cNvPr id="32" name="Freeform 15"/>
          <p:cNvSpPr/>
          <p:nvPr/>
        </p:nvSpPr>
        <p:spPr bwMode="auto">
          <a:xfrm>
            <a:off x="5683885" y="2502535"/>
            <a:ext cx="386080" cy="443865"/>
          </a:xfrm>
          <a:custGeom>
            <a:avLst/>
            <a:gdLst>
              <a:gd name="T0" fmla="*/ 351 w 488"/>
              <a:gd name="T1" fmla="*/ 0 h 560"/>
              <a:gd name="T2" fmla="*/ 488 w 488"/>
              <a:gd name="T3" fmla="*/ 114 h 560"/>
              <a:gd name="T4" fmla="*/ 431 w 488"/>
              <a:gd name="T5" fmla="*/ 180 h 560"/>
              <a:gd name="T6" fmla="*/ 127 w 488"/>
              <a:gd name="T7" fmla="*/ 490 h 560"/>
              <a:gd name="T8" fmla="*/ 39 w 488"/>
              <a:gd name="T9" fmla="*/ 554 h 560"/>
              <a:gd name="T10" fmla="*/ 5 w 488"/>
              <a:gd name="T11" fmla="*/ 560 h 560"/>
              <a:gd name="T12" fmla="*/ 4 w 488"/>
              <a:gd name="T13" fmla="*/ 526 h 560"/>
              <a:gd name="T14" fmla="*/ 64 w 488"/>
              <a:gd name="T15" fmla="*/ 404 h 560"/>
              <a:gd name="T16" fmla="*/ 347 w 488"/>
              <a:gd name="T17" fmla="*/ 7 h 560"/>
              <a:gd name="T18" fmla="*/ 351 w 488"/>
              <a:gd name="T19" fmla="*/ 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8" h="560">
                <a:moveTo>
                  <a:pt x="351" y="0"/>
                </a:moveTo>
                <a:cubicBezTo>
                  <a:pt x="398" y="39"/>
                  <a:pt x="443" y="76"/>
                  <a:pt x="488" y="114"/>
                </a:cubicBezTo>
                <a:cubicBezTo>
                  <a:pt x="469" y="137"/>
                  <a:pt x="450" y="159"/>
                  <a:pt x="431" y="180"/>
                </a:cubicBezTo>
                <a:cubicBezTo>
                  <a:pt x="336" y="289"/>
                  <a:pt x="238" y="396"/>
                  <a:pt x="127" y="490"/>
                </a:cubicBezTo>
                <a:cubicBezTo>
                  <a:pt x="100" y="514"/>
                  <a:pt x="69" y="534"/>
                  <a:pt x="39" y="554"/>
                </a:cubicBezTo>
                <a:cubicBezTo>
                  <a:pt x="30" y="560"/>
                  <a:pt x="17" y="558"/>
                  <a:pt x="5" y="560"/>
                </a:cubicBezTo>
                <a:cubicBezTo>
                  <a:pt x="5" y="549"/>
                  <a:pt x="0" y="536"/>
                  <a:pt x="4" y="526"/>
                </a:cubicBezTo>
                <a:cubicBezTo>
                  <a:pt x="23" y="485"/>
                  <a:pt x="41" y="443"/>
                  <a:pt x="64" y="404"/>
                </a:cubicBezTo>
                <a:cubicBezTo>
                  <a:pt x="147" y="264"/>
                  <a:pt x="245" y="134"/>
                  <a:pt x="347" y="7"/>
                </a:cubicBezTo>
                <a:cubicBezTo>
                  <a:pt x="348" y="5"/>
                  <a:pt x="349" y="3"/>
                  <a:pt x="351" y="0"/>
                </a:cubicBezTo>
                <a:close/>
              </a:path>
            </a:pathLst>
          </a:custGeom>
          <a:extLst>
            <a:ext uri="{91240B29-F687-4F45-9708-019B960494DF}">
              <a14:hiddenLine xmlns:a14="http://schemas.microsoft.com/office/drawing/2010/main" w="9525">
                <a:solidFill>
                  <a:srgbClr val="000000"/>
                </a:solidFill>
                <a:round/>
              </a14:hiddenLine>
            </a:ext>
          </a:extLst>
        </p:spPr>
        <p:style>
          <a:lnRef idx="0">
            <a:srgbClr val="FFFFFF"/>
          </a:lnRef>
          <a:fillRef idx="1">
            <a:schemeClr val="accent1"/>
          </a:fillRef>
          <a:effectRef idx="0">
            <a:srgbClr val="FFFFFF"/>
          </a:effectRef>
          <a:fontRef idx="minor">
            <a:schemeClr val="lt1"/>
          </a:fontRef>
        </p:style>
        <p:txBody>
          <a:bodyPr vert="horz" wrap="square" lIns="91440" tIns="45720" rIns="91440" bIns="45720" numCol="1" anchor="t" anchorCtr="0" compatLnSpc="1"/>
          <a:p>
            <a:endParaRPr lang="zh-HK" altLang="en-US">
              <a:latin typeface="黑体" panose="02010609060101010101" charset="-122"/>
              <a:ea typeface="黑体" panose="02010609060101010101" charset="-122"/>
            </a:endParaRPr>
          </a:p>
        </p:txBody>
      </p:sp>
      <p:sp>
        <p:nvSpPr>
          <p:cNvPr id="33" name="Freeform 16"/>
          <p:cNvSpPr/>
          <p:nvPr/>
        </p:nvSpPr>
        <p:spPr bwMode="auto">
          <a:xfrm>
            <a:off x="5989320" y="2261870"/>
            <a:ext cx="273050" cy="299085"/>
          </a:xfrm>
          <a:custGeom>
            <a:avLst/>
            <a:gdLst>
              <a:gd name="T0" fmla="*/ 139 w 345"/>
              <a:gd name="T1" fmla="*/ 378 h 378"/>
              <a:gd name="T2" fmla="*/ 0 w 345"/>
              <a:gd name="T3" fmla="*/ 264 h 378"/>
              <a:gd name="T4" fmla="*/ 19 w 345"/>
              <a:gd name="T5" fmla="*/ 240 h 378"/>
              <a:gd name="T6" fmla="*/ 183 w 345"/>
              <a:gd name="T7" fmla="*/ 54 h 378"/>
              <a:gd name="T8" fmla="*/ 231 w 345"/>
              <a:gd name="T9" fmla="*/ 17 h 378"/>
              <a:gd name="T10" fmla="*/ 308 w 345"/>
              <a:gd name="T11" fmla="*/ 26 h 378"/>
              <a:gd name="T12" fmla="*/ 334 w 345"/>
              <a:gd name="T13" fmla="*/ 103 h 378"/>
              <a:gd name="T14" fmla="*/ 312 w 345"/>
              <a:gd name="T15" fmla="*/ 150 h 378"/>
              <a:gd name="T16" fmla="*/ 139 w 345"/>
              <a:gd name="T17" fmla="*/ 37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378">
                <a:moveTo>
                  <a:pt x="139" y="378"/>
                </a:moveTo>
                <a:cubicBezTo>
                  <a:pt x="90" y="338"/>
                  <a:pt x="46" y="301"/>
                  <a:pt x="0" y="264"/>
                </a:cubicBezTo>
                <a:cubicBezTo>
                  <a:pt x="7" y="255"/>
                  <a:pt x="13" y="247"/>
                  <a:pt x="19" y="240"/>
                </a:cubicBezTo>
                <a:cubicBezTo>
                  <a:pt x="74" y="178"/>
                  <a:pt x="128" y="115"/>
                  <a:pt x="183" y="54"/>
                </a:cubicBezTo>
                <a:cubicBezTo>
                  <a:pt x="196" y="39"/>
                  <a:pt x="214" y="27"/>
                  <a:pt x="231" y="17"/>
                </a:cubicBezTo>
                <a:cubicBezTo>
                  <a:pt x="259" y="0"/>
                  <a:pt x="280" y="4"/>
                  <a:pt x="308" y="26"/>
                </a:cubicBezTo>
                <a:cubicBezTo>
                  <a:pt x="336" y="50"/>
                  <a:pt x="345" y="73"/>
                  <a:pt x="334" y="103"/>
                </a:cubicBezTo>
                <a:cubicBezTo>
                  <a:pt x="328" y="119"/>
                  <a:pt x="322" y="136"/>
                  <a:pt x="312" y="150"/>
                </a:cubicBezTo>
                <a:cubicBezTo>
                  <a:pt x="255" y="226"/>
                  <a:pt x="197" y="301"/>
                  <a:pt x="139" y="378"/>
                </a:cubicBezTo>
                <a:close/>
              </a:path>
            </a:pathLst>
          </a:custGeom>
          <a:extLst>
            <a:ext uri="{91240B29-F687-4F45-9708-019B960494DF}">
              <a14:hiddenLine xmlns:a14="http://schemas.microsoft.com/office/drawing/2010/main" w="9525">
                <a:solidFill>
                  <a:srgbClr val="000000"/>
                </a:solidFill>
                <a:round/>
              </a14:hiddenLine>
            </a:ext>
          </a:extLst>
        </p:spPr>
        <p:style>
          <a:lnRef idx="0">
            <a:srgbClr val="FFFFFF"/>
          </a:lnRef>
          <a:fillRef idx="1">
            <a:schemeClr val="accent1"/>
          </a:fillRef>
          <a:effectRef idx="0">
            <a:srgbClr val="FFFFFF"/>
          </a:effectRef>
          <a:fontRef idx="minor">
            <a:schemeClr val="lt1"/>
          </a:fontRef>
        </p:style>
        <p:txBody>
          <a:bodyPr vert="horz" wrap="square" lIns="91440" tIns="45720" rIns="91440" bIns="45720" numCol="1" anchor="t" anchorCtr="0" compatLnSpc="1"/>
          <a:p>
            <a:endParaRPr lang="zh-HK" altLang="en-US">
              <a:latin typeface="黑体" panose="02010609060101010101" charset="-122"/>
              <a:ea typeface="黑体" panose="02010609060101010101" charset="-122"/>
            </a:endParaRPr>
          </a:p>
        </p:txBody>
      </p:sp>
      <p:sp>
        <p:nvSpPr>
          <p:cNvPr id="34" name="Freeform 17"/>
          <p:cNvSpPr/>
          <p:nvPr/>
        </p:nvSpPr>
        <p:spPr bwMode="auto">
          <a:xfrm>
            <a:off x="5410200" y="2540635"/>
            <a:ext cx="408940" cy="66675"/>
          </a:xfrm>
          <a:custGeom>
            <a:avLst/>
            <a:gdLst>
              <a:gd name="T0" fmla="*/ 257 w 516"/>
              <a:gd name="T1" fmla="*/ 0 h 84"/>
              <a:gd name="T2" fmla="*/ 496 w 516"/>
              <a:gd name="T3" fmla="*/ 0 h 84"/>
              <a:gd name="T4" fmla="*/ 516 w 516"/>
              <a:gd name="T5" fmla="*/ 19 h 84"/>
              <a:gd name="T6" fmla="*/ 516 w 516"/>
              <a:gd name="T7" fmla="*/ 49 h 84"/>
              <a:gd name="T8" fmla="*/ 481 w 516"/>
              <a:gd name="T9" fmla="*/ 84 h 84"/>
              <a:gd name="T10" fmla="*/ 23 w 516"/>
              <a:gd name="T11" fmla="*/ 84 h 84"/>
              <a:gd name="T12" fmla="*/ 0 w 516"/>
              <a:gd name="T13" fmla="*/ 61 h 84"/>
              <a:gd name="T14" fmla="*/ 0 w 516"/>
              <a:gd name="T15" fmla="*/ 22 h 84"/>
              <a:gd name="T16" fmla="*/ 22 w 516"/>
              <a:gd name="T17" fmla="*/ 0 h 84"/>
              <a:gd name="T18" fmla="*/ 257 w 516"/>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6" h="84">
                <a:moveTo>
                  <a:pt x="257" y="0"/>
                </a:moveTo>
                <a:cubicBezTo>
                  <a:pt x="337" y="0"/>
                  <a:pt x="416" y="0"/>
                  <a:pt x="496" y="0"/>
                </a:cubicBezTo>
                <a:cubicBezTo>
                  <a:pt x="515" y="0"/>
                  <a:pt x="516" y="1"/>
                  <a:pt x="516" y="19"/>
                </a:cubicBezTo>
                <a:cubicBezTo>
                  <a:pt x="516" y="29"/>
                  <a:pt x="516" y="39"/>
                  <a:pt x="516" y="49"/>
                </a:cubicBezTo>
                <a:cubicBezTo>
                  <a:pt x="516" y="71"/>
                  <a:pt x="503" y="84"/>
                  <a:pt x="481" y="84"/>
                </a:cubicBezTo>
                <a:cubicBezTo>
                  <a:pt x="329" y="84"/>
                  <a:pt x="176" y="84"/>
                  <a:pt x="23" y="84"/>
                </a:cubicBezTo>
                <a:cubicBezTo>
                  <a:pt x="0" y="84"/>
                  <a:pt x="0" y="83"/>
                  <a:pt x="0" y="61"/>
                </a:cubicBezTo>
                <a:cubicBezTo>
                  <a:pt x="0" y="48"/>
                  <a:pt x="0" y="35"/>
                  <a:pt x="0" y="22"/>
                </a:cubicBezTo>
                <a:cubicBezTo>
                  <a:pt x="0" y="0"/>
                  <a:pt x="0" y="0"/>
                  <a:pt x="22" y="0"/>
                </a:cubicBezTo>
                <a:cubicBezTo>
                  <a:pt x="100" y="0"/>
                  <a:pt x="179" y="0"/>
                  <a:pt x="257" y="0"/>
                </a:cubicBezTo>
                <a:close/>
              </a:path>
            </a:pathLst>
          </a:custGeom>
          <a:extLst>
            <a:ext uri="{91240B29-F687-4F45-9708-019B960494DF}">
              <a14:hiddenLine xmlns:a14="http://schemas.microsoft.com/office/drawing/2010/main" w="9525">
                <a:solidFill>
                  <a:srgbClr val="000000"/>
                </a:solidFill>
                <a:round/>
              </a14:hiddenLine>
            </a:ext>
          </a:extLst>
        </p:spPr>
        <p:style>
          <a:lnRef idx="0">
            <a:srgbClr val="FFFFFF"/>
          </a:lnRef>
          <a:fillRef idx="1">
            <a:schemeClr val="accent1"/>
          </a:fillRef>
          <a:effectRef idx="0">
            <a:srgbClr val="FFFFFF"/>
          </a:effectRef>
          <a:fontRef idx="minor">
            <a:schemeClr val="lt1"/>
          </a:fontRef>
        </p:style>
        <p:txBody>
          <a:bodyPr vert="horz" wrap="square" lIns="91440" tIns="45720" rIns="91440" bIns="45720" numCol="1" anchor="t" anchorCtr="0" compatLnSpc="1"/>
          <a:p>
            <a:endParaRPr lang="zh-HK" altLang="en-US">
              <a:latin typeface="黑体" panose="02010609060101010101" charset="-122"/>
              <a:ea typeface="黑体" panose="02010609060101010101" charset="-122"/>
            </a:endParaRPr>
          </a:p>
        </p:txBody>
      </p:sp>
      <p:sp>
        <p:nvSpPr>
          <p:cNvPr id="35" name="Freeform 18"/>
          <p:cNvSpPr/>
          <p:nvPr/>
        </p:nvSpPr>
        <p:spPr bwMode="auto">
          <a:xfrm>
            <a:off x="5409565" y="2677160"/>
            <a:ext cx="344805" cy="67310"/>
          </a:xfrm>
          <a:custGeom>
            <a:avLst/>
            <a:gdLst>
              <a:gd name="T0" fmla="*/ 435 w 435"/>
              <a:gd name="T1" fmla="*/ 0 h 85"/>
              <a:gd name="T2" fmla="*/ 382 w 435"/>
              <a:gd name="T3" fmla="*/ 80 h 85"/>
              <a:gd name="T4" fmla="*/ 371 w 435"/>
              <a:gd name="T5" fmla="*/ 84 h 85"/>
              <a:gd name="T6" fmla="*/ 15 w 435"/>
              <a:gd name="T7" fmla="*/ 85 h 85"/>
              <a:gd name="T8" fmla="*/ 1 w 435"/>
              <a:gd name="T9" fmla="*/ 69 h 85"/>
              <a:gd name="T10" fmla="*/ 0 w 435"/>
              <a:gd name="T11" fmla="*/ 18 h 85"/>
              <a:gd name="T12" fmla="*/ 19 w 435"/>
              <a:gd name="T13" fmla="*/ 0 h 85"/>
              <a:gd name="T14" fmla="*/ 190 w 435"/>
              <a:gd name="T15" fmla="*/ 0 h 85"/>
              <a:gd name="T16" fmla="*/ 415 w 435"/>
              <a:gd name="T17" fmla="*/ 0 h 85"/>
              <a:gd name="T18" fmla="*/ 435 w 435"/>
              <a:gd name="T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85">
                <a:moveTo>
                  <a:pt x="435" y="0"/>
                </a:moveTo>
                <a:cubicBezTo>
                  <a:pt x="417" y="29"/>
                  <a:pt x="400" y="55"/>
                  <a:pt x="382" y="80"/>
                </a:cubicBezTo>
                <a:cubicBezTo>
                  <a:pt x="380" y="83"/>
                  <a:pt x="375" y="84"/>
                  <a:pt x="371" y="84"/>
                </a:cubicBezTo>
                <a:cubicBezTo>
                  <a:pt x="252" y="85"/>
                  <a:pt x="134" y="84"/>
                  <a:pt x="15" y="85"/>
                </a:cubicBezTo>
                <a:cubicBezTo>
                  <a:pt x="4" y="85"/>
                  <a:pt x="0" y="80"/>
                  <a:pt x="1" y="69"/>
                </a:cubicBezTo>
                <a:cubicBezTo>
                  <a:pt x="1" y="52"/>
                  <a:pt x="1" y="35"/>
                  <a:pt x="0" y="18"/>
                </a:cubicBezTo>
                <a:cubicBezTo>
                  <a:pt x="0" y="4"/>
                  <a:pt x="6" y="0"/>
                  <a:pt x="19" y="0"/>
                </a:cubicBezTo>
                <a:cubicBezTo>
                  <a:pt x="76" y="0"/>
                  <a:pt x="133" y="0"/>
                  <a:pt x="190" y="0"/>
                </a:cubicBezTo>
                <a:cubicBezTo>
                  <a:pt x="265" y="0"/>
                  <a:pt x="340" y="0"/>
                  <a:pt x="415" y="0"/>
                </a:cubicBezTo>
                <a:cubicBezTo>
                  <a:pt x="421" y="0"/>
                  <a:pt x="426" y="0"/>
                  <a:pt x="435" y="0"/>
                </a:cubicBezTo>
                <a:close/>
              </a:path>
            </a:pathLst>
          </a:custGeom>
          <a:extLst>
            <a:ext uri="{91240B29-F687-4F45-9708-019B960494DF}">
              <a14:hiddenLine xmlns:a14="http://schemas.microsoft.com/office/drawing/2010/main" w="9525">
                <a:solidFill>
                  <a:srgbClr val="000000"/>
                </a:solidFill>
                <a:round/>
              </a14:hiddenLine>
            </a:ext>
          </a:extLst>
        </p:spPr>
        <p:style>
          <a:lnRef idx="0">
            <a:srgbClr val="FFFFFF"/>
          </a:lnRef>
          <a:fillRef idx="1">
            <a:schemeClr val="accent1"/>
          </a:fillRef>
          <a:effectRef idx="0">
            <a:srgbClr val="FFFFFF"/>
          </a:effectRef>
          <a:fontRef idx="minor">
            <a:schemeClr val="lt1"/>
          </a:fontRef>
        </p:style>
        <p:txBody>
          <a:bodyPr vert="horz" wrap="square" lIns="91440" tIns="45720" rIns="91440" bIns="45720" numCol="1" anchor="t" anchorCtr="0" compatLnSpc="1"/>
          <a:p>
            <a:endParaRPr lang="zh-HK" altLang="en-US">
              <a:latin typeface="黑体" panose="02010609060101010101" charset="-122"/>
              <a:ea typeface="黑体" panose="02010609060101010101" charset="-122"/>
            </a:endParaRPr>
          </a:p>
        </p:txBody>
      </p:sp>
      <p:sp>
        <p:nvSpPr>
          <p:cNvPr id="36" name="Freeform 19"/>
          <p:cNvSpPr/>
          <p:nvPr/>
        </p:nvSpPr>
        <p:spPr bwMode="auto">
          <a:xfrm>
            <a:off x="5404485" y="2806700"/>
            <a:ext cx="244475" cy="146685"/>
          </a:xfrm>
          <a:custGeom>
            <a:avLst/>
            <a:gdLst>
              <a:gd name="T0" fmla="*/ 286 w 309"/>
              <a:gd name="T1" fmla="*/ 148 h 185"/>
              <a:gd name="T2" fmla="*/ 283 w 309"/>
              <a:gd name="T3" fmla="*/ 148 h 185"/>
              <a:gd name="T4" fmla="*/ 234 w 309"/>
              <a:gd name="T5" fmla="*/ 153 h 185"/>
              <a:gd name="T6" fmla="*/ 214 w 309"/>
              <a:gd name="T7" fmla="*/ 169 h 185"/>
              <a:gd name="T8" fmla="*/ 156 w 309"/>
              <a:gd name="T9" fmla="*/ 164 h 185"/>
              <a:gd name="T10" fmla="*/ 105 w 309"/>
              <a:gd name="T11" fmla="*/ 110 h 185"/>
              <a:gd name="T12" fmla="*/ 80 w 309"/>
              <a:gd name="T13" fmla="*/ 157 h 185"/>
              <a:gd name="T14" fmla="*/ 38 w 309"/>
              <a:gd name="T15" fmla="*/ 178 h 185"/>
              <a:gd name="T16" fmla="*/ 11 w 309"/>
              <a:gd name="T17" fmla="*/ 126 h 185"/>
              <a:gd name="T18" fmla="*/ 64 w 309"/>
              <a:gd name="T19" fmla="*/ 24 h 185"/>
              <a:gd name="T20" fmla="*/ 126 w 309"/>
              <a:gd name="T21" fmla="*/ 21 h 185"/>
              <a:gd name="T22" fmla="*/ 191 w 309"/>
              <a:gd name="T23" fmla="*/ 90 h 185"/>
              <a:gd name="T24" fmla="*/ 230 w 309"/>
              <a:gd name="T25" fmla="*/ 60 h 185"/>
              <a:gd name="T26" fmla="*/ 281 w 309"/>
              <a:gd name="T27" fmla="*/ 58 h 185"/>
              <a:gd name="T28" fmla="*/ 309 w 309"/>
              <a:gd name="T29" fmla="*/ 76 h 185"/>
              <a:gd name="T30" fmla="*/ 286 w 309"/>
              <a:gd name="T31" fmla="*/ 14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185">
                <a:moveTo>
                  <a:pt x="286" y="148"/>
                </a:moveTo>
                <a:cubicBezTo>
                  <a:pt x="284" y="148"/>
                  <a:pt x="284" y="148"/>
                  <a:pt x="283" y="148"/>
                </a:cubicBezTo>
                <a:cubicBezTo>
                  <a:pt x="265" y="131"/>
                  <a:pt x="249" y="137"/>
                  <a:pt x="234" y="153"/>
                </a:cubicBezTo>
                <a:cubicBezTo>
                  <a:pt x="228" y="159"/>
                  <a:pt x="221" y="164"/>
                  <a:pt x="214" y="169"/>
                </a:cubicBezTo>
                <a:cubicBezTo>
                  <a:pt x="193" y="185"/>
                  <a:pt x="174" y="183"/>
                  <a:pt x="156" y="164"/>
                </a:cubicBezTo>
                <a:cubicBezTo>
                  <a:pt x="139" y="147"/>
                  <a:pt x="123" y="129"/>
                  <a:pt x="105" y="110"/>
                </a:cubicBezTo>
                <a:cubicBezTo>
                  <a:pt x="96" y="126"/>
                  <a:pt x="88" y="142"/>
                  <a:pt x="80" y="157"/>
                </a:cubicBezTo>
                <a:cubicBezTo>
                  <a:pt x="71" y="174"/>
                  <a:pt x="55" y="181"/>
                  <a:pt x="38" y="178"/>
                </a:cubicBezTo>
                <a:cubicBezTo>
                  <a:pt x="14" y="174"/>
                  <a:pt x="0" y="149"/>
                  <a:pt x="11" y="126"/>
                </a:cubicBezTo>
                <a:cubicBezTo>
                  <a:pt x="28" y="92"/>
                  <a:pt x="45" y="57"/>
                  <a:pt x="64" y="24"/>
                </a:cubicBezTo>
                <a:cubicBezTo>
                  <a:pt x="77" y="0"/>
                  <a:pt x="107" y="0"/>
                  <a:pt x="126" y="21"/>
                </a:cubicBezTo>
                <a:cubicBezTo>
                  <a:pt x="148" y="43"/>
                  <a:pt x="169" y="66"/>
                  <a:pt x="191" y="90"/>
                </a:cubicBezTo>
                <a:cubicBezTo>
                  <a:pt x="204" y="80"/>
                  <a:pt x="217" y="70"/>
                  <a:pt x="230" y="60"/>
                </a:cubicBezTo>
                <a:cubicBezTo>
                  <a:pt x="247" y="47"/>
                  <a:pt x="262" y="46"/>
                  <a:pt x="281" y="58"/>
                </a:cubicBezTo>
                <a:cubicBezTo>
                  <a:pt x="291" y="64"/>
                  <a:pt x="300" y="70"/>
                  <a:pt x="309" y="76"/>
                </a:cubicBezTo>
                <a:cubicBezTo>
                  <a:pt x="301" y="100"/>
                  <a:pt x="294" y="124"/>
                  <a:pt x="286" y="148"/>
                </a:cubicBezTo>
                <a:close/>
              </a:path>
            </a:pathLst>
          </a:custGeom>
          <a:extLst>
            <a:ext uri="{91240B29-F687-4F45-9708-019B960494DF}">
              <a14:hiddenLine xmlns:a14="http://schemas.microsoft.com/office/drawing/2010/main" w="9525">
                <a:solidFill>
                  <a:srgbClr val="000000"/>
                </a:solidFill>
                <a:round/>
              </a14:hiddenLine>
            </a:ext>
          </a:extLst>
        </p:spPr>
        <p:style>
          <a:lnRef idx="0">
            <a:srgbClr val="FFFFFF"/>
          </a:lnRef>
          <a:fillRef idx="1">
            <a:schemeClr val="accent1"/>
          </a:fillRef>
          <a:effectRef idx="0">
            <a:srgbClr val="FFFFFF"/>
          </a:effectRef>
          <a:fontRef idx="minor">
            <a:schemeClr val="lt1"/>
          </a:fontRef>
        </p:style>
        <p:txBody>
          <a:bodyPr vert="horz" wrap="square" lIns="91440" tIns="45720" rIns="91440" bIns="45720" numCol="1" anchor="t" anchorCtr="0" compatLnSpc="1"/>
          <a:p>
            <a:endParaRPr lang="zh-HK" altLang="en-US">
              <a:latin typeface="黑体" panose="02010609060101010101" charset="-122"/>
              <a:ea typeface="黑体" panose="02010609060101010101" charset="-122"/>
            </a:endParaRPr>
          </a:p>
        </p:txBody>
      </p:sp>
      <p:sp>
        <p:nvSpPr>
          <p:cNvPr id="37" name="Freeform 20"/>
          <p:cNvSpPr/>
          <p:nvPr/>
        </p:nvSpPr>
        <p:spPr bwMode="auto">
          <a:xfrm>
            <a:off x="6070600" y="2402205"/>
            <a:ext cx="227965" cy="273050"/>
          </a:xfrm>
          <a:custGeom>
            <a:avLst/>
            <a:gdLst>
              <a:gd name="T0" fmla="*/ 288 w 288"/>
              <a:gd name="T1" fmla="*/ 37 h 345"/>
              <a:gd name="T2" fmla="*/ 280 w 288"/>
              <a:gd name="T3" fmla="*/ 52 h 345"/>
              <a:gd name="T4" fmla="*/ 118 w 288"/>
              <a:gd name="T5" fmla="*/ 260 h 345"/>
              <a:gd name="T6" fmla="*/ 57 w 288"/>
              <a:gd name="T7" fmla="*/ 326 h 345"/>
              <a:gd name="T8" fmla="*/ 24 w 288"/>
              <a:gd name="T9" fmla="*/ 343 h 345"/>
              <a:gd name="T10" fmla="*/ 3 w 288"/>
              <a:gd name="T11" fmla="*/ 338 h 345"/>
              <a:gd name="T12" fmla="*/ 3 w 288"/>
              <a:gd name="T13" fmla="*/ 314 h 345"/>
              <a:gd name="T14" fmla="*/ 44 w 288"/>
              <a:gd name="T15" fmla="*/ 262 h 345"/>
              <a:gd name="T16" fmla="*/ 210 w 288"/>
              <a:gd name="T17" fmla="*/ 53 h 345"/>
              <a:gd name="T18" fmla="*/ 236 w 288"/>
              <a:gd name="T19" fmla="*/ 15 h 345"/>
              <a:gd name="T20" fmla="*/ 263 w 288"/>
              <a:gd name="T21" fmla="*/ 4 h 345"/>
              <a:gd name="T22" fmla="*/ 288 w 288"/>
              <a:gd name="T23" fmla="*/ 3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345">
                <a:moveTo>
                  <a:pt x="288" y="37"/>
                </a:moveTo>
                <a:cubicBezTo>
                  <a:pt x="286" y="40"/>
                  <a:pt x="284" y="46"/>
                  <a:pt x="280" y="52"/>
                </a:cubicBezTo>
                <a:cubicBezTo>
                  <a:pt x="226" y="121"/>
                  <a:pt x="172" y="191"/>
                  <a:pt x="118" y="260"/>
                </a:cubicBezTo>
                <a:cubicBezTo>
                  <a:pt x="99" y="283"/>
                  <a:pt x="78" y="305"/>
                  <a:pt x="57" y="326"/>
                </a:cubicBezTo>
                <a:cubicBezTo>
                  <a:pt x="48" y="334"/>
                  <a:pt x="36" y="339"/>
                  <a:pt x="24" y="343"/>
                </a:cubicBezTo>
                <a:cubicBezTo>
                  <a:pt x="18" y="345"/>
                  <a:pt x="6" y="343"/>
                  <a:pt x="3" y="338"/>
                </a:cubicBezTo>
                <a:cubicBezTo>
                  <a:pt x="0" y="332"/>
                  <a:pt x="0" y="320"/>
                  <a:pt x="3" y="314"/>
                </a:cubicBezTo>
                <a:cubicBezTo>
                  <a:pt x="15" y="296"/>
                  <a:pt x="30" y="279"/>
                  <a:pt x="44" y="262"/>
                </a:cubicBezTo>
                <a:cubicBezTo>
                  <a:pt x="99" y="192"/>
                  <a:pt x="154" y="123"/>
                  <a:pt x="210" y="53"/>
                </a:cubicBezTo>
                <a:cubicBezTo>
                  <a:pt x="219" y="41"/>
                  <a:pt x="228" y="28"/>
                  <a:pt x="236" y="15"/>
                </a:cubicBezTo>
                <a:cubicBezTo>
                  <a:pt x="243" y="5"/>
                  <a:pt x="251" y="0"/>
                  <a:pt x="263" y="4"/>
                </a:cubicBezTo>
                <a:cubicBezTo>
                  <a:pt x="275" y="7"/>
                  <a:pt x="288" y="23"/>
                  <a:pt x="288" y="37"/>
                </a:cubicBezTo>
                <a:close/>
              </a:path>
            </a:pathLst>
          </a:custGeom>
          <a:extLst>
            <a:ext uri="{91240B29-F687-4F45-9708-019B960494DF}">
              <a14:hiddenLine xmlns:a14="http://schemas.microsoft.com/office/drawing/2010/main" w="9525">
                <a:solidFill>
                  <a:srgbClr val="000000"/>
                </a:solidFill>
                <a:round/>
              </a14:hiddenLine>
            </a:ext>
          </a:extLst>
        </p:spPr>
        <p:style>
          <a:lnRef idx="0">
            <a:srgbClr val="FFFFFF"/>
          </a:lnRef>
          <a:fillRef idx="1">
            <a:schemeClr val="accent1"/>
          </a:fillRef>
          <a:effectRef idx="0">
            <a:srgbClr val="FFFFFF"/>
          </a:effectRef>
          <a:fontRef idx="minor">
            <a:schemeClr val="lt1"/>
          </a:fontRef>
        </p:style>
        <p:txBody>
          <a:bodyPr vert="horz" wrap="square" lIns="91440" tIns="45720" rIns="91440" bIns="45720" numCol="1" anchor="t" anchorCtr="0" compatLnSpc="1"/>
          <a:p>
            <a:endParaRPr lang="zh-HK" altLang="en-US">
              <a:latin typeface="黑体" panose="02010609060101010101" charset="-122"/>
              <a:ea typeface="黑体" panose="02010609060101010101" charset="-122"/>
            </a:endParaRPr>
          </a:p>
        </p:txBody>
      </p:sp>
      <p:sp>
        <p:nvSpPr>
          <p:cNvPr id="38" name="Freeform 21"/>
          <p:cNvSpPr/>
          <p:nvPr/>
        </p:nvSpPr>
        <p:spPr bwMode="auto">
          <a:xfrm>
            <a:off x="5614670" y="2335530"/>
            <a:ext cx="204470" cy="66675"/>
          </a:xfrm>
          <a:custGeom>
            <a:avLst/>
            <a:gdLst>
              <a:gd name="T0" fmla="*/ 129 w 258"/>
              <a:gd name="T1" fmla="*/ 84 h 84"/>
              <a:gd name="T2" fmla="*/ 18 w 258"/>
              <a:gd name="T3" fmla="*/ 84 h 84"/>
              <a:gd name="T4" fmla="*/ 0 w 258"/>
              <a:gd name="T5" fmla="*/ 66 h 84"/>
              <a:gd name="T6" fmla="*/ 0 w 258"/>
              <a:gd name="T7" fmla="*/ 16 h 84"/>
              <a:gd name="T8" fmla="*/ 15 w 258"/>
              <a:gd name="T9" fmla="*/ 0 h 84"/>
              <a:gd name="T10" fmla="*/ 243 w 258"/>
              <a:gd name="T11" fmla="*/ 0 h 84"/>
              <a:gd name="T12" fmla="*/ 258 w 258"/>
              <a:gd name="T13" fmla="*/ 15 h 84"/>
              <a:gd name="T14" fmla="*/ 258 w 258"/>
              <a:gd name="T15" fmla="*/ 68 h 84"/>
              <a:gd name="T16" fmla="*/ 241 w 258"/>
              <a:gd name="T17" fmla="*/ 84 h 84"/>
              <a:gd name="T18" fmla="*/ 129 w 25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84">
                <a:moveTo>
                  <a:pt x="129" y="84"/>
                </a:moveTo>
                <a:cubicBezTo>
                  <a:pt x="92" y="84"/>
                  <a:pt x="55" y="83"/>
                  <a:pt x="18" y="84"/>
                </a:cubicBezTo>
                <a:cubicBezTo>
                  <a:pt x="5" y="84"/>
                  <a:pt x="0" y="79"/>
                  <a:pt x="0" y="66"/>
                </a:cubicBezTo>
                <a:cubicBezTo>
                  <a:pt x="1" y="50"/>
                  <a:pt x="1" y="33"/>
                  <a:pt x="0" y="16"/>
                </a:cubicBezTo>
                <a:cubicBezTo>
                  <a:pt x="0" y="5"/>
                  <a:pt x="4" y="0"/>
                  <a:pt x="15" y="0"/>
                </a:cubicBezTo>
                <a:cubicBezTo>
                  <a:pt x="91" y="0"/>
                  <a:pt x="167" y="0"/>
                  <a:pt x="243" y="0"/>
                </a:cubicBezTo>
                <a:cubicBezTo>
                  <a:pt x="254" y="0"/>
                  <a:pt x="258" y="4"/>
                  <a:pt x="258" y="15"/>
                </a:cubicBezTo>
                <a:cubicBezTo>
                  <a:pt x="257" y="33"/>
                  <a:pt x="257" y="50"/>
                  <a:pt x="258" y="68"/>
                </a:cubicBezTo>
                <a:cubicBezTo>
                  <a:pt x="258" y="80"/>
                  <a:pt x="253" y="84"/>
                  <a:pt x="241" y="84"/>
                </a:cubicBezTo>
                <a:cubicBezTo>
                  <a:pt x="203" y="84"/>
                  <a:pt x="166" y="84"/>
                  <a:pt x="129" y="84"/>
                </a:cubicBezTo>
                <a:close/>
              </a:path>
            </a:pathLst>
          </a:custGeom>
          <a:extLst>
            <a:ext uri="{91240B29-F687-4F45-9708-019B960494DF}">
              <a14:hiddenLine xmlns:a14="http://schemas.microsoft.com/office/drawing/2010/main" w="9525">
                <a:solidFill>
                  <a:srgbClr val="000000"/>
                </a:solidFill>
                <a:round/>
              </a14:hiddenLine>
            </a:ext>
          </a:extLst>
        </p:spPr>
        <p:style>
          <a:lnRef idx="0">
            <a:srgbClr val="FFFFFF"/>
          </a:lnRef>
          <a:fillRef idx="1">
            <a:schemeClr val="accent1"/>
          </a:fillRef>
          <a:effectRef idx="0">
            <a:srgbClr val="FFFFFF"/>
          </a:effectRef>
          <a:fontRef idx="minor">
            <a:schemeClr val="lt1"/>
          </a:fontRef>
        </p:style>
        <p:txBody>
          <a:bodyPr vert="horz" wrap="square" lIns="91440" tIns="45720" rIns="91440" bIns="45720" numCol="1" anchor="t" anchorCtr="0" compatLnSpc="1"/>
          <a:p>
            <a:endParaRPr lang="zh-HK" altLang="en-US">
              <a:latin typeface="黑体" panose="02010609060101010101" charset="-122"/>
              <a:ea typeface="黑体" panose="02010609060101010101" charset="-122"/>
            </a:endParaRPr>
          </a:p>
        </p:txBody>
      </p:sp>
      <p:sp>
        <p:nvSpPr>
          <p:cNvPr id="42" name="Freeform 26"/>
          <p:cNvSpPr/>
          <p:nvPr/>
        </p:nvSpPr>
        <p:spPr bwMode="auto">
          <a:xfrm>
            <a:off x="7520305" y="2392680"/>
            <a:ext cx="807085" cy="728345"/>
          </a:xfrm>
          <a:custGeom>
            <a:avLst/>
            <a:gdLst>
              <a:gd name="T0" fmla="*/ 129 w 908"/>
              <a:gd name="T1" fmla="*/ 646 h 819"/>
              <a:gd name="T2" fmla="*/ 86 w 908"/>
              <a:gd name="T3" fmla="*/ 646 h 819"/>
              <a:gd name="T4" fmla="*/ 0 w 908"/>
              <a:gd name="T5" fmla="*/ 560 h 819"/>
              <a:gd name="T6" fmla="*/ 0 w 908"/>
              <a:gd name="T7" fmla="*/ 87 h 819"/>
              <a:gd name="T8" fmla="*/ 87 w 908"/>
              <a:gd name="T9" fmla="*/ 0 h 819"/>
              <a:gd name="T10" fmla="*/ 822 w 908"/>
              <a:gd name="T11" fmla="*/ 0 h 819"/>
              <a:gd name="T12" fmla="*/ 908 w 908"/>
              <a:gd name="T13" fmla="*/ 90 h 819"/>
              <a:gd name="T14" fmla="*/ 908 w 908"/>
              <a:gd name="T15" fmla="*/ 470 h 819"/>
              <a:gd name="T16" fmla="*/ 908 w 908"/>
              <a:gd name="T17" fmla="*/ 557 h 819"/>
              <a:gd name="T18" fmla="*/ 818 w 908"/>
              <a:gd name="T19" fmla="*/ 646 h 819"/>
              <a:gd name="T20" fmla="*/ 338 w 908"/>
              <a:gd name="T21" fmla="*/ 646 h 819"/>
              <a:gd name="T22" fmla="*/ 313 w 908"/>
              <a:gd name="T23" fmla="*/ 656 h 819"/>
              <a:gd name="T24" fmla="*/ 166 w 908"/>
              <a:gd name="T25" fmla="*/ 804 h 819"/>
              <a:gd name="T26" fmla="*/ 156 w 908"/>
              <a:gd name="T27" fmla="*/ 813 h 819"/>
              <a:gd name="T28" fmla="*/ 139 w 908"/>
              <a:gd name="T29" fmla="*/ 817 h 819"/>
              <a:gd name="T30" fmla="*/ 130 w 908"/>
              <a:gd name="T31" fmla="*/ 802 h 819"/>
              <a:gd name="T32" fmla="*/ 129 w 908"/>
              <a:gd name="T33" fmla="*/ 770 h 819"/>
              <a:gd name="T34" fmla="*/ 129 w 908"/>
              <a:gd name="T35" fmla="*/ 646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8" h="819">
                <a:moveTo>
                  <a:pt x="129" y="646"/>
                </a:moveTo>
                <a:cubicBezTo>
                  <a:pt x="114" y="646"/>
                  <a:pt x="100" y="646"/>
                  <a:pt x="86" y="646"/>
                </a:cubicBezTo>
                <a:cubicBezTo>
                  <a:pt x="38" y="646"/>
                  <a:pt x="0" y="608"/>
                  <a:pt x="0" y="560"/>
                </a:cubicBezTo>
                <a:cubicBezTo>
                  <a:pt x="0" y="402"/>
                  <a:pt x="0" y="245"/>
                  <a:pt x="0" y="87"/>
                </a:cubicBezTo>
                <a:cubicBezTo>
                  <a:pt x="0" y="38"/>
                  <a:pt x="38" y="0"/>
                  <a:pt x="87" y="0"/>
                </a:cubicBezTo>
                <a:cubicBezTo>
                  <a:pt x="332" y="0"/>
                  <a:pt x="577" y="0"/>
                  <a:pt x="822" y="0"/>
                </a:cubicBezTo>
                <a:cubicBezTo>
                  <a:pt x="872" y="0"/>
                  <a:pt x="908" y="38"/>
                  <a:pt x="908" y="90"/>
                </a:cubicBezTo>
                <a:cubicBezTo>
                  <a:pt x="908" y="217"/>
                  <a:pt x="908" y="343"/>
                  <a:pt x="908" y="470"/>
                </a:cubicBezTo>
                <a:cubicBezTo>
                  <a:pt x="908" y="499"/>
                  <a:pt x="908" y="528"/>
                  <a:pt x="908" y="557"/>
                </a:cubicBezTo>
                <a:cubicBezTo>
                  <a:pt x="908" y="609"/>
                  <a:pt x="871" y="646"/>
                  <a:pt x="818" y="646"/>
                </a:cubicBezTo>
                <a:cubicBezTo>
                  <a:pt x="658" y="646"/>
                  <a:pt x="498" y="646"/>
                  <a:pt x="338" y="646"/>
                </a:cubicBezTo>
                <a:cubicBezTo>
                  <a:pt x="328" y="646"/>
                  <a:pt x="321" y="649"/>
                  <a:pt x="313" y="656"/>
                </a:cubicBezTo>
                <a:cubicBezTo>
                  <a:pt x="265" y="706"/>
                  <a:pt x="215" y="755"/>
                  <a:pt x="166" y="804"/>
                </a:cubicBezTo>
                <a:cubicBezTo>
                  <a:pt x="163" y="807"/>
                  <a:pt x="160" y="811"/>
                  <a:pt x="156" y="813"/>
                </a:cubicBezTo>
                <a:cubicBezTo>
                  <a:pt x="151" y="815"/>
                  <a:pt x="143" y="819"/>
                  <a:pt x="139" y="817"/>
                </a:cubicBezTo>
                <a:cubicBezTo>
                  <a:pt x="134" y="815"/>
                  <a:pt x="131" y="807"/>
                  <a:pt x="130" y="802"/>
                </a:cubicBezTo>
                <a:cubicBezTo>
                  <a:pt x="129" y="791"/>
                  <a:pt x="130" y="781"/>
                  <a:pt x="129" y="770"/>
                </a:cubicBezTo>
                <a:cubicBezTo>
                  <a:pt x="129" y="730"/>
                  <a:pt x="129" y="689"/>
                  <a:pt x="129" y="646"/>
                </a:cubicBezTo>
                <a:close/>
              </a:path>
            </a:pathLst>
          </a:custGeom>
          <a:extLst>
            <a:ext uri="{91240B29-F687-4F45-9708-019B960494DF}">
              <a14:hiddenLine xmlns:a14="http://schemas.microsoft.com/office/drawing/2010/main" w="9525">
                <a:solidFill>
                  <a:srgbClr val="000000"/>
                </a:solidFill>
                <a:round/>
              </a14:hiddenLine>
            </a:ext>
          </a:extLst>
        </p:spPr>
        <p:style>
          <a:lnRef idx="0">
            <a:srgbClr val="FFFFFF"/>
          </a:lnRef>
          <a:fillRef idx="1">
            <a:schemeClr val="accent1"/>
          </a:fillRef>
          <a:effectRef idx="0">
            <a:srgbClr val="FFFFFF"/>
          </a:effectRef>
          <a:fontRef idx="minor">
            <a:schemeClr val="lt1"/>
          </a:fontRef>
        </p:style>
        <p:txBody>
          <a:bodyPr vert="horz" wrap="square" lIns="91440" tIns="45720" rIns="91440" bIns="45720" numCol="1" anchor="t" anchorCtr="0" compatLnSpc="1"/>
          <a:p>
            <a:endParaRPr lang="zh-HK" altLang="en-US">
              <a:latin typeface="黑体" panose="02010609060101010101" charset="-122"/>
              <a:ea typeface="黑体" panose="02010609060101010101" charset="-122"/>
            </a:endParaRPr>
          </a:p>
        </p:txBody>
      </p:sp>
      <p:sp>
        <p:nvSpPr>
          <p:cNvPr id="43" name="Freeform 27"/>
          <p:cNvSpPr/>
          <p:nvPr/>
        </p:nvSpPr>
        <p:spPr bwMode="auto">
          <a:xfrm>
            <a:off x="7902575" y="2162810"/>
            <a:ext cx="847090" cy="732155"/>
          </a:xfrm>
          <a:custGeom>
            <a:avLst/>
            <a:gdLst>
              <a:gd name="T0" fmla="*/ 824 w 953"/>
              <a:gd name="T1" fmla="*/ 647 h 823"/>
              <a:gd name="T2" fmla="*/ 824 w 953"/>
              <a:gd name="T3" fmla="*/ 785 h 823"/>
              <a:gd name="T4" fmla="*/ 814 w 953"/>
              <a:gd name="T5" fmla="*/ 817 h 823"/>
              <a:gd name="T6" fmla="*/ 785 w 953"/>
              <a:gd name="T7" fmla="*/ 802 h 823"/>
              <a:gd name="T8" fmla="*/ 638 w 953"/>
              <a:gd name="T9" fmla="*/ 656 h 823"/>
              <a:gd name="T10" fmla="*/ 618 w 953"/>
              <a:gd name="T11" fmla="*/ 647 h 823"/>
              <a:gd name="T12" fmla="*/ 542 w 953"/>
              <a:gd name="T13" fmla="*/ 647 h 823"/>
              <a:gd name="T14" fmla="*/ 542 w 953"/>
              <a:gd name="T15" fmla="*/ 630 h 823"/>
              <a:gd name="T16" fmla="*/ 542 w 953"/>
              <a:gd name="T17" fmla="*/ 351 h 823"/>
              <a:gd name="T18" fmla="*/ 385 w 953"/>
              <a:gd name="T19" fmla="*/ 194 h 823"/>
              <a:gd name="T20" fmla="*/ 20 w 953"/>
              <a:gd name="T21" fmla="*/ 194 h 823"/>
              <a:gd name="T22" fmla="*/ 4 w 953"/>
              <a:gd name="T23" fmla="*/ 194 h 823"/>
              <a:gd name="T24" fmla="*/ 5 w 953"/>
              <a:gd name="T25" fmla="*/ 71 h 823"/>
              <a:gd name="T26" fmla="*/ 93 w 953"/>
              <a:gd name="T27" fmla="*/ 0 h 823"/>
              <a:gd name="T28" fmla="*/ 393 w 953"/>
              <a:gd name="T29" fmla="*/ 0 h 823"/>
              <a:gd name="T30" fmla="*/ 857 w 953"/>
              <a:gd name="T31" fmla="*/ 0 h 823"/>
              <a:gd name="T32" fmla="*/ 953 w 953"/>
              <a:gd name="T33" fmla="*/ 97 h 823"/>
              <a:gd name="T34" fmla="*/ 953 w 953"/>
              <a:gd name="T35" fmla="*/ 552 h 823"/>
              <a:gd name="T36" fmla="*/ 859 w 953"/>
              <a:gd name="T37" fmla="*/ 647 h 823"/>
              <a:gd name="T38" fmla="*/ 824 w 953"/>
              <a:gd name="T39" fmla="*/ 64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53" h="823">
                <a:moveTo>
                  <a:pt x="824" y="647"/>
                </a:moveTo>
                <a:cubicBezTo>
                  <a:pt x="824" y="694"/>
                  <a:pt x="824" y="740"/>
                  <a:pt x="824" y="785"/>
                </a:cubicBezTo>
                <a:cubicBezTo>
                  <a:pt x="823" y="796"/>
                  <a:pt x="828" y="811"/>
                  <a:pt x="814" y="817"/>
                </a:cubicBezTo>
                <a:cubicBezTo>
                  <a:pt x="801" y="823"/>
                  <a:pt x="793" y="810"/>
                  <a:pt x="785" y="802"/>
                </a:cubicBezTo>
                <a:cubicBezTo>
                  <a:pt x="736" y="753"/>
                  <a:pt x="687" y="704"/>
                  <a:pt x="638" y="656"/>
                </a:cubicBezTo>
                <a:cubicBezTo>
                  <a:pt x="633" y="651"/>
                  <a:pt x="625" y="648"/>
                  <a:pt x="618" y="647"/>
                </a:cubicBezTo>
                <a:cubicBezTo>
                  <a:pt x="593" y="646"/>
                  <a:pt x="569" y="647"/>
                  <a:pt x="542" y="647"/>
                </a:cubicBezTo>
                <a:cubicBezTo>
                  <a:pt x="542" y="641"/>
                  <a:pt x="542" y="636"/>
                  <a:pt x="542" y="630"/>
                </a:cubicBezTo>
                <a:cubicBezTo>
                  <a:pt x="542" y="537"/>
                  <a:pt x="542" y="444"/>
                  <a:pt x="542" y="351"/>
                </a:cubicBezTo>
                <a:cubicBezTo>
                  <a:pt x="542" y="258"/>
                  <a:pt x="478" y="194"/>
                  <a:pt x="385" y="194"/>
                </a:cubicBezTo>
                <a:cubicBezTo>
                  <a:pt x="263" y="194"/>
                  <a:pt x="142" y="194"/>
                  <a:pt x="20" y="194"/>
                </a:cubicBezTo>
                <a:cubicBezTo>
                  <a:pt x="15" y="194"/>
                  <a:pt x="9" y="194"/>
                  <a:pt x="4" y="194"/>
                </a:cubicBezTo>
                <a:cubicBezTo>
                  <a:pt x="4" y="152"/>
                  <a:pt x="0" y="111"/>
                  <a:pt x="5" y="71"/>
                </a:cubicBezTo>
                <a:cubicBezTo>
                  <a:pt x="9" y="27"/>
                  <a:pt x="47" y="0"/>
                  <a:pt x="93" y="0"/>
                </a:cubicBezTo>
                <a:cubicBezTo>
                  <a:pt x="193" y="0"/>
                  <a:pt x="293" y="0"/>
                  <a:pt x="393" y="0"/>
                </a:cubicBezTo>
                <a:cubicBezTo>
                  <a:pt x="548" y="0"/>
                  <a:pt x="702" y="0"/>
                  <a:pt x="857" y="0"/>
                </a:cubicBezTo>
                <a:cubicBezTo>
                  <a:pt x="918" y="0"/>
                  <a:pt x="953" y="35"/>
                  <a:pt x="953" y="97"/>
                </a:cubicBezTo>
                <a:cubicBezTo>
                  <a:pt x="953" y="249"/>
                  <a:pt x="953" y="401"/>
                  <a:pt x="953" y="552"/>
                </a:cubicBezTo>
                <a:cubicBezTo>
                  <a:pt x="953" y="611"/>
                  <a:pt x="917" y="647"/>
                  <a:pt x="859" y="647"/>
                </a:cubicBezTo>
                <a:cubicBezTo>
                  <a:pt x="848" y="647"/>
                  <a:pt x="837" y="647"/>
                  <a:pt x="824" y="647"/>
                </a:cubicBezTo>
                <a:close/>
              </a:path>
            </a:pathLst>
          </a:custGeom>
          <a:extLst>
            <a:ext uri="{91240B29-F687-4F45-9708-019B960494DF}">
              <a14:hiddenLine xmlns:a14="http://schemas.microsoft.com/office/drawing/2010/main" w="9525">
                <a:solidFill>
                  <a:srgbClr val="000000"/>
                </a:solidFill>
                <a:round/>
              </a14:hiddenLine>
            </a:ext>
          </a:extLst>
        </p:spPr>
        <p:style>
          <a:lnRef idx="0">
            <a:srgbClr val="FFFFFF"/>
          </a:lnRef>
          <a:fillRef idx="1">
            <a:schemeClr val="accent1"/>
          </a:fillRef>
          <a:effectRef idx="0">
            <a:srgbClr val="FFFFFF"/>
          </a:effectRef>
          <a:fontRef idx="minor">
            <a:schemeClr val="lt1"/>
          </a:fontRef>
        </p:style>
        <p:txBody>
          <a:bodyPr vert="horz" wrap="square" lIns="91440" tIns="45720" rIns="91440" bIns="45720" numCol="1" anchor="t" anchorCtr="0" compatLnSpc="1"/>
          <a:p>
            <a:endParaRPr lang="zh-HK" altLang="en-US">
              <a:latin typeface="黑体" panose="02010609060101010101" charset="-122"/>
              <a:ea typeface="黑体" panose="02010609060101010101" charset="-122"/>
            </a:endParaRPr>
          </a:p>
        </p:txBody>
      </p:sp>
      <p:sp>
        <p:nvSpPr>
          <p:cNvPr id="47" name="Freeform 32"/>
          <p:cNvSpPr/>
          <p:nvPr/>
        </p:nvSpPr>
        <p:spPr bwMode="auto">
          <a:xfrm>
            <a:off x="10447020" y="2350770"/>
            <a:ext cx="473710" cy="596900"/>
          </a:xfrm>
          <a:custGeom>
            <a:avLst/>
            <a:gdLst>
              <a:gd name="T0" fmla="*/ 659 w 671"/>
              <a:gd name="T1" fmla="*/ 351 h 845"/>
              <a:gd name="T2" fmla="*/ 643 w 671"/>
              <a:gd name="T3" fmla="*/ 429 h 845"/>
              <a:gd name="T4" fmla="*/ 659 w 671"/>
              <a:gd name="T5" fmla="*/ 458 h 845"/>
              <a:gd name="T6" fmla="*/ 664 w 671"/>
              <a:gd name="T7" fmla="*/ 493 h 845"/>
              <a:gd name="T8" fmla="*/ 378 w 671"/>
              <a:gd name="T9" fmla="*/ 838 h 845"/>
              <a:gd name="T10" fmla="*/ 357 w 671"/>
              <a:gd name="T11" fmla="*/ 840 h 845"/>
              <a:gd name="T12" fmla="*/ 286 w 671"/>
              <a:gd name="T13" fmla="*/ 838 h 845"/>
              <a:gd name="T14" fmla="*/ 267 w 671"/>
              <a:gd name="T15" fmla="*/ 834 h 845"/>
              <a:gd name="T16" fmla="*/ 15 w 671"/>
              <a:gd name="T17" fmla="*/ 366 h 845"/>
              <a:gd name="T18" fmla="*/ 41 w 671"/>
              <a:gd name="T19" fmla="*/ 49 h 845"/>
              <a:gd name="T20" fmla="*/ 45 w 671"/>
              <a:gd name="T21" fmla="*/ 39 h 845"/>
              <a:gd name="T22" fmla="*/ 58 w 671"/>
              <a:gd name="T23" fmla="*/ 39 h 845"/>
              <a:gd name="T24" fmla="*/ 130 w 671"/>
              <a:gd name="T25" fmla="*/ 7 h 845"/>
              <a:gd name="T26" fmla="*/ 145 w 671"/>
              <a:gd name="T27" fmla="*/ 1 h 845"/>
              <a:gd name="T28" fmla="*/ 658 w 671"/>
              <a:gd name="T29" fmla="*/ 349 h 845"/>
              <a:gd name="T30" fmla="*/ 659 w 671"/>
              <a:gd name="T31" fmla="*/ 351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1" h="845">
                <a:moveTo>
                  <a:pt x="659" y="351"/>
                </a:moveTo>
                <a:cubicBezTo>
                  <a:pt x="641" y="374"/>
                  <a:pt x="634" y="401"/>
                  <a:pt x="643" y="429"/>
                </a:cubicBezTo>
                <a:cubicBezTo>
                  <a:pt x="647" y="440"/>
                  <a:pt x="651" y="451"/>
                  <a:pt x="659" y="458"/>
                </a:cubicBezTo>
                <a:cubicBezTo>
                  <a:pt x="671" y="469"/>
                  <a:pt x="670" y="479"/>
                  <a:pt x="664" y="493"/>
                </a:cubicBezTo>
                <a:cubicBezTo>
                  <a:pt x="602" y="635"/>
                  <a:pt x="505" y="749"/>
                  <a:pt x="378" y="838"/>
                </a:cubicBezTo>
                <a:cubicBezTo>
                  <a:pt x="371" y="844"/>
                  <a:pt x="366" y="845"/>
                  <a:pt x="357" y="840"/>
                </a:cubicBezTo>
                <a:cubicBezTo>
                  <a:pt x="334" y="828"/>
                  <a:pt x="310" y="827"/>
                  <a:pt x="286" y="838"/>
                </a:cubicBezTo>
                <a:cubicBezTo>
                  <a:pt x="278" y="842"/>
                  <a:pt x="273" y="840"/>
                  <a:pt x="267" y="834"/>
                </a:cubicBezTo>
                <a:cubicBezTo>
                  <a:pt x="129" y="707"/>
                  <a:pt x="41" y="553"/>
                  <a:pt x="15" y="366"/>
                </a:cubicBezTo>
                <a:cubicBezTo>
                  <a:pt x="0" y="259"/>
                  <a:pt x="9" y="153"/>
                  <a:pt x="41" y="49"/>
                </a:cubicBezTo>
                <a:cubicBezTo>
                  <a:pt x="42" y="46"/>
                  <a:pt x="44" y="43"/>
                  <a:pt x="45" y="39"/>
                </a:cubicBezTo>
                <a:cubicBezTo>
                  <a:pt x="50" y="39"/>
                  <a:pt x="54" y="39"/>
                  <a:pt x="58" y="39"/>
                </a:cubicBezTo>
                <a:cubicBezTo>
                  <a:pt x="87" y="40"/>
                  <a:pt x="110" y="29"/>
                  <a:pt x="130" y="7"/>
                </a:cubicBezTo>
                <a:cubicBezTo>
                  <a:pt x="133" y="3"/>
                  <a:pt x="141" y="0"/>
                  <a:pt x="145" y="1"/>
                </a:cubicBezTo>
                <a:cubicBezTo>
                  <a:pt x="359" y="54"/>
                  <a:pt x="532" y="167"/>
                  <a:pt x="658" y="349"/>
                </a:cubicBezTo>
                <a:cubicBezTo>
                  <a:pt x="658" y="349"/>
                  <a:pt x="658" y="350"/>
                  <a:pt x="659" y="351"/>
                </a:cubicBezTo>
                <a:close/>
              </a:path>
            </a:pathLst>
          </a:custGeom>
          <a:extLst>
            <a:ext uri="{91240B29-F687-4F45-9708-019B960494DF}">
              <a14:hiddenLine xmlns:a14="http://schemas.microsoft.com/office/drawing/2010/main" w="9525">
                <a:solidFill>
                  <a:srgbClr val="000000"/>
                </a:solidFill>
                <a:round/>
              </a14:hiddenLine>
            </a:ext>
          </a:extLst>
        </p:spPr>
        <p:style>
          <a:lnRef idx="0">
            <a:srgbClr val="FFFFFF"/>
          </a:lnRef>
          <a:fillRef idx="1">
            <a:schemeClr val="accent1"/>
          </a:fillRef>
          <a:effectRef idx="0">
            <a:srgbClr val="FFFFFF"/>
          </a:effectRef>
          <a:fontRef idx="minor">
            <a:schemeClr val="lt1"/>
          </a:fontRef>
        </p:style>
        <p:txBody>
          <a:bodyPr vert="horz" wrap="square" lIns="91440" tIns="45720" rIns="91440" bIns="45720" numCol="1" anchor="t" anchorCtr="0" compatLnSpc="1"/>
          <a:p>
            <a:endParaRPr lang="zh-HK" altLang="en-US">
              <a:latin typeface="黑体" panose="02010609060101010101" charset="-122"/>
              <a:ea typeface="黑体" panose="02010609060101010101" charset="-122"/>
            </a:endParaRPr>
          </a:p>
        </p:txBody>
      </p:sp>
      <p:sp>
        <p:nvSpPr>
          <p:cNvPr id="48" name="Freeform 33"/>
          <p:cNvSpPr/>
          <p:nvPr/>
        </p:nvSpPr>
        <p:spPr bwMode="auto">
          <a:xfrm>
            <a:off x="10180320" y="2354580"/>
            <a:ext cx="440055" cy="697230"/>
          </a:xfrm>
          <a:custGeom>
            <a:avLst/>
            <a:gdLst>
              <a:gd name="T0" fmla="*/ 338 w 623"/>
              <a:gd name="T1" fmla="*/ 987 h 987"/>
              <a:gd name="T2" fmla="*/ 328 w 623"/>
              <a:gd name="T3" fmla="*/ 982 h 987"/>
              <a:gd name="T4" fmla="*/ 13 w 623"/>
              <a:gd name="T5" fmla="*/ 504 h 987"/>
              <a:gd name="T6" fmla="*/ 20 w 623"/>
              <a:gd name="T7" fmla="*/ 260 h 987"/>
              <a:gd name="T8" fmla="*/ 38 w 623"/>
              <a:gd name="T9" fmla="*/ 223 h 987"/>
              <a:gd name="T10" fmla="*/ 362 w 623"/>
              <a:gd name="T11" fmla="*/ 1 h 987"/>
              <a:gd name="T12" fmla="*/ 375 w 623"/>
              <a:gd name="T13" fmla="*/ 3 h 987"/>
              <a:gd name="T14" fmla="*/ 380 w 623"/>
              <a:gd name="T15" fmla="*/ 21 h 987"/>
              <a:gd name="T16" fmla="*/ 344 w 623"/>
              <a:gd name="T17" fmla="*/ 309 h 987"/>
              <a:gd name="T18" fmla="*/ 567 w 623"/>
              <a:gd name="T19" fmla="*/ 812 h 987"/>
              <a:gd name="T20" fmla="*/ 615 w 623"/>
              <a:gd name="T21" fmla="*/ 859 h 987"/>
              <a:gd name="T22" fmla="*/ 618 w 623"/>
              <a:gd name="T23" fmla="*/ 875 h 987"/>
              <a:gd name="T24" fmla="*/ 612 w 623"/>
              <a:gd name="T25" fmla="*/ 895 h 987"/>
              <a:gd name="T26" fmla="*/ 588 w 623"/>
              <a:gd name="T27" fmla="*/ 924 h 987"/>
              <a:gd name="T28" fmla="*/ 345 w 623"/>
              <a:gd name="T29" fmla="*/ 986 h 987"/>
              <a:gd name="T30" fmla="*/ 338 w 623"/>
              <a:gd name="T31" fmla="*/ 987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3" h="987">
                <a:moveTo>
                  <a:pt x="338" y="987"/>
                </a:moveTo>
                <a:cubicBezTo>
                  <a:pt x="336" y="986"/>
                  <a:pt x="332" y="984"/>
                  <a:pt x="328" y="982"/>
                </a:cubicBezTo>
                <a:cubicBezTo>
                  <a:pt x="154" y="868"/>
                  <a:pt x="47" y="710"/>
                  <a:pt x="13" y="504"/>
                </a:cubicBezTo>
                <a:cubicBezTo>
                  <a:pt x="0" y="422"/>
                  <a:pt x="3" y="341"/>
                  <a:pt x="20" y="260"/>
                </a:cubicBezTo>
                <a:cubicBezTo>
                  <a:pt x="23" y="245"/>
                  <a:pt x="28" y="234"/>
                  <a:pt x="38" y="223"/>
                </a:cubicBezTo>
                <a:cubicBezTo>
                  <a:pt x="129" y="124"/>
                  <a:pt x="237" y="51"/>
                  <a:pt x="362" y="1"/>
                </a:cubicBezTo>
                <a:cubicBezTo>
                  <a:pt x="365" y="0"/>
                  <a:pt x="373" y="1"/>
                  <a:pt x="375" y="3"/>
                </a:cubicBezTo>
                <a:cubicBezTo>
                  <a:pt x="379" y="8"/>
                  <a:pt x="382" y="16"/>
                  <a:pt x="380" y="21"/>
                </a:cubicBezTo>
                <a:cubicBezTo>
                  <a:pt x="351" y="115"/>
                  <a:pt x="338" y="211"/>
                  <a:pt x="344" y="309"/>
                </a:cubicBezTo>
                <a:cubicBezTo>
                  <a:pt x="358" y="504"/>
                  <a:pt x="435" y="670"/>
                  <a:pt x="567" y="812"/>
                </a:cubicBezTo>
                <a:cubicBezTo>
                  <a:pt x="582" y="828"/>
                  <a:pt x="598" y="844"/>
                  <a:pt x="615" y="859"/>
                </a:cubicBezTo>
                <a:cubicBezTo>
                  <a:pt x="620" y="864"/>
                  <a:pt x="623" y="868"/>
                  <a:pt x="618" y="875"/>
                </a:cubicBezTo>
                <a:cubicBezTo>
                  <a:pt x="615" y="881"/>
                  <a:pt x="612" y="889"/>
                  <a:pt x="612" y="895"/>
                </a:cubicBezTo>
                <a:cubicBezTo>
                  <a:pt x="614" y="914"/>
                  <a:pt x="601" y="918"/>
                  <a:pt x="588" y="924"/>
                </a:cubicBezTo>
                <a:cubicBezTo>
                  <a:pt x="510" y="956"/>
                  <a:pt x="429" y="976"/>
                  <a:pt x="345" y="986"/>
                </a:cubicBezTo>
                <a:cubicBezTo>
                  <a:pt x="344" y="986"/>
                  <a:pt x="342" y="986"/>
                  <a:pt x="338" y="987"/>
                </a:cubicBezTo>
                <a:close/>
              </a:path>
            </a:pathLst>
          </a:custGeom>
          <a:extLst>
            <a:ext uri="{91240B29-F687-4F45-9708-019B960494DF}">
              <a14:hiddenLine xmlns:a14="http://schemas.microsoft.com/office/drawing/2010/main" w="9525">
                <a:solidFill>
                  <a:srgbClr val="000000"/>
                </a:solidFill>
                <a:round/>
              </a14:hiddenLine>
            </a:ext>
          </a:extLst>
        </p:spPr>
        <p:style>
          <a:lnRef idx="0">
            <a:srgbClr val="FFFFFF"/>
          </a:lnRef>
          <a:fillRef idx="1">
            <a:schemeClr val="accent1"/>
          </a:fillRef>
          <a:effectRef idx="0">
            <a:srgbClr val="FFFFFF"/>
          </a:effectRef>
          <a:fontRef idx="minor">
            <a:schemeClr val="lt1"/>
          </a:fontRef>
        </p:style>
        <p:txBody>
          <a:bodyPr vert="horz" wrap="square" lIns="91440" tIns="45720" rIns="91440" bIns="45720" numCol="1" anchor="t" anchorCtr="0" compatLnSpc="1"/>
          <a:p>
            <a:endParaRPr lang="zh-HK" altLang="en-US">
              <a:latin typeface="黑体" panose="02010609060101010101" charset="-122"/>
              <a:ea typeface="黑体" panose="02010609060101010101" charset="-122"/>
            </a:endParaRPr>
          </a:p>
        </p:txBody>
      </p:sp>
      <p:sp>
        <p:nvSpPr>
          <p:cNvPr id="49" name="Freeform 34"/>
          <p:cNvSpPr/>
          <p:nvPr/>
        </p:nvSpPr>
        <p:spPr bwMode="auto">
          <a:xfrm>
            <a:off x="10981690" y="2404745"/>
            <a:ext cx="200660" cy="558165"/>
          </a:xfrm>
          <a:custGeom>
            <a:avLst/>
            <a:gdLst>
              <a:gd name="T0" fmla="*/ 39 w 284"/>
              <a:gd name="T1" fmla="*/ 0 h 790"/>
              <a:gd name="T2" fmla="*/ 229 w 284"/>
              <a:gd name="T3" fmla="*/ 159 h 790"/>
              <a:gd name="T4" fmla="*/ 235 w 284"/>
              <a:gd name="T5" fmla="*/ 173 h 790"/>
              <a:gd name="T6" fmla="*/ 78 w 284"/>
              <a:gd name="T7" fmla="*/ 785 h 790"/>
              <a:gd name="T8" fmla="*/ 74 w 284"/>
              <a:gd name="T9" fmla="*/ 790 h 790"/>
              <a:gd name="T10" fmla="*/ 71 w 284"/>
              <a:gd name="T11" fmla="*/ 790 h 790"/>
              <a:gd name="T12" fmla="*/ 73 w 284"/>
              <a:gd name="T13" fmla="*/ 770 h 790"/>
              <a:gd name="T14" fmla="*/ 23 w 284"/>
              <a:gd name="T15" fmla="*/ 412 h 790"/>
              <a:gd name="T16" fmla="*/ 28 w 284"/>
              <a:gd name="T17" fmla="*/ 390 h 790"/>
              <a:gd name="T18" fmla="*/ 12 w 284"/>
              <a:gd name="T19" fmla="*/ 254 h 790"/>
              <a:gd name="T20" fmla="*/ 2 w 284"/>
              <a:gd name="T21" fmla="*/ 231 h 790"/>
              <a:gd name="T22" fmla="*/ 5 w 284"/>
              <a:gd name="T23" fmla="*/ 37 h 790"/>
              <a:gd name="T24" fmla="*/ 13 w 284"/>
              <a:gd name="T25" fmla="*/ 20 h 790"/>
              <a:gd name="T26" fmla="*/ 39 w 284"/>
              <a:gd name="T27" fmla="*/ 0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790">
                <a:moveTo>
                  <a:pt x="39" y="0"/>
                </a:moveTo>
                <a:cubicBezTo>
                  <a:pt x="110" y="44"/>
                  <a:pt x="173" y="97"/>
                  <a:pt x="229" y="159"/>
                </a:cubicBezTo>
                <a:cubicBezTo>
                  <a:pt x="232" y="163"/>
                  <a:pt x="234" y="168"/>
                  <a:pt x="235" y="173"/>
                </a:cubicBezTo>
                <a:cubicBezTo>
                  <a:pt x="284" y="403"/>
                  <a:pt x="231" y="607"/>
                  <a:pt x="78" y="785"/>
                </a:cubicBezTo>
                <a:cubicBezTo>
                  <a:pt x="77" y="787"/>
                  <a:pt x="75" y="788"/>
                  <a:pt x="74" y="790"/>
                </a:cubicBezTo>
                <a:cubicBezTo>
                  <a:pt x="73" y="790"/>
                  <a:pt x="73" y="790"/>
                  <a:pt x="71" y="790"/>
                </a:cubicBezTo>
                <a:cubicBezTo>
                  <a:pt x="71" y="784"/>
                  <a:pt x="72" y="777"/>
                  <a:pt x="73" y="770"/>
                </a:cubicBezTo>
                <a:cubicBezTo>
                  <a:pt x="86" y="647"/>
                  <a:pt x="68" y="527"/>
                  <a:pt x="23" y="412"/>
                </a:cubicBezTo>
                <a:cubicBezTo>
                  <a:pt x="20" y="403"/>
                  <a:pt x="20" y="398"/>
                  <a:pt x="28" y="390"/>
                </a:cubicBezTo>
                <a:cubicBezTo>
                  <a:pt x="70" y="351"/>
                  <a:pt x="63" y="283"/>
                  <a:pt x="12" y="254"/>
                </a:cubicBezTo>
                <a:cubicBezTo>
                  <a:pt x="1" y="248"/>
                  <a:pt x="0" y="242"/>
                  <a:pt x="2" y="231"/>
                </a:cubicBezTo>
                <a:cubicBezTo>
                  <a:pt x="12" y="167"/>
                  <a:pt x="13" y="102"/>
                  <a:pt x="5" y="37"/>
                </a:cubicBezTo>
                <a:cubicBezTo>
                  <a:pt x="4" y="30"/>
                  <a:pt x="5" y="25"/>
                  <a:pt x="13" y="20"/>
                </a:cubicBezTo>
                <a:cubicBezTo>
                  <a:pt x="21" y="15"/>
                  <a:pt x="29" y="8"/>
                  <a:pt x="39" y="0"/>
                </a:cubicBezTo>
                <a:close/>
              </a:path>
            </a:pathLst>
          </a:custGeom>
          <a:extLst>
            <a:ext uri="{91240B29-F687-4F45-9708-019B960494DF}">
              <a14:hiddenLine xmlns:a14="http://schemas.microsoft.com/office/drawing/2010/main" w="9525">
                <a:solidFill>
                  <a:srgbClr val="000000"/>
                </a:solidFill>
                <a:round/>
              </a14:hiddenLine>
            </a:ext>
          </a:extLst>
        </p:spPr>
        <p:style>
          <a:lnRef idx="0">
            <a:srgbClr val="FFFFFF"/>
          </a:lnRef>
          <a:fillRef idx="1">
            <a:schemeClr val="accent1"/>
          </a:fillRef>
          <a:effectRef idx="0">
            <a:srgbClr val="FFFFFF"/>
          </a:effectRef>
          <a:fontRef idx="minor">
            <a:schemeClr val="lt1"/>
          </a:fontRef>
        </p:style>
        <p:txBody>
          <a:bodyPr vert="horz" wrap="square" lIns="91440" tIns="45720" rIns="91440" bIns="45720" numCol="1" anchor="t" anchorCtr="0" compatLnSpc="1"/>
          <a:p>
            <a:endParaRPr lang="zh-HK" altLang="en-US">
              <a:latin typeface="黑体" panose="02010609060101010101" charset="-122"/>
              <a:ea typeface="黑体" panose="02010609060101010101" charset="-122"/>
            </a:endParaRPr>
          </a:p>
        </p:txBody>
      </p:sp>
      <p:sp>
        <p:nvSpPr>
          <p:cNvPr id="50" name="Freeform 35"/>
          <p:cNvSpPr/>
          <p:nvPr/>
        </p:nvSpPr>
        <p:spPr bwMode="auto">
          <a:xfrm>
            <a:off x="10726420" y="2696845"/>
            <a:ext cx="280035" cy="378460"/>
          </a:xfrm>
          <a:custGeom>
            <a:avLst/>
            <a:gdLst>
              <a:gd name="T0" fmla="*/ 395 w 397"/>
              <a:gd name="T1" fmla="*/ 316 h 536"/>
              <a:gd name="T2" fmla="*/ 381 w 397"/>
              <a:gd name="T3" fmla="*/ 422 h 536"/>
              <a:gd name="T4" fmla="*/ 371 w 397"/>
              <a:gd name="T5" fmla="*/ 440 h 536"/>
              <a:gd name="T6" fmla="*/ 230 w 397"/>
              <a:gd name="T7" fmla="*/ 533 h 536"/>
              <a:gd name="T8" fmla="*/ 211 w 397"/>
              <a:gd name="T9" fmla="*/ 535 h 536"/>
              <a:gd name="T10" fmla="*/ 17 w 397"/>
              <a:gd name="T11" fmla="*/ 450 h 536"/>
              <a:gd name="T12" fmla="*/ 10 w 397"/>
              <a:gd name="T13" fmla="*/ 436 h 536"/>
              <a:gd name="T14" fmla="*/ 6 w 397"/>
              <a:gd name="T15" fmla="*/ 405 h 536"/>
              <a:gd name="T16" fmla="*/ 17 w 397"/>
              <a:gd name="T17" fmla="*/ 377 h 536"/>
              <a:gd name="T18" fmla="*/ 311 w 397"/>
              <a:gd name="T19" fmla="*/ 12 h 536"/>
              <a:gd name="T20" fmla="*/ 325 w 397"/>
              <a:gd name="T21" fmla="*/ 1 h 536"/>
              <a:gd name="T22" fmla="*/ 345 w 397"/>
              <a:gd name="T23" fmla="*/ 14 h 536"/>
              <a:gd name="T24" fmla="*/ 395 w 397"/>
              <a:gd name="T25" fmla="*/ 316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7" h="536">
                <a:moveTo>
                  <a:pt x="395" y="316"/>
                </a:moveTo>
                <a:cubicBezTo>
                  <a:pt x="393" y="337"/>
                  <a:pt x="388" y="380"/>
                  <a:pt x="381" y="422"/>
                </a:cubicBezTo>
                <a:cubicBezTo>
                  <a:pt x="380" y="428"/>
                  <a:pt x="376" y="435"/>
                  <a:pt x="371" y="440"/>
                </a:cubicBezTo>
                <a:cubicBezTo>
                  <a:pt x="328" y="477"/>
                  <a:pt x="281" y="508"/>
                  <a:pt x="230" y="533"/>
                </a:cubicBezTo>
                <a:cubicBezTo>
                  <a:pt x="224" y="535"/>
                  <a:pt x="217" y="536"/>
                  <a:pt x="211" y="535"/>
                </a:cubicBezTo>
                <a:cubicBezTo>
                  <a:pt x="143" y="515"/>
                  <a:pt x="78" y="486"/>
                  <a:pt x="17" y="450"/>
                </a:cubicBezTo>
                <a:cubicBezTo>
                  <a:pt x="13" y="448"/>
                  <a:pt x="10" y="441"/>
                  <a:pt x="10" y="436"/>
                </a:cubicBezTo>
                <a:cubicBezTo>
                  <a:pt x="8" y="426"/>
                  <a:pt x="10" y="414"/>
                  <a:pt x="6" y="405"/>
                </a:cubicBezTo>
                <a:cubicBezTo>
                  <a:pt x="0" y="391"/>
                  <a:pt x="6" y="385"/>
                  <a:pt x="17" y="377"/>
                </a:cubicBezTo>
                <a:cubicBezTo>
                  <a:pt x="149" y="283"/>
                  <a:pt x="248" y="162"/>
                  <a:pt x="311" y="12"/>
                </a:cubicBezTo>
                <a:cubicBezTo>
                  <a:pt x="314" y="6"/>
                  <a:pt x="315" y="0"/>
                  <a:pt x="325" y="1"/>
                </a:cubicBezTo>
                <a:cubicBezTo>
                  <a:pt x="335" y="2"/>
                  <a:pt x="341" y="3"/>
                  <a:pt x="345" y="14"/>
                </a:cubicBezTo>
                <a:cubicBezTo>
                  <a:pt x="380" y="104"/>
                  <a:pt x="397" y="198"/>
                  <a:pt x="395" y="316"/>
                </a:cubicBezTo>
                <a:close/>
              </a:path>
            </a:pathLst>
          </a:custGeom>
          <a:extLst>
            <a:ext uri="{91240B29-F687-4F45-9708-019B960494DF}">
              <a14:hiddenLine xmlns:a14="http://schemas.microsoft.com/office/drawing/2010/main" w="9525">
                <a:solidFill>
                  <a:srgbClr val="000000"/>
                </a:solidFill>
                <a:round/>
              </a14:hiddenLine>
            </a:ext>
          </a:extLst>
        </p:spPr>
        <p:style>
          <a:lnRef idx="0">
            <a:srgbClr val="FFFFFF"/>
          </a:lnRef>
          <a:fillRef idx="1">
            <a:schemeClr val="accent1"/>
          </a:fillRef>
          <a:effectRef idx="0">
            <a:srgbClr val="FFFFFF"/>
          </a:effectRef>
          <a:fontRef idx="minor">
            <a:schemeClr val="lt1"/>
          </a:fontRef>
        </p:style>
        <p:txBody>
          <a:bodyPr vert="horz" wrap="square" lIns="91440" tIns="45720" rIns="91440" bIns="45720" numCol="1" anchor="t" anchorCtr="0" compatLnSpc="1"/>
          <a:p>
            <a:endParaRPr lang="zh-HK" altLang="en-US">
              <a:latin typeface="黑体" panose="02010609060101010101" charset="-122"/>
              <a:ea typeface="黑体" panose="02010609060101010101" charset="-122"/>
            </a:endParaRPr>
          </a:p>
        </p:txBody>
      </p:sp>
      <p:sp>
        <p:nvSpPr>
          <p:cNvPr id="51" name="Freeform 36"/>
          <p:cNvSpPr/>
          <p:nvPr/>
        </p:nvSpPr>
        <p:spPr bwMode="auto">
          <a:xfrm>
            <a:off x="10528300" y="2144395"/>
            <a:ext cx="396240" cy="180975"/>
          </a:xfrm>
          <a:custGeom>
            <a:avLst/>
            <a:gdLst>
              <a:gd name="T0" fmla="*/ 0 w 561"/>
              <a:gd name="T1" fmla="*/ 175 h 256"/>
              <a:gd name="T2" fmla="*/ 127 w 561"/>
              <a:gd name="T3" fmla="*/ 15 h 256"/>
              <a:gd name="T4" fmla="*/ 140 w 561"/>
              <a:gd name="T5" fmla="*/ 10 h 256"/>
              <a:gd name="T6" fmla="*/ 455 w 561"/>
              <a:gd name="T7" fmla="*/ 54 h 256"/>
              <a:gd name="T8" fmla="*/ 477 w 561"/>
              <a:gd name="T9" fmla="*/ 72 h 256"/>
              <a:gd name="T10" fmla="*/ 560 w 561"/>
              <a:gd name="T11" fmla="*/ 230 h 256"/>
              <a:gd name="T12" fmla="*/ 559 w 561"/>
              <a:gd name="T13" fmla="*/ 246 h 256"/>
              <a:gd name="T14" fmla="*/ 538 w 561"/>
              <a:gd name="T15" fmla="*/ 253 h 256"/>
              <a:gd name="T16" fmla="*/ 184 w 561"/>
              <a:gd name="T17" fmla="*/ 193 h 256"/>
              <a:gd name="T18" fmla="*/ 43 w 561"/>
              <a:gd name="T19" fmla="*/ 206 h 256"/>
              <a:gd name="T20" fmla="*/ 19 w 561"/>
              <a:gd name="T21" fmla="*/ 197 h 256"/>
              <a:gd name="T22" fmla="*/ 0 w 561"/>
              <a:gd name="T23" fmla="*/ 17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1" h="256">
                <a:moveTo>
                  <a:pt x="0" y="175"/>
                </a:moveTo>
                <a:cubicBezTo>
                  <a:pt x="36" y="116"/>
                  <a:pt x="78" y="63"/>
                  <a:pt x="127" y="15"/>
                </a:cubicBezTo>
                <a:cubicBezTo>
                  <a:pt x="130" y="12"/>
                  <a:pt x="136" y="11"/>
                  <a:pt x="140" y="10"/>
                </a:cubicBezTo>
                <a:cubicBezTo>
                  <a:pt x="249" y="0"/>
                  <a:pt x="354" y="15"/>
                  <a:pt x="455" y="54"/>
                </a:cubicBezTo>
                <a:cubicBezTo>
                  <a:pt x="463" y="58"/>
                  <a:pt x="472" y="65"/>
                  <a:pt x="477" y="72"/>
                </a:cubicBezTo>
                <a:cubicBezTo>
                  <a:pt x="511" y="121"/>
                  <a:pt x="539" y="174"/>
                  <a:pt x="560" y="230"/>
                </a:cubicBezTo>
                <a:cubicBezTo>
                  <a:pt x="561" y="235"/>
                  <a:pt x="561" y="242"/>
                  <a:pt x="559" y="246"/>
                </a:cubicBezTo>
                <a:cubicBezTo>
                  <a:pt x="554" y="253"/>
                  <a:pt x="548" y="256"/>
                  <a:pt x="538" y="253"/>
                </a:cubicBezTo>
                <a:cubicBezTo>
                  <a:pt x="424" y="210"/>
                  <a:pt x="306" y="189"/>
                  <a:pt x="184" y="193"/>
                </a:cubicBezTo>
                <a:cubicBezTo>
                  <a:pt x="137" y="195"/>
                  <a:pt x="90" y="201"/>
                  <a:pt x="43" y="206"/>
                </a:cubicBezTo>
                <a:cubicBezTo>
                  <a:pt x="32" y="208"/>
                  <a:pt x="24" y="208"/>
                  <a:pt x="19" y="197"/>
                </a:cubicBezTo>
                <a:cubicBezTo>
                  <a:pt x="15" y="189"/>
                  <a:pt x="7" y="183"/>
                  <a:pt x="0" y="175"/>
                </a:cubicBezTo>
                <a:close/>
              </a:path>
            </a:pathLst>
          </a:custGeom>
          <a:extLst>
            <a:ext uri="{91240B29-F687-4F45-9708-019B960494DF}">
              <a14:hiddenLine xmlns:a14="http://schemas.microsoft.com/office/drawing/2010/main" w="9525">
                <a:solidFill>
                  <a:srgbClr val="000000"/>
                </a:solidFill>
                <a:round/>
              </a14:hiddenLine>
            </a:ext>
          </a:extLst>
        </p:spPr>
        <p:style>
          <a:lnRef idx="0">
            <a:srgbClr val="FFFFFF"/>
          </a:lnRef>
          <a:fillRef idx="1">
            <a:schemeClr val="accent1"/>
          </a:fillRef>
          <a:effectRef idx="0">
            <a:srgbClr val="FFFFFF"/>
          </a:effectRef>
          <a:fontRef idx="minor">
            <a:schemeClr val="lt1"/>
          </a:fontRef>
        </p:style>
        <p:txBody>
          <a:bodyPr vert="horz" wrap="square" lIns="91440" tIns="45720" rIns="91440" bIns="45720" numCol="1" anchor="t" anchorCtr="0" compatLnSpc="1"/>
          <a:p>
            <a:endParaRPr lang="zh-HK" altLang="en-US">
              <a:latin typeface="黑体" panose="02010609060101010101" charset="-122"/>
              <a:ea typeface="黑体" panose="02010609060101010101" charset="-122"/>
            </a:endParaRPr>
          </a:p>
        </p:txBody>
      </p:sp>
      <p:sp>
        <p:nvSpPr>
          <p:cNvPr id="52" name="Freeform 37"/>
          <p:cNvSpPr/>
          <p:nvPr/>
        </p:nvSpPr>
        <p:spPr bwMode="auto">
          <a:xfrm>
            <a:off x="10560685" y="2296795"/>
            <a:ext cx="400050" cy="282575"/>
          </a:xfrm>
          <a:custGeom>
            <a:avLst/>
            <a:gdLst>
              <a:gd name="T0" fmla="*/ 0 w 567"/>
              <a:gd name="T1" fmla="*/ 35 h 400"/>
              <a:gd name="T2" fmla="*/ 480 w 567"/>
              <a:gd name="T3" fmla="*/ 79 h 400"/>
              <a:gd name="T4" fmla="*/ 558 w 567"/>
              <a:gd name="T5" fmla="*/ 186 h 400"/>
              <a:gd name="T6" fmla="*/ 560 w 567"/>
              <a:gd name="T7" fmla="*/ 349 h 400"/>
              <a:gd name="T8" fmla="*/ 557 w 567"/>
              <a:gd name="T9" fmla="*/ 377 h 400"/>
              <a:gd name="T10" fmla="*/ 534 w 567"/>
              <a:gd name="T11" fmla="*/ 400 h 400"/>
              <a:gd name="T12" fmla="*/ 0 w 567"/>
              <a:gd name="T13" fmla="*/ 35 h 400"/>
            </a:gdLst>
            <a:ahLst/>
            <a:cxnLst>
              <a:cxn ang="0">
                <a:pos x="T0" y="T1"/>
              </a:cxn>
              <a:cxn ang="0">
                <a:pos x="T2" y="T3"/>
              </a:cxn>
              <a:cxn ang="0">
                <a:pos x="T4" y="T5"/>
              </a:cxn>
              <a:cxn ang="0">
                <a:pos x="T6" y="T7"/>
              </a:cxn>
              <a:cxn ang="0">
                <a:pos x="T8" y="T9"/>
              </a:cxn>
              <a:cxn ang="0">
                <a:pos x="T10" y="T11"/>
              </a:cxn>
              <a:cxn ang="0">
                <a:pos x="T12" y="T13"/>
              </a:cxn>
            </a:cxnLst>
            <a:rect l="0" t="0" r="r" b="b"/>
            <a:pathLst>
              <a:path w="567" h="400">
                <a:moveTo>
                  <a:pt x="0" y="35"/>
                </a:moveTo>
                <a:cubicBezTo>
                  <a:pt x="97" y="0"/>
                  <a:pt x="371" y="25"/>
                  <a:pt x="480" y="79"/>
                </a:cubicBezTo>
                <a:cubicBezTo>
                  <a:pt x="481" y="147"/>
                  <a:pt x="497" y="169"/>
                  <a:pt x="558" y="186"/>
                </a:cubicBezTo>
                <a:cubicBezTo>
                  <a:pt x="566" y="240"/>
                  <a:pt x="567" y="294"/>
                  <a:pt x="560" y="349"/>
                </a:cubicBezTo>
                <a:cubicBezTo>
                  <a:pt x="559" y="358"/>
                  <a:pt x="558" y="368"/>
                  <a:pt x="557" y="377"/>
                </a:cubicBezTo>
                <a:cubicBezTo>
                  <a:pt x="554" y="397"/>
                  <a:pt x="558" y="395"/>
                  <a:pt x="534" y="400"/>
                </a:cubicBezTo>
                <a:cubicBezTo>
                  <a:pt x="402" y="212"/>
                  <a:pt x="222" y="93"/>
                  <a:pt x="0" y="35"/>
                </a:cubicBezTo>
                <a:close/>
              </a:path>
            </a:pathLst>
          </a:custGeom>
          <a:extLst>
            <a:ext uri="{91240B29-F687-4F45-9708-019B960494DF}">
              <a14:hiddenLine xmlns:a14="http://schemas.microsoft.com/office/drawing/2010/main" w="9525">
                <a:solidFill>
                  <a:srgbClr val="000000"/>
                </a:solidFill>
                <a:round/>
              </a14:hiddenLine>
            </a:ext>
          </a:extLst>
        </p:spPr>
        <p:style>
          <a:lnRef idx="0">
            <a:srgbClr val="FFFFFF"/>
          </a:lnRef>
          <a:fillRef idx="1">
            <a:schemeClr val="accent1"/>
          </a:fillRef>
          <a:effectRef idx="0">
            <a:srgbClr val="FFFFFF"/>
          </a:effectRef>
          <a:fontRef idx="minor">
            <a:schemeClr val="lt1"/>
          </a:fontRef>
        </p:style>
        <p:txBody>
          <a:bodyPr vert="horz" wrap="square" lIns="91440" tIns="45720" rIns="91440" bIns="45720" numCol="1" anchor="t" anchorCtr="0" compatLnSpc="1"/>
          <a:p>
            <a:endParaRPr lang="zh-HK" altLang="en-US">
              <a:latin typeface="黑体" panose="02010609060101010101" charset="-122"/>
              <a:ea typeface="黑体" panose="02010609060101010101" charset="-122"/>
            </a:endParaRPr>
          </a:p>
        </p:txBody>
      </p:sp>
      <p:sp>
        <p:nvSpPr>
          <p:cNvPr id="53" name="Freeform 38"/>
          <p:cNvSpPr/>
          <p:nvPr/>
        </p:nvSpPr>
        <p:spPr bwMode="auto">
          <a:xfrm>
            <a:off x="10468610" y="3033395"/>
            <a:ext cx="366395" cy="106045"/>
          </a:xfrm>
          <a:custGeom>
            <a:avLst/>
            <a:gdLst>
              <a:gd name="T0" fmla="*/ 519 w 519"/>
              <a:gd name="T1" fmla="*/ 88 h 150"/>
              <a:gd name="T2" fmla="*/ 0 w 519"/>
              <a:gd name="T3" fmla="*/ 64 h 150"/>
              <a:gd name="T4" fmla="*/ 216 w 519"/>
              <a:gd name="T5" fmla="*/ 0 h 150"/>
              <a:gd name="T6" fmla="*/ 352 w 519"/>
              <a:gd name="T7" fmla="*/ 10 h 150"/>
              <a:gd name="T8" fmla="*/ 519 w 519"/>
              <a:gd name="T9" fmla="*/ 88 h 150"/>
            </a:gdLst>
            <a:ahLst/>
            <a:cxnLst>
              <a:cxn ang="0">
                <a:pos x="T0" y="T1"/>
              </a:cxn>
              <a:cxn ang="0">
                <a:pos x="T2" y="T3"/>
              </a:cxn>
              <a:cxn ang="0">
                <a:pos x="T4" y="T5"/>
              </a:cxn>
              <a:cxn ang="0">
                <a:pos x="T6" y="T7"/>
              </a:cxn>
              <a:cxn ang="0">
                <a:pos x="T8" y="T9"/>
              </a:cxn>
            </a:cxnLst>
            <a:rect l="0" t="0" r="r" b="b"/>
            <a:pathLst>
              <a:path w="519" h="150">
                <a:moveTo>
                  <a:pt x="519" y="88"/>
                </a:moveTo>
                <a:cubicBezTo>
                  <a:pt x="376" y="150"/>
                  <a:pt x="104" y="137"/>
                  <a:pt x="0" y="64"/>
                </a:cubicBezTo>
                <a:cubicBezTo>
                  <a:pt x="70" y="43"/>
                  <a:pt x="143" y="22"/>
                  <a:pt x="216" y="0"/>
                </a:cubicBezTo>
                <a:cubicBezTo>
                  <a:pt x="256" y="51"/>
                  <a:pt x="316" y="46"/>
                  <a:pt x="352" y="10"/>
                </a:cubicBezTo>
                <a:cubicBezTo>
                  <a:pt x="408" y="36"/>
                  <a:pt x="463" y="62"/>
                  <a:pt x="519" y="88"/>
                </a:cubicBezTo>
                <a:close/>
              </a:path>
            </a:pathLst>
          </a:custGeom>
          <a:extLst>
            <a:ext uri="{91240B29-F687-4F45-9708-019B960494DF}">
              <a14:hiddenLine xmlns:a14="http://schemas.microsoft.com/office/drawing/2010/main" w="9525">
                <a:solidFill>
                  <a:srgbClr val="000000"/>
                </a:solidFill>
                <a:round/>
              </a14:hiddenLine>
            </a:ext>
          </a:extLst>
        </p:spPr>
        <p:style>
          <a:lnRef idx="0">
            <a:srgbClr val="FFFFFF"/>
          </a:lnRef>
          <a:fillRef idx="1">
            <a:schemeClr val="accent1"/>
          </a:fillRef>
          <a:effectRef idx="0">
            <a:srgbClr val="FFFFFF"/>
          </a:effectRef>
          <a:fontRef idx="minor">
            <a:schemeClr val="lt1"/>
          </a:fontRef>
        </p:style>
        <p:txBody>
          <a:bodyPr vert="horz" wrap="square" lIns="91440" tIns="45720" rIns="91440" bIns="45720" numCol="1" anchor="t" anchorCtr="0" compatLnSpc="1"/>
          <a:p>
            <a:endParaRPr lang="zh-HK" altLang="en-US">
              <a:latin typeface="黑体" panose="02010609060101010101" charset="-122"/>
              <a:ea typeface="黑体" panose="02010609060101010101" charset="-122"/>
            </a:endParaRPr>
          </a:p>
        </p:txBody>
      </p:sp>
      <p:sp>
        <p:nvSpPr>
          <p:cNvPr id="54" name="Freeform 39"/>
          <p:cNvSpPr/>
          <p:nvPr/>
        </p:nvSpPr>
        <p:spPr bwMode="auto">
          <a:xfrm>
            <a:off x="10314940" y="2160270"/>
            <a:ext cx="252095" cy="144780"/>
          </a:xfrm>
          <a:custGeom>
            <a:avLst/>
            <a:gdLst>
              <a:gd name="T0" fmla="*/ 357 w 357"/>
              <a:gd name="T1" fmla="*/ 0 h 205"/>
              <a:gd name="T2" fmla="*/ 266 w 357"/>
              <a:gd name="T3" fmla="*/ 129 h 205"/>
              <a:gd name="T4" fmla="*/ 256 w 357"/>
              <a:gd name="T5" fmla="*/ 136 h 205"/>
              <a:gd name="T6" fmla="*/ 168 w 357"/>
              <a:gd name="T7" fmla="*/ 198 h 205"/>
              <a:gd name="T8" fmla="*/ 167 w 357"/>
              <a:gd name="T9" fmla="*/ 199 h 205"/>
              <a:gd name="T10" fmla="*/ 0 w 357"/>
              <a:gd name="T11" fmla="*/ 205 h 205"/>
              <a:gd name="T12" fmla="*/ 357 w 357"/>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357" h="205">
                <a:moveTo>
                  <a:pt x="357" y="0"/>
                </a:moveTo>
                <a:cubicBezTo>
                  <a:pt x="326" y="44"/>
                  <a:pt x="296" y="87"/>
                  <a:pt x="266" y="129"/>
                </a:cubicBezTo>
                <a:cubicBezTo>
                  <a:pt x="264" y="132"/>
                  <a:pt x="259" y="136"/>
                  <a:pt x="256" y="136"/>
                </a:cubicBezTo>
                <a:cubicBezTo>
                  <a:pt x="211" y="135"/>
                  <a:pt x="182" y="157"/>
                  <a:pt x="168" y="198"/>
                </a:cubicBezTo>
                <a:cubicBezTo>
                  <a:pt x="167" y="200"/>
                  <a:pt x="166" y="201"/>
                  <a:pt x="167" y="199"/>
                </a:cubicBezTo>
                <a:cubicBezTo>
                  <a:pt x="110" y="201"/>
                  <a:pt x="56" y="203"/>
                  <a:pt x="0" y="205"/>
                </a:cubicBezTo>
                <a:cubicBezTo>
                  <a:pt x="99" y="101"/>
                  <a:pt x="218" y="32"/>
                  <a:pt x="357" y="0"/>
                </a:cubicBezTo>
                <a:close/>
              </a:path>
            </a:pathLst>
          </a:custGeom>
          <a:extLst>
            <a:ext uri="{91240B29-F687-4F45-9708-019B960494DF}">
              <a14:hiddenLine xmlns:a14="http://schemas.microsoft.com/office/drawing/2010/main" w="9525">
                <a:solidFill>
                  <a:srgbClr val="000000"/>
                </a:solidFill>
                <a:round/>
              </a14:hiddenLine>
            </a:ext>
          </a:extLst>
        </p:spPr>
        <p:style>
          <a:lnRef idx="0">
            <a:srgbClr val="FFFFFF"/>
          </a:lnRef>
          <a:fillRef idx="1">
            <a:schemeClr val="accent1"/>
          </a:fillRef>
          <a:effectRef idx="0">
            <a:srgbClr val="FFFFFF"/>
          </a:effectRef>
          <a:fontRef idx="minor">
            <a:schemeClr val="lt1"/>
          </a:fontRef>
        </p:style>
        <p:txBody>
          <a:bodyPr vert="horz" wrap="square" lIns="91440" tIns="45720" rIns="91440" bIns="45720" numCol="1" anchor="t" anchorCtr="0" compatLnSpc="1"/>
          <a:p>
            <a:endParaRPr lang="zh-HK" altLang="en-US">
              <a:latin typeface="黑体" panose="02010609060101010101" charset="-122"/>
              <a:ea typeface="黑体" panose="02010609060101010101" charset="-122"/>
            </a:endParaRPr>
          </a:p>
        </p:txBody>
      </p:sp>
      <p:sp>
        <p:nvSpPr>
          <p:cNvPr id="55" name="Freeform 40"/>
          <p:cNvSpPr/>
          <p:nvPr/>
        </p:nvSpPr>
        <p:spPr bwMode="auto">
          <a:xfrm>
            <a:off x="10917555" y="2217420"/>
            <a:ext cx="204470" cy="234315"/>
          </a:xfrm>
          <a:custGeom>
            <a:avLst/>
            <a:gdLst>
              <a:gd name="T0" fmla="*/ 290 w 290"/>
              <a:gd name="T1" fmla="*/ 332 h 332"/>
              <a:gd name="T2" fmla="*/ 281 w 290"/>
              <a:gd name="T3" fmla="*/ 325 h 332"/>
              <a:gd name="T4" fmla="*/ 155 w 290"/>
              <a:gd name="T5" fmla="*/ 231 h 332"/>
              <a:gd name="T6" fmla="*/ 147 w 290"/>
              <a:gd name="T7" fmla="*/ 215 h 332"/>
              <a:gd name="T8" fmla="*/ 66 w 290"/>
              <a:gd name="T9" fmla="*/ 126 h 332"/>
              <a:gd name="T10" fmla="*/ 53 w 290"/>
              <a:gd name="T11" fmla="*/ 119 h 332"/>
              <a:gd name="T12" fmla="*/ 0 w 290"/>
              <a:gd name="T13" fmla="*/ 0 h 332"/>
              <a:gd name="T14" fmla="*/ 290 w 290"/>
              <a:gd name="T15" fmla="*/ 332 h 3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332">
                <a:moveTo>
                  <a:pt x="290" y="332"/>
                </a:moveTo>
                <a:cubicBezTo>
                  <a:pt x="286" y="329"/>
                  <a:pt x="284" y="327"/>
                  <a:pt x="281" y="325"/>
                </a:cubicBezTo>
                <a:cubicBezTo>
                  <a:pt x="239" y="294"/>
                  <a:pt x="197" y="263"/>
                  <a:pt x="155" y="231"/>
                </a:cubicBezTo>
                <a:cubicBezTo>
                  <a:pt x="151" y="228"/>
                  <a:pt x="147" y="221"/>
                  <a:pt x="147" y="215"/>
                </a:cubicBezTo>
                <a:cubicBezTo>
                  <a:pt x="146" y="168"/>
                  <a:pt x="114" y="132"/>
                  <a:pt x="66" y="126"/>
                </a:cubicBezTo>
                <a:cubicBezTo>
                  <a:pt x="61" y="126"/>
                  <a:pt x="54" y="123"/>
                  <a:pt x="53" y="119"/>
                </a:cubicBezTo>
                <a:cubicBezTo>
                  <a:pt x="34" y="79"/>
                  <a:pt x="17" y="39"/>
                  <a:pt x="0" y="0"/>
                </a:cubicBezTo>
                <a:cubicBezTo>
                  <a:pt x="84" y="22"/>
                  <a:pt x="264" y="226"/>
                  <a:pt x="290" y="332"/>
                </a:cubicBezTo>
                <a:close/>
              </a:path>
            </a:pathLst>
          </a:custGeom>
          <a:extLst>
            <a:ext uri="{91240B29-F687-4F45-9708-019B960494DF}">
              <a14:hiddenLine xmlns:a14="http://schemas.microsoft.com/office/drawing/2010/main" w="9525">
                <a:solidFill>
                  <a:srgbClr val="000000"/>
                </a:solidFill>
                <a:round/>
              </a14:hiddenLine>
            </a:ext>
          </a:extLst>
        </p:spPr>
        <p:style>
          <a:lnRef idx="0">
            <a:srgbClr val="FFFFFF"/>
          </a:lnRef>
          <a:fillRef idx="1">
            <a:schemeClr val="accent1"/>
          </a:fillRef>
          <a:effectRef idx="0">
            <a:srgbClr val="FFFFFF"/>
          </a:effectRef>
          <a:fontRef idx="minor">
            <a:schemeClr val="lt1"/>
          </a:fontRef>
        </p:style>
        <p:txBody>
          <a:bodyPr vert="horz" wrap="square" lIns="91440" tIns="45720" rIns="91440" bIns="45720" numCol="1" anchor="t" anchorCtr="0" compatLnSpc="1"/>
          <a:p>
            <a:endParaRPr lang="zh-HK" altLang="en-US">
              <a:latin typeface="黑体" panose="02010609060101010101" charset="-122"/>
              <a:ea typeface="黑体" panose="02010609060101010101" charset="-122"/>
            </a:endParaRPr>
          </a:p>
        </p:txBody>
      </p:sp>
      <p:sp>
        <p:nvSpPr>
          <p:cNvPr id="56" name="Freeform 41"/>
          <p:cNvSpPr/>
          <p:nvPr/>
        </p:nvSpPr>
        <p:spPr bwMode="auto">
          <a:xfrm>
            <a:off x="10220325" y="2332355"/>
            <a:ext cx="185420" cy="123825"/>
          </a:xfrm>
          <a:custGeom>
            <a:avLst/>
            <a:gdLst>
              <a:gd name="T0" fmla="*/ 263 w 263"/>
              <a:gd name="T1" fmla="*/ 1 h 175"/>
              <a:gd name="T2" fmla="*/ 0 w 263"/>
              <a:gd name="T3" fmla="*/ 175 h 175"/>
              <a:gd name="T4" fmla="*/ 4 w 263"/>
              <a:gd name="T5" fmla="*/ 162 h 175"/>
              <a:gd name="T6" fmla="*/ 80 w 263"/>
              <a:gd name="T7" fmla="*/ 28 h 175"/>
              <a:gd name="T8" fmla="*/ 104 w 263"/>
              <a:gd name="T9" fmla="*/ 12 h 175"/>
              <a:gd name="T10" fmla="*/ 250 w 263"/>
              <a:gd name="T11" fmla="*/ 0 h 175"/>
              <a:gd name="T12" fmla="*/ 263 w 263"/>
              <a:gd name="T13" fmla="*/ 1 h 175"/>
            </a:gdLst>
            <a:ahLst/>
            <a:cxnLst>
              <a:cxn ang="0">
                <a:pos x="T0" y="T1"/>
              </a:cxn>
              <a:cxn ang="0">
                <a:pos x="T2" y="T3"/>
              </a:cxn>
              <a:cxn ang="0">
                <a:pos x="T4" y="T5"/>
              </a:cxn>
              <a:cxn ang="0">
                <a:pos x="T6" y="T7"/>
              </a:cxn>
              <a:cxn ang="0">
                <a:pos x="T8" y="T9"/>
              </a:cxn>
              <a:cxn ang="0">
                <a:pos x="T10" y="T11"/>
              </a:cxn>
              <a:cxn ang="0">
                <a:pos x="T12" y="T13"/>
              </a:cxn>
            </a:cxnLst>
            <a:rect l="0" t="0" r="r" b="b"/>
            <a:pathLst>
              <a:path w="263" h="175">
                <a:moveTo>
                  <a:pt x="263" y="1"/>
                </a:moveTo>
                <a:cubicBezTo>
                  <a:pt x="167" y="46"/>
                  <a:pt x="80" y="101"/>
                  <a:pt x="0" y="175"/>
                </a:cubicBezTo>
                <a:cubicBezTo>
                  <a:pt x="2" y="168"/>
                  <a:pt x="3" y="165"/>
                  <a:pt x="4" y="162"/>
                </a:cubicBezTo>
                <a:cubicBezTo>
                  <a:pt x="30" y="117"/>
                  <a:pt x="55" y="72"/>
                  <a:pt x="80" y="28"/>
                </a:cubicBezTo>
                <a:cubicBezTo>
                  <a:pt x="85" y="19"/>
                  <a:pt x="93" y="13"/>
                  <a:pt x="104" y="12"/>
                </a:cubicBezTo>
                <a:cubicBezTo>
                  <a:pt x="153" y="9"/>
                  <a:pt x="201" y="4"/>
                  <a:pt x="250" y="0"/>
                </a:cubicBezTo>
                <a:cubicBezTo>
                  <a:pt x="254" y="0"/>
                  <a:pt x="258" y="1"/>
                  <a:pt x="263" y="1"/>
                </a:cubicBezTo>
                <a:close/>
              </a:path>
            </a:pathLst>
          </a:custGeom>
          <a:extLst>
            <a:ext uri="{91240B29-F687-4F45-9708-019B960494DF}">
              <a14:hiddenLine xmlns:a14="http://schemas.microsoft.com/office/drawing/2010/main" w="9525">
                <a:solidFill>
                  <a:srgbClr val="000000"/>
                </a:solidFill>
                <a:round/>
              </a14:hiddenLine>
            </a:ext>
          </a:extLst>
        </p:spPr>
        <p:style>
          <a:lnRef idx="0">
            <a:srgbClr val="FFFFFF"/>
          </a:lnRef>
          <a:fillRef idx="1">
            <a:schemeClr val="accent1"/>
          </a:fillRef>
          <a:effectRef idx="0">
            <a:srgbClr val="FFFFFF"/>
          </a:effectRef>
          <a:fontRef idx="minor">
            <a:schemeClr val="lt1"/>
          </a:fontRef>
        </p:style>
        <p:txBody>
          <a:bodyPr vert="horz" wrap="square" lIns="91440" tIns="45720" rIns="91440" bIns="45720" numCol="1" anchor="t" anchorCtr="0" compatLnSpc="1"/>
          <a:p>
            <a:endParaRPr lang="zh-HK" altLang="en-US">
              <a:latin typeface="黑体" panose="02010609060101010101" charset="-122"/>
              <a:ea typeface="黑体" panose="02010609060101010101" charset="-122"/>
            </a:endParaRPr>
          </a:p>
        </p:txBody>
      </p:sp>
      <p:sp>
        <p:nvSpPr>
          <p:cNvPr id="60" name="文本框 59"/>
          <p:cNvSpPr txBox="1"/>
          <p:nvPr>
            <p:custDataLst>
              <p:tags r:id="rId5"/>
            </p:custDataLst>
          </p:nvPr>
        </p:nvSpPr>
        <p:spPr>
          <a:xfrm>
            <a:off x="4813935" y="3220085"/>
            <a:ext cx="1656080" cy="368300"/>
          </a:xfrm>
          <a:prstGeom prst="rect">
            <a:avLst/>
          </a:prstGeom>
        </p:spPr>
        <p:style>
          <a:lnRef idx="0">
            <a:srgbClr val="FFFFFF"/>
          </a:lnRef>
          <a:fillRef idx="1">
            <a:schemeClr val="accent1"/>
          </a:fillRef>
          <a:effectRef idx="0">
            <a:srgbClr val="FFFFFF"/>
          </a:effectRef>
          <a:fontRef idx="minor">
            <a:schemeClr val="lt1"/>
          </a:fontRef>
        </p:style>
        <p:txBody>
          <a:bodyPr wrap="square" rtlCol="0">
            <a:spAutoFit/>
          </a:bodyPr>
          <a:p>
            <a:pPr algn="ctr"/>
            <a:r>
              <a:rPr lang="zh-CN" altLang="en-US" b="1" dirty="0">
                <a:solidFill>
                  <a:schemeClr val="tx1"/>
                </a:solidFill>
                <a:latin typeface="黑体" panose="02010609060101010101" charset="-122"/>
                <a:ea typeface="黑体" panose="02010609060101010101" charset="-122"/>
                <a:sym typeface="+mn-ea"/>
              </a:rPr>
              <a:t>白手起家</a:t>
            </a:r>
            <a:endParaRPr lang="zh-CN" altLang="en-US" b="1" dirty="0">
              <a:solidFill>
                <a:schemeClr val="tx1"/>
              </a:solidFill>
              <a:latin typeface="黑体" panose="02010609060101010101" charset="-122"/>
              <a:ea typeface="黑体" panose="02010609060101010101" charset="-122"/>
              <a:sym typeface="+mn-ea"/>
            </a:endParaRPr>
          </a:p>
        </p:txBody>
      </p:sp>
      <p:sp>
        <p:nvSpPr>
          <p:cNvPr id="61" name="矩形 60"/>
          <p:cNvSpPr/>
          <p:nvPr>
            <p:custDataLst>
              <p:tags r:id="rId6"/>
            </p:custDataLst>
          </p:nvPr>
        </p:nvSpPr>
        <p:spPr>
          <a:xfrm>
            <a:off x="4719320" y="3637915"/>
            <a:ext cx="1875790" cy="1322070"/>
          </a:xfrm>
          <a:prstGeom prst="rect">
            <a:avLst/>
          </a:prstGeom>
        </p:spPr>
        <p:txBody>
          <a:bodyPr wrap="square">
            <a:spAutoFit/>
          </a:bodyPr>
          <a:p>
            <a:r>
              <a:rPr lang="zh-CN" altLang="en-US" sz="2000" dirty="0">
                <a:latin typeface="黑体" panose="02010609060101010101" charset="-122"/>
                <a:ea typeface="黑体" panose="02010609060101010101" charset="-122"/>
                <a:cs typeface="黑体" panose="02010609060101010101" charset="-122"/>
              </a:rPr>
              <a:t>自己找idea，查文献设计一个可行的课题申请项目</a:t>
            </a:r>
            <a:endParaRPr lang="zh-CN" altLang="en-US" sz="2000" dirty="0">
              <a:latin typeface="黑体" panose="02010609060101010101" charset="-122"/>
              <a:ea typeface="黑体" panose="02010609060101010101" charset="-122"/>
              <a:cs typeface="黑体" panose="02010609060101010101" charset="-122"/>
            </a:endParaRPr>
          </a:p>
        </p:txBody>
      </p:sp>
      <p:sp>
        <p:nvSpPr>
          <p:cNvPr id="92" name="文本框 91"/>
          <p:cNvSpPr txBox="1"/>
          <p:nvPr>
            <p:custDataLst>
              <p:tags r:id="rId7"/>
            </p:custDataLst>
          </p:nvPr>
        </p:nvSpPr>
        <p:spPr>
          <a:xfrm>
            <a:off x="7334250" y="3220085"/>
            <a:ext cx="1673860" cy="368300"/>
          </a:xfrm>
          <a:prstGeom prst="rect">
            <a:avLst/>
          </a:prstGeom>
        </p:spPr>
        <p:style>
          <a:lnRef idx="0">
            <a:srgbClr val="FFFFFF"/>
          </a:lnRef>
          <a:fillRef idx="1">
            <a:schemeClr val="accent1"/>
          </a:fillRef>
          <a:effectRef idx="0">
            <a:srgbClr val="FFFFFF"/>
          </a:effectRef>
          <a:fontRef idx="minor">
            <a:schemeClr val="lt1"/>
          </a:fontRef>
        </p:style>
        <p:txBody>
          <a:bodyPr wrap="square" rtlCol="0">
            <a:spAutoFit/>
          </a:bodyPr>
          <a:p>
            <a:pPr algn="ctr">
              <a:buClrTx/>
              <a:buSzTx/>
              <a:buFontTx/>
            </a:pPr>
            <a:r>
              <a:rPr lang="zh-CN" altLang="en-US" b="1" dirty="0">
                <a:solidFill>
                  <a:schemeClr val="tx1"/>
                </a:solidFill>
                <a:latin typeface="黑体" panose="02010609060101010101" charset="-122"/>
                <a:ea typeface="黑体" panose="02010609060101010101" charset="-122"/>
                <a:sym typeface="+mn-ea"/>
              </a:rPr>
              <a:t>实验室搬砖</a:t>
            </a:r>
            <a:endParaRPr lang="en-US" altLang="zh-CN" b="1" dirty="0">
              <a:solidFill>
                <a:srgbClr val="B0252A"/>
              </a:solidFill>
              <a:latin typeface="黑体" panose="02010609060101010101" charset="-122"/>
              <a:ea typeface="黑体" panose="02010609060101010101" charset="-122"/>
            </a:endParaRPr>
          </a:p>
        </p:txBody>
      </p:sp>
      <p:sp>
        <p:nvSpPr>
          <p:cNvPr id="93" name="矩形 92"/>
          <p:cNvSpPr/>
          <p:nvPr>
            <p:custDataLst>
              <p:tags r:id="rId8"/>
            </p:custDataLst>
          </p:nvPr>
        </p:nvSpPr>
        <p:spPr>
          <a:xfrm>
            <a:off x="7232650" y="3637915"/>
            <a:ext cx="1875790" cy="1630045"/>
          </a:xfrm>
          <a:prstGeom prst="rect">
            <a:avLst/>
          </a:prstGeom>
        </p:spPr>
        <p:txBody>
          <a:bodyPr wrap="square">
            <a:spAutoFit/>
          </a:bodyPr>
          <a:p>
            <a:r>
              <a:rPr lang="zh-CN" altLang="en-US" sz="2000" dirty="0">
                <a:latin typeface="黑体" panose="02010609060101010101" charset="-122"/>
                <a:ea typeface="黑体" panose="02010609060101010101" charset="-122"/>
              </a:rPr>
              <a:t>跟老师、学长姐做一些边缘性工作，对课题的参与度较低</a:t>
            </a:r>
            <a:endParaRPr lang="zh-CN" altLang="en-US" sz="2000" dirty="0">
              <a:latin typeface="黑体" panose="02010609060101010101" charset="-122"/>
              <a:ea typeface="黑体" panose="02010609060101010101" charset="-122"/>
            </a:endParaRPr>
          </a:p>
        </p:txBody>
      </p:sp>
      <p:sp>
        <p:nvSpPr>
          <p:cNvPr id="98" name="文本框 97"/>
          <p:cNvSpPr txBox="1"/>
          <p:nvPr>
            <p:custDataLst>
              <p:tags r:id="rId9"/>
            </p:custDataLst>
          </p:nvPr>
        </p:nvSpPr>
        <p:spPr>
          <a:xfrm>
            <a:off x="9857105" y="3220085"/>
            <a:ext cx="1649095" cy="368300"/>
          </a:xfrm>
          <a:prstGeom prst="rect">
            <a:avLst/>
          </a:prstGeom>
        </p:spPr>
        <p:style>
          <a:lnRef idx="0">
            <a:srgbClr val="FFFFFF"/>
          </a:lnRef>
          <a:fillRef idx="1">
            <a:schemeClr val="accent1"/>
          </a:fillRef>
          <a:effectRef idx="0">
            <a:srgbClr val="FFFFFF"/>
          </a:effectRef>
          <a:fontRef idx="minor">
            <a:schemeClr val="lt1"/>
          </a:fontRef>
        </p:style>
        <p:txBody>
          <a:bodyPr wrap="square" rtlCol="0">
            <a:spAutoFit/>
          </a:bodyPr>
          <a:p>
            <a:pPr algn="ctr">
              <a:buClrTx/>
              <a:buSzTx/>
              <a:buFontTx/>
            </a:pPr>
            <a:r>
              <a:rPr lang="zh-CN" altLang="en-US" b="1" dirty="0">
                <a:solidFill>
                  <a:schemeClr val="tx1"/>
                </a:solidFill>
                <a:latin typeface="黑体" panose="02010609060101010101" charset="-122"/>
                <a:ea typeface="黑体" panose="02010609060101010101" charset="-122"/>
                <a:sym typeface="+mn-ea"/>
              </a:rPr>
              <a:t>“关系户”</a:t>
            </a:r>
            <a:endParaRPr lang="zh-CN" altLang="en-US" b="1" dirty="0">
              <a:solidFill>
                <a:schemeClr val="tx1"/>
              </a:solidFill>
              <a:latin typeface="黑体" panose="02010609060101010101" charset="-122"/>
              <a:ea typeface="黑体" panose="02010609060101010101" charset="-122"/>
            </a:endParaRPr>
          </a:p>
        </p:txBody>
      </p:sp>
      <p:sp>
        <p:nvSpPr>
          <p:cNvPr id="99" name="矩形 98"/>
          <p:cNvSpPr/>
          <p:nvPr>
            <p:custDataLst>
              <p:tags r:id="rId10"/>
            </p:custDataLst>
          </p:nvPr>
        </p:nvSpPr>
        <p:spPr>
          <a:xfrm>
            <a:off x="9746615" y="3637915"/>
            <a:ext cx="1875790" cy="1322070"/>
          </a:xfrm>
          <a:prstGeom prst="rect">
            <a:avLst/>
          </a:prstGeom>
        </p:spPr>
        <p:txBody>
          <a:bodyPr wrap="square">
            <a:spAutoFit/>
          </a:bodyPr>
          <a:p>
            <a:r>
              <a:rPr lang="zh-CN" altLang="en-US" sz="2000" dirty="0">
                <a:latin typeface="黑体" panose="02010609060101010101" charset="-122"/>
                <a:ea typeface="黑体" panose="02010609060101010101" charset="-122"/>
              </a:rPr>
              <a:t>有资源，直接进组，有老师或学长姐手把手指导</a:t>
            </a:r>
            <a:endParaRPr lang="zh-CN" altLang="en-US" sz="2000" dirty="0">
              <a:latin typeface="黑体" panose="02010609060101010101" charset="-122"/>
              <a:ea typeface="黑体" panose="02010609060101010101" charset="-122"/>
            </a:endParaRPr>
          </a:p>
        </p:txBody>
      </p:sp>
      <p:sp>
        <p:nvSpPr>
          <p:cNvPr id="5" name="文本框 4"/>
          <p:cNvSpPr txBox="1"/>
          <p:nvPr/>
        </p:nvSpPr>
        <p:spPr>
          <a:xfrm>
            <a:off x="373380" y="904875"/>
            <a:ext cx="6096000" cy="460375"/>
          </a:xfrm>
          <a:prstGeom prst="rect">
            <a:avLst/>
          </a:prstGeom>
          <a:noFill/>
        </p:spPr>
        <p:txBody>
          <a:bodyPr wrap="square" rtlCol="0" anchor="t">
            <a:spAutoFit/>
          </a:bodyPr>
          <a:p>
            <a:pPr algn="l">
              <a:buClrTx/>
              <a:buSzTx/>
              <a:buFontTx/>
            </a:pPr>
            <a:r>
              <a:rPr lang="zh-CN" altLang="en-US" sz="2400" b="1" dirty="0">
                <a:solidFill>
                  <a:schemeClr val="tx1"/>
                </a:solidFill>
                <a:highlight>
                  <a:srgbClr val="FFFF00"/>
                </a:highlight>
                <a:latin typeface="微软雅黑" panose="020B0503020204020204" charset="-122"/>
                <a:ea typeface="微软雅黑" panose="020B0503020204020204" charset="-122"/>
                <a:cs typeface="微软雅黑" panose="020B0503020204020204" charset="-122"/>
                <a:sym typeface="+mn-ea"/>
              </a:rPr>
              <a:t>科研是什么？</a:t>
            </a:r>
            <a:endParaRPr lang="zh-CN" altLang="en-US" sz="2400" b="1" dirty="0">
              <a:solidFill>
                <a:schemeClr val="tx1"/>
              </a:solidFill>
              <a:highlight>
                <a:srgbClr val="FFFF00"/>
              </a:highlight>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215281" y="604775"/>
            <a:ext cx="35941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50134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54472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sp>
        <p:nvSpPr>
          <p:cNvPr id="16" name="文本框 16"/>
          <p:cNvSpPr txBox="1"/>
          <p:nvPr/>
        </p:nvSpPr>
        <p:spPr>
          <a:xfrm>
            <a:off x="0" y="107923"/>
            <a:ext cx="7308304" cy="583565"/>
          </a:xfrm>
          <a:prstGeom prst="rect">
            <a:avLst/>
          </a:prstGeom>
          <a:noFill/>
        </p:spPr>
        <p:txBody>
          <a:bodyPr wrap="square" rtlCol="0">
            <a:spAutoFit/>
          </a:bodyPr>
          <a:p>
            <a:pPr algn="l">
              <a:buClrTx/>
              <a:buSzTx/>
              <a:buFontTx/>
            </a:pPr>
            <a:r>
              <a:rPr lang="zh-CN" altLang="en-US" sz="3200" b="1" dirty="0">
                <a:solidFill>
                  <a:schemeClr val="bg1"/>
                </a:solidFill>
                <a:latin typeface="微软雅黑" panose="020B0503020204020204" charset="-122"/>
                <a:ea typeface="微软雅黑" panose="020B0503020204020204" charset="-122"/>
              </a:rPr>
              <a:t> </a:t>
            </a:r>
            <a:r>
              <a:rPr lang="en-US" altLang="zh-CN" sz="3200" b="1" dirty="0">
                <a:solidFill>
                  <a:schemeClr val="bg1"/>
                </a:solidFill>
                <a:latin typeface="微软雅黑" panose="020B0503020204020204" charset="-122"/>
                <a:ea typeface="微软雅黑" panose="020B0503020204020204" charset="-122"/>
              </a:rPr>
              <a:t>3.</a:t>
            </a:r>
            <a:r>
              <a:rPr lang="zh-CN" altLang="en-US" sz="3200" b="1" dirty="0">
                <a:solidFill>
                  <a:schemeClr val="bg1"/>
                </a:solidFill>
                <a:latin typeface="微软雅黑" panose="020B0503020204020204" charset="-122"/>
                <a:ea typeface="微软雅黑" panose="020B0503020204020204" charset="-122"/>
              </a:rPr>
              <a:t> </a:t>
            </a:r>
            <a:r>
              <a:rPr lang="zh-CN" altLang="en-US" sz="3200" b="1" dirty="0">
                <a:solidFill>
                  <a:schemeClr val="bg1"/>
                </a:solidFill>
                <a:latin typeface="微软雅黑" panose="020B0503020204020204" charset="-122"/>
                <a:ea typeface="微软雅黑" panose="020B0503020204020204" charset="-122"/>
                <a:sym typeface="+mn-ea"/>
              </a:rPr>
              <a:t>经验分享</a:t>
            </a:r>
            <a:r>
              <a:rPr lang="en-US" altLang="zh-CN" sz="3200" b="1" dirty="0">
                <a:solidFill>
                  <a:schemeClr val="bg1"/>
                </a:solidFill>
                <a:latin typeface="微软雅黑" panose="020B0503020204020204" charset="-122"/>
                <a:ea typeface="微软雅黑" panose="020B0503020204020204" charset="-122"/>
                <a:sym typeface="+mn-ea"/>
              </a:rPr>
              <a:t>—</a:t>
            </a:r>
            <a:r>
              <a:rPr lang="zh-CN" altLang="en-US" sz="3200" b="1" dirty="0">
                <a:solidFill>
                  <a:schemeClr val="bg1"/>
                </a:solidFill>
                <a:latin typeface="微软雅黑" panose="020B0503020204020204" charset="-122"/>
                <a:ea typeface="微软雅黑" panose="020B0503020204020204" charset="-122"/>
                <a:sym typeface="+mn-ea"/>
              </a:rPr>
              <a:t>本科科研</a:t>
            </a:r>
            <a:endParaRPr lang="zh-CN" altLang="en-US" sz="3200" b="1" dirty="0">
              <a:solidFill>
                <a:schemeClr val="bg1"/>
              </a:solidFill>
              <a:latin typeface="微软雅黑" panose="020B0503020204020204" charset="-122"/>
              <a:ea typeface="微软雅黑" panose="020B0503020204020204" charset="-122"/>
              <a:sym typeface="+mn-ea"/>
            </a:endParaRPr>
          </a:p>
        </p:txBody>
      </p:sp>
      <p:sp>
        <p:nvSpPr>
          <p:cNvPr id="5" name="梯形 5"/>
          <p:cNvSpPr/>
          <p:nvPr/>
        </p:nvSpPr>
        <p:spPr>
          <a:xfrm rot="1319033">
            <a:off x="5099685" y="5285834"/>
            <a:ext cx="1233475" cy="332645"/>
          </a:xfrm>
          <a:prstGeom prst="trapezoid">
            <a:avLst>
              <a:gd name="adj" fmla="val 39440"/>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latin typeface="黑体" panose="02010609060101010101" charset="-122"/>
              <a:ea typeface="黑体" panose="02010609060101010101" charset="-122"/>
            </a:endParaRPr>
          </a:p>
        </p:txBody>
      </p:sp>
      <p:sp>
        <p:nvSpPr>
          <p:cNvPr id="6" name="梯形 15"/>
          <p:cNvSpPr/>
          <p:nvPr/>
        </p:nvSpPr>
        <p:spPr>
          <a:xfrm rot="20280967" flipH="1">
            <a:off x="6119190" y="5285835"/>
            <a:ext cx="1233475" cy="332645"/>
          </a:xfrm>
          <a:prstGeom prst="trapezoid">
            <a:avLst>
              <a:gd name="adj" fmla="val 39440"/>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latin typeface="黑体" panose="02010609060101010101" charset="-122"/>
              <a:ea typeface="黑体" panose="02010609060101010101" charset="-122"/>
            </a:endParaRPr>
          </a:p>
        </p:txBody>
      </p:sp>
      <p:sp>
        <p:nvSpPr>
          <p:cNvPr id="8" name="梯形 12"/>
          <p:cNvSpPr/>
          <p:nvPr/>
        </p:nvSpPr>
        <p:spPr>
          <a:xfrm rot="1319033">
            <a:off x="5393255" y="4900719"/>
            <a:ext cx="925858" cy="332645"/>
          </a:xfrm>
          <a:prstGeom prst="trapezoid">
            <a:avLst>
              <a:gd name="adj" fmla="val 39440"/>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latin typeface="黑体" panose="02010609060101010101" charset="-122"/>
              <a:ea typeface="黑体" panose="02010609060101010101" charset="-122"/>
            </a:endParaRPr>
          </a:p>
        </p:txBody>
      </p:sp>
      <p:sp>
        <p:nvSpPr>
          <p:cNvPr id="12" name="梯形 14"/>
          <p:cNvSpPr/>
          <p:nvPr/>
        </p:nvSpPr>
        <p:spPr>
          <a:xfrm rot="20280967" flipH="1">
            <a:off x="6124326" y="4900719"/>
            <a:ext cx="925858" cy="332645"/>
          </a:xfrm>
          <a:prstGeom prst="trapezoid">
            <a:avLst>
              <a:gd name="adj" fmla="val 39440"/>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latin typeface="黑体" panose="02010609060101010101" charset="-122"/>
              <a:ea typeface="黑体" panose="02010609060101010101" charset="-122"/>
            </a:endParaRPr>
          </a:p>
        </p:txBody>
      </p:sp>
      <p:sp>
        <p:nvSpPr>
          <p:cNvPr id="14" name="三角形 19"/>
          <p:cNvSpPr/>
          <p:nvPr/>
        </p:nvSpPr>
        <p:spPr>
          <a:xfrm rot="16200000">
            <a:off x="5500982" y="4232207"/>
            <a:ext cx="860371" cy="581106"/>
          </a:xfrm>
          <a:prstGeom prst="triangle">
            <a:avLst>
              <a:gd name="adj" fmla="val 24904"/>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latin typeface="黑体" panose="02010609060101010101" charset="-122"/>
              <a:ea typeface="黑体" panose="02010609060101010101" charset="-122"/>
            </a:endParaRPr>
          </a:p>
        </p:txBody>
      </p:sp>
      <p:sp>
        <p:nvSpPr>
          <p:cNvPr id="15" name="三角形 24"/>
          <p:cNvSpPr/>
          <p:nvPr/>
        </p:nvSpPr>
        <p:spPr>
          <a:xfrm rot="5400000" flipH="1">
            <a:off x="6082087" y="4232208"/>
            <a:ext cx="860371" cy="581106"/>
          </a:xfrm>
          <a:prstGeom prst="triangle">
            <a:avLst>
              <a:gd name="adj" fmla="val 24904"/>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latin typeface="黑体" panose="02010609060101010101" charset="-122"/>
              <a:ea typeface="黑体" panose="02010609060101010101" charset="-122"/>
            </a:endParaRPr>
          </a:p>
        </p:txBody>
      </p:sp>
      <p:sp>
        <p:nvSpPr>
          <p:cNvPr id="18" name="文本框 17"/>
          <p:cNvSpPr txBox="1"/>
          <p:nvPr/>
        </p:nvSpPr>
        <p:spPr>
          <a:xfrm>
            <a:off x="1297940" y="3106420"/>
            <a:ext cx="3775710" cy="3291840"/>
          </a:xfrm>
          <a:prstGeom prst="rect">
            <a:avLst/>
          </a:prstGeom>
          <a:noFill/>
        </p:spPr>
        <p:txBody>
          <a:bodyPr wrap="square" rtlCol="0" anchor="t">
            <a:spAutoFit/>
          </a:bodyPr>
          <a:p>
            <a:pPr algn="just" hangingPunct="0">
              <a:lnSpc>
                <a:spcPct val="130000"/>
              </a:lnSpc>
            </a:pPr>
            <a:r>
              <a:rPr lang="zh-CN" altLang="en-US" sz="2000" spc="100" dirty="0">
                <a:solidFill>
                  <a:schemeClr val="tx1"/>
                </a:solidFill>
                <a:latin typeface="+mn-ea"/>
                <a:cs typeface="+mn-ea"/>
              </a:rPr>
              <a:t>1.科研过程(提出科学问题、构建科学假说、设计实验思路、分析实验结果、再构建科学假说)</a:t>
            </a:r>
            <a:endParaRPr lang="zh-CN" altLang="en-US" sz="2000" spc="100" dirty="0">
              <a:solidFill>
                <a:schemeClr val="tx1"/>
              </a:solidFill>
              <a:latin typeface="+mn-ea"/>
              <a:cs typeface="+mn-ea"/>
            </a:endParaRPr>
          </a:p>
          <a:p>
            <a:pPr algn="just" hangingPunct="0">
              <a:lnSpc>
                <a:spcPct val="130000"/>
              </a:lnSpc>
            </a:pPr>
            <a:r>
              <a:rPr lang="zh-CN" altLang="en-US" sz="2000" spc="100" dirty="0">
                <a:solidFill>
                  <a:schemeClr val="tx1"/>
                </a:solidFill>
                <a:latin typeface="+mn-ea"/>
                <a:cs typeface="+mn-ea"/>
              </a:rPr>
              <a:t>2</a:t>
            </a:r>
            <a:r>
              <a:rPr lang="en-US" altLang="zh-CN" sz="2000" spc="100" dirty="0">
                <a:solidFill>
                  <a:schemeClr val="tx1"/>
                </a:solidFill>
                <a:latin typeface="+mn-ea"/>
                <a:cs typeface="+mn-ea"/>
              </a:rPr>
              <a:t>.</a:t>
            </a:r>
            <a:r>
              <a:rPr lang="zh-CN" altLang="en-US" sz="2000" spc="100" dirty="0">
                <a:solidFill>
                  <a:schemeClr val="tx1"/>
                </a:solidFill>
                <a:latin typeface="+mn-ea"/>
                <a:cs typeface="+mn-ea"/>
              </a:rPr>
              <a:t>科研思维贯穿在科研活动的整个过程(主动性探索学习过程)</a:t>
            </a:r>
            <a:endParaRPr lang="zh-CN" altLang="en-US" sz="2000" spc="100" dirty="0">
              <a:solidFill>
                <a:schemeClr val="tx1"/>
              </a:solidFill>
              <a:latin typeface="+mn-ea"/>
              <a:cs typeface="+mn-ea"/>
            </a:endParaRPr>
          </a:p>
          <a:p>
            <a:pPr algn="just" hangingPunct="0">
              <a:lnSpc>
                <a:spcPct val="130000"/>
              </a:lnSpc>
            </a:pPr>
            <a:r>
              <a:rPr lang="zh-CN" altLang="en-US" sz="2000" spc="100" dirty="0">
                <a:solidFill>
                  <a:schemeClr val="tx1"/>
                </a:solidFill>
                <a:latin typeface="+mn-ea"/>
                <a:cs typeface="+mn-ea"/>
              </a:rPr>
              <a:t>3</a:t>
            </a:r>
            <a:r>
              <a:rPr lang="en-US" altLang="zh-CN" sz="2000" spc="100" dirty="0">
                <a:solidFill>
                  <a:schemeClr val="tx1"/>
                </a:solidFill>
                <a:latin typeface="+mn-ea"/>
                <a:cs typeface="+mn-ea"/>
              </a:rPr>
              <a:t>.</a:t>
            </a:r>
            <a:r>
              <a:rPr lang="zh-CN" altLang="en-US" sz="2000" spc="100" dirty="0">
                <a:solidFill>
                  <a:schemeClr val="tx1"/>
                </a:solidFill>
                <a:latin typeface="+mn-ea"/>
                <a:cs typeface="+mn-ea"/>
              </a:rPr>
              <a:t>激发学科兴趣，主动性学习</a:t>
            </a:r>
            <a:endParaRPr lang="zh-CN" altLang="en-US" sz="2000" spc="100" dirty="0">
              <a:solidFill>
                <a:schemeClr val="tx1"/>
              </a:solidFill>
              <a:latin typeface="+mn-ea"/>
              <a:cs typeface="+mn-ea"/>
            </a:endParaRPr>
          </a:p>
        </p:txBody>
      </p:sp>
      <p:sp>
        <p:nvSpPr>
          <p:cNvPr id="19" name="文本框 18"/>
          <p:cNvSpPr txBox="1"/>
          <p:nvPr/>
        </p:nvSpPr>
        <p:spPr>
          <a:xfrm>
            <a:off x="5082540" y="1213485"/>
            <a:ext cx="2286635" cy="650875"/>
          </a:xfrm>
          <a:prstGeom prst="rect">
            <a:avLst/>
          </a:prstGeom>
          <a:noFill/>
        </p:spPr>
        <p:txBody>
          <a:bodyPr wrap="square" rtlCol="0" anchor="t">
            <a:spAutoFit/>
          </a:bodyPr>
          <a:p>
            <a:pPr algn="just" hangingPunct="0">
              <a:lnSpc>
                <a:spcPct val="130000"/>
              </a:lnSpc>
            </a:pPr>
            <a:r>
              <a:rPr lang="zh-CN" altLang="en-US" sz="2800" b="1" spc="100" dirty="0">
                <a:solidFill>
                  <a:schemeClr val="tx1"/>
                </a:solidFill>
                <a:effectLst>
                  <a:outerShdw blurRad="38100" dist="19050" dir="2700000" algn="tl" rotWithShape="0">
                    <a:schemeClr val="dk1">
                      <a:alpha val="40000"/>
                    </a:schemeClr>
                  </a:outerShdw>
                </a:effectLst>
                <a:latin typeface="+mn-ea"/>
                <a:sym typeface="+mn-ea"/>
              </a:rPr>
              <a:t>提高竞争力</a:t>
            </a:r>
            <a:endParaRPr lang="zh-CN" altLang="en-US" sz="2800" b="1" spc="100" dirty="0">
              <a:solidFill>
                <a:schemeClr val="tx1"/>
              </a:solidFill>
              <a:effectLst>
                <a:outerShdw blurRad="38100" dist="19050" dir="2700000" algn="tl" rotWithShape="0">
                  <a:schemeClr val="dk1">
                    <a:alpha val="40000"/>
                  </a:schemeClr>
                </a:outerShdw>
              </a:effectLst>
              <a:latin typeface="+mn-ea"/>
              <a:sym typeface="+mn-ea"/>
            </a:endParaRPr>
          </a:p>
        </p:txBody>
      </p:sp>
      <p:sp>
        <p:nvSpPr>
          <p:cNvPr id="20" name="文本框 19"/>
          <p:cNvSpPr txBox="1"/>
          <p:nvPr/>
        </p:nvSpPr>
        <p:spPr>
          <a:xfrm>
            <a:off x="1664970" y="2525395"/>
            <a:ext cx="1916430" cy="650875"/>
          </a:xfrm>
          <a:prstGeom prst="rect">
            <a:avLst/>
          </a:prstGeom>
          <a:noFill/>
        </p:spPr>
        <p:txBody>
          <a:bodyPr wrap="square" rtlCol="0" anchor="t">
            <a:spAutoFit/>
          </a:bodyPr>
          <a:p>
            <a:pPr algn="just" hangingPunct="0">
              <a:lnSpc>
                <a:spcPct val="130000"/>
              </a:lnSpc>
              <a:buClrTx/>
              <a:buSzTx/>
              <a:buFontTx/>
            </a:pPr>
            <a:r>
              <a:rPr lang="zh-CN" altLang="en-US" sz="2800" b="1" spc="100" dirty="0">
                <a:effectLst>
                  <a:outerShdw blurRad="38100" dist="19050" dir="2700000" algn="tl" rotWithShape="0">
                    <a:schemeClr val="dk1">
                      <a:alpha val="40000"/>
                    </a:schemeClr>
                  </a:outerShdw>
                </a:effectLst>
                <a:latin typeface="+mn-ea"/>
                <a:sym typeface="+mn-ea"/>
              </a:rPr>
              <a:t>锻炼</a:t>
            </a:r>
            <a:r>
              <a:rPr lang="zh-CN" altLang="en-US" sz="2800" b="1" spc="100" dirty="0">
                <a:solidFill>
                  <a:schemeClr val="tx1"/>
                </a:solidFill>
                <a:effectLst>
                  <a:outerShdw blurRad="38100" dist="19050" dir="2700000" algn="tl" rotWithShape="0">
                    <a:schemeClr val="dk1">
                      <a:alpha val="40000"/>
                    </a:schemeClr>
                  </a:outerShdw>
                </a:effectLst>
                <a:latin typeface="+mn-ea"/>
                <a:sym typeface="+mn-ea"/>
              </a:rPr>
              <a:t>思维</a:t>
            </a:r>
            <a:endParaRPr lang="zh-CN" altLang="en-US" sz="2400" b="1" spc="100" dirty="0">
              <a:solidFill>
                <a:schemeClr val="tx1"/>
              </a:solidFill>
              <a:effectLst>
                <a:outerShdw blurRad="38100" dist="19050" dir="2700000" algn="tl" rotWithShape="0">
                  <a:schemeClr val="dk1">
                    <a:alpha val="40000"/>
                  </a:schemeClr>
                </a:outerShdw>
              </a:effectLst>
              <a:latin typeface="+mn-ea"/>
              <a:sym typeface="+mn-ea"/>
            </a:endParaRPr>
          </a:p>
        </p:txBody>
      </p:sp>
      <p:sp>
        <p:nvSpPr>
          <p:cNvPr id="21" name="文本框 20"/>
          <p:cNvSpPr txBox="1"/>
          <p:nvPr/>
        </p:nvSpPr>
        <p:spPr>
          <a:xfrm>
            <a:off x="7287260" y="3362960"/>
            <a:ext cx="2548255" cy="650875"/>
          </a:xfrm>
          <a:prstGeom prst="rect">
            <a:avLst/>
          </a:prstGeom>
          <a:noFill/>
        </p:spPr>
        <p:txBody>
          <a:bodyPr wrap="square" rtlCol="0" anchor="t">
            <a:spAutoFit/>
          </a:bodyPr>
          <a:p>
            <a:pPr algn="just" hangingPunct="0">
              <a:lnSpc>
                <a:spcPct val="130000"/>
              </a:lnSpc>
            </a:pPr>
            <a:r>
              <a:rPr lang="zh-CN" altLang="en-US" sz="2800" b="1" spc="100" dirty="0">
                <a:effectLst>
                  <a:outerShdw blurRad="38100" dist="19050" dir="2700000" algn="tl" rotWithShape="0">
                    <a:schemeClr val="dk1">
                      <a:alpha val="40000"/>
                    </a:schemeClr>
                  </a:outerShdw>
                </a:effectLst>
                <a:latin typeface="+mn-ea"/>
                <a:sym typeface="+mn-ea"/>
              </a:rPr>
              <a:t>能力培养</a:t>
            </a:r>
            <a:endParaRPr lang="zh-CN" altLang="en-US" sz="2800" b="1" spc="100" dirty="0">
              <a:effectLst>
                <a:outerShdw blurRad="38100" dist="19050" dir="2700000" algn="tl" rotWithShape="0">
                  <a:schemeClr val="dk1">
                    <a:alpha val="40000"/>
                  </a:schemeClr>
                </a:outerShdw>
              </a:effectLst>
              <a:latin typeface="+mn-ea"/>
              <a:sym typeface="+mn-ea"/>
            </a:endParaRPr>
          </a:p>
        </p:txBody>
      </p:sp>
      <p:sp>
        <p:nvSpPr>
          <p:cNvPr id="23" name="文本框 22"/>
          <p:cNvSpPr txBox="1"/>
          <p:nvPr/>
        </p:nvSpPr>
        <p:spPr>
          <a:xfrm>
            <a:off x="7369810" y="4117975"/>
            <a:ext cx="6096000" cy="1691640"/>
          </a:xfrm>
          <a:prstGeom prst="rect">
            <a:avLst/>
          </a:prstGeom>
          <a:noFill/>
        </p:spPr>
        <p:txBody>
          <a:bodyPr wrap="square" rtlCol="0" anchor="t">
            <a:spAutoFit/>
          </a:bodyPr>
          <a:p>
            <a:pPr algn="just" hangingPunct="0">
              <a:lnSpc>
                <a:spcPct val="130000"/>
              </a:lnSpc>
            </a:pPr>
            <a:r>
              <a:rPr lang="zh-CN" altLang="en-US" sz="2000" spc="100" dirty="0">
                <a:latin typeface="+mn-ea"/>
                <a:cs typeface="+mn-ea"/>
                <a:sym typeface="+mn-ea"/>
              </a:rPr>
              <a:t>1</a:t>
            </a:r>
            <a:r>
              <a:rPr lang="en-US" altLang="zh-CN" sz="2000" spc="100" dirty="0">
                <a:latin typeface="+mn-ea"/>
                <a:cs typeface="+mn-ea"/>
                <a:sym typeface="+mn-ea"/>
              </a:rPr>
              <a:t>.</a:t>
            </a:r>
            <a:r>
              <a:rPr lang="zh-CN" altLang="en-US" sz="2000" spc="100" dirty="0">
                <a:latin typeface="+mn-ea"/>
                <a:cs typeface="+mn-ea"/>
                <a:sym typeface="+mn-ea"/>
              </a:rPr>
              <a:t>长远打算，时间宽松，打好基本功</a:t>
            </a:r>
            <a:endParaRPr lang="zh-CN" altLang="en-US" sz="2000" spc="100" dirty="0">
              <a:solidFill>
                <a:schemeClr val="tx1"/>
              </a:solidFill>
              <a:latin typeface="+mn-ea"/>
              <a:cs typeface="+mn-ea"/>
            </a:endParaRPr>
          </a:p>
          <a:p>
            <a:pPr algn="just" hangingPunct="0">
              <a:lnSpc>
                <a:spcPct val="130000"/>
              </a:lnSpc>
            </a:pPr>
            <a:r>
              <a:rPr lang="zh-CN" altLang="en-US" sz="2000" spc="100" dirty="0">
                <a:latin typeface="+mn-ea"/>
                <a:cs typeface="+mn-ea"/>
                <a:sym typeface="+mn-ea"/>
              </a:rPr>
              <a:t>2</a:t>
            </a:r>
            <a:r>
              <a:rPr lang="en-US" altLang="zh-CN" sz="2000" spc="100" dirty="0">
                <a:latin typeface="+mn-ea"/>
                <a:cs typeface="+mn-ea"/>
                <a:sym typeface="+mn-ea"/>
              </a:rPr>
              <a:t>.</a:t>
            </a:r>
            <a:r>
              <a:rPr lang="zh-CN" altLang="en-US" sz="2000" spc="100" dirty="0">
                <a:latin typeface="+mn-ea"/>
                <a:cs typeface="+mn-ea"/>
                <a:sym typeface="+mn-ea"/>
              </a:rPr>
              <a:t>论文查询能力</a:t>
            </a:r>
            <a:endParaRPr lang="zh-CN" altLang="en-US" sz="2000" spc="100" dirty="0">
              <a:solidFill>
                <a:schemeClr val="tx1"/>
              </a:solidFill>
              <a:latin typeface="+mn-ea"/>
              <a:cs typeface="+mn-ea"/>
            </a:endParaRPr>
          </a:p>
          <a:p>
            <a:pPr algn="just" hangingPunct="0">
              <a:lnSpc>
                <a:spcPct val="130000"/>
              </a:lnSpc>
            </a:pPr>
            <a:r>
              <a:rPr lang="zh-CN" altLang="en-US" sz="2000" spc="100" dirty="0">
                <a:latin typeface="+mn-ea"/>
                <a:cs typeface="+mn-ea"/>
                <a:sym typeface="+mn-ea"/>
              </a:rPr>
              <a:t>3</a:t>
            </a:r>
            <a:r>
              <a:rPr lang="en-US" altLang="zh-CN" sz="2000" spc="100" dirty="0">
                <a:latin typeface="+mn-ea"/>
                <a:cs typeface="+mn-ea"/>
                <a:sym typeface="+mn-ea"/>
              </a:rPr>
              <a:t>.</a:t>
            </a:r>
            <a:r>
              <a:rPr lang="zh-CN" altLang="en-US" sz="2000" spc="100" dirty="0">
                <a:latin typeface="+mn-ea"/>
                <a:cs typeface="+mn-ea"/>
                <a:sym typeface="+mn-ea"/>
              </a:rPr>
              <a:t>实时全面记录的意识、关注细节</a:t>
            </a:r>
            <a:endParaRPr lang="zh-CN" altLang="en-US" sz="2000" spc="100" dirty="0">
              <a:solidFill>
                <a:schemeClr val="tx1"/>
              </a:solidFill>
              <a:latin typeface="+mn-ea"/>
              <a:cs typeface="+mn-ea"/>
            </a:endParaRPr>
          </a:p>
          <a:p>
            <a:pPr algn="just" hangingPunct="0">
              <a:lnSpc>
                <a:spcPct val="130000"/>
              </a:lnSpc>
            </a:pPr>
            <a:r>
              <a:rPr lang="zh-CN" altLang="en-US" sz="2000" spc="100" dirty="0">
                <a:latin typeface="+mn-ea"/>
                <a:cs typeface="+mn-ea"/>
                <a:sym typeface="+mn-ea"/>
              </a:rPr>
              <a:t>4</a:t>
            </a:r>
            <a:r>
              <a:rPr lang="en-US" altLang="zh-CN" sz="2000" spc="100" dirty="0">
                <a:latin typeface="+mn-ea"/>
                <a:cs typeface="+mn-ea"/>
                <a:sym typeface="+mn-ea"/>
              </a:rPr>
              <a:t>.</a:t>
            </a:r>
            <a:r>
              <a:rPr lang="zh-CN" altLang="en-US" sz="2000" spc="100" dirty="0">
                <a:latin typeface="+mn-ea"/>
                <a:cs typeface="+mn-ea"/>
                <a:sym typeface="+mn-ea"/>
              </a:rPr>
              <a:t>设计实验能力</a:t>
            </a:r>
            <a:endParaRPr lang="zh-CN" altLang="en-US" sz="2000" spc="100" dirty="0">
              <a:solidFill>
                <a:schemeClr val="accent4">
                  <a:lumMod val="20000"/>
                  <a:lumOff val="80000"/>
                </a:schemeClr>
              </a:solidFill>
              <a:latin typeface="+mn-ea"/>
              <a:cs typeface="+mn-ea"/>
              <a:sym typeface="+mn-ea"/>
            </a:endParaRPr>
          </a:p>
        </p:txBody>
      </p:sp>
      <p:sp>
        <p:nvSpPr>
          <p:cNvPr id="27" name="文本框 26"/>
          <p:cNvSpPr txBox="1"/>
          <p:nvPr/>
        </p:nvSpPr>
        <p:spPr>
          <a:xfrm>
            <a:off x="5207000" y="1765300"/>
            <a:ext cx="2162175" cy="1691640"/>
          </a:xfrm>
          <a:prstGeom prst="rect">
            <a:avLst/>
          </a:prstGeom>
          <a:noFill/>
        </p:spPr>
        <p:txBody>
          <a:bodyPr wrap="square" rtlCol="0" anchor="t">
            <a:spAutoFit/>
          </a:bodyPr>
          <a:p>
            <a:pPr algn="just" hangingPunct="0">
              <a:lnSpc>
                <a:spcPct val="130000"/>
              </a:lnSpc>
            </a:pPr>
            <a:r>
              <a:rPr lang="zh-CN" altLang="en-US" sz="2000" spc="100" dirty="0">
                <a:latin typeface="+mn-ea"/>
                <a:cs typeface="+mn-ea"/>
                <a:sym typeface="+mn-ea"/>
              </a:rPr>
              <a:t>1</a:t>
            </a:r>
            <a:r>
              <a:rPr lang="en-US" altLang="zh-CN" sz="2000" spc="100" dirty="0">
                <a:latin typeface="+mn-ea"/>
                <a:cs typeface="+mn-ea"/>
                <a:sym typeface="+mn-ea"/>
              </a:rPr>
              <a:t>.</a:t>
            </a:r>
            <a:r>
              <a:rPr lang="zh-CN" altLang="en-US" sz="2000" spc="100" dirty="0">
                <a:latin typeface="+mn-ea"/>
                <a:cs typeface="+mn-ea"/>
                <a:sym typeface="+mn-ea"/>
              </a:rPr>
              <a:t>升学</a:t>
            </a:r>
            <a:endParaRPr lang="zh-CN" altLang="en-US" sz="2000" spc="100" dirty="0">
              <a:solidFill>
                <a:schemeClr val="tx1"/>
              </a:solidFill>
              <a:latin typeface="+mn-ea"/>
              <a:cs typeface="+mn-ea"/>
            </a:endParaRPr>
          </a:p>
          <a:p>
            <a:pPr algn="just" hangingPunct="0">
              <a:lnSpc>
                <a:spcPct val="130000"/>
              </a:lnSpc>
            </a:pPr>
            <a:r>
              <a:rPr lang="zh-CN" altLang="en-US" sz="2000" spc="100" dirty="0">
                <a:latin typeface="+mn-ea"/>
                <a:cs typeface="+mn-ea"/>
                <a:sym typeface="+mn-ea"/>
              </a:rPr>
              <a:t>2</a:t>
            </a:r>
            <a:r>
              <a:rPr lang="en-US" altLang="zh-CN" sz="2000" spc="100" dirty="0">
                <a:latin typeface="+mn-ea"/>
                <a:cs typeface="+mn-ea"/>
                <a:sym typeface="+mn-ea"/>
              </a:rPr>
              <a:t>.</a:t>
            </a:r>
            <a:r>
              <a:rPr lang="zh-CN" altLang="en-US" sz="2000" spc="100" dirty="0">
                <a:latin typeface="+mn-ea"/>
                <a:cs typeface="+mn-ea"/>
                <a:sym typeface="+mn-ea"/>
              </a:rPr>
              <a:t>评优</a:t>
            </a:r>
            <a:endParaRPr lang="zh-CN" altLang="en-US" sz="2000" spc="100" dirty="0">
              <a:solidFill>
                <a:schemeClr val="tx1"/>
              </a:solidFill>
              <a:latin typeface="+mn-ea"/>
              <a:cs typeface="+mn-ea"/>
            </a:endParaRPr>
          </a:p>
          <a:p>
            <a:pPr algn="just" hangingPunct="0">
              <a:lnSpc>
                <a:spcPct val="130000"/>
              </a:lnSpc>
            </a:pPr>
            <a:r>
              <a:rPr lang="zh-CN" altLang="en-US" sz="2000" spc="100" dirty="0">
                <a:latin typeface="+mn-ea"/>
                <a:cs typeface="+mn-ea"/>
                <a:sym typeface="+mn-ea"/>
              </a:rPr>
              <a:t>3</a:t>
            </a:r>
            <a:r>
              <a:rPr lang="en-US" altLang="zh-CN" sz="2000" spc="100" dirty="0">
                <a:latin typeface="+mn-ea"/>
                <a:cs typeface="+mn-ea"/>
                <a:sym typeface="+mn-ea"/>
              </a:rPr>
              <a:t>.</a:t>
            </a:r>
            <a:r>
              <a:rPr lang="zh-CN" altLang="en-US" sz="2000" spc="100" dirty="0">
                <a:latin typeface="+mn-ea"/>
                <a:cs typeface="+mn-ea"/>
                <a:sym typeface="+mn-ea"/>
              </a:rPr>
              <a:t>深造</a:t>
            </a:r>
            <a:endParaRPr lang="zh-CN" altLang="en-US" sz="2000" spc="100" dirty="0">
              <a:solidFill>
                <a:schemeClr val="tx1"/>
              </a:solidFill>
              <a:latin typeface="+mn-ea"/>
              <a:cs typeface="+mn-ea"/>
            </a:endParaRPr>
          </a:p>
          <a:p>
            <a:pPr algn="just" hangingPunct="0">
              <a:lnSpc>
                <a:spcPct val="130000"/>
              </a:lnSpc>
            </a:pPr>
            <a:r>
              <a:rPr lang="en-US" altLang="zh-CN" sz="2000" spc="100" dirty="0">
                <a:latin typeface="+mn-ea"/>
                <a:cs typeface="+mn-ea"/>
                <a:sym typeface="+mn-ea"/>
              </a:rPr>
              <a:t>4.</a:t>
            </a:r>
            <a:r>
              <a:rPr lang="zh-CN" altLang="en-US" sz="2000" spc="100" dirty="0">
                <a:latin typeface="+mn-ea"/>
                <a:cs typeface="+mn-ea"/>
                <a:sym typeface="+mn-ea"/>
              </a:rPr>
              <a:t>认识很多大佬</a:t>
            </a:r>
            <a:endParaRPr lang="zh-CN" altLang="en-US" sz="2000" spc="100" dirty="0">
              <a:solidFill>
                <a:schemeClr val="accent4">
                  <a:lumMod val="20000"/>
                  <a:lumOff val="80000"/>
                </a:schemeClr>
              </a:solidFill>
              <a:latin typeface="+mn-ea"/>
              <a:cs typeface="+mn-ea"/>
              <a:sym typeface="+mn-ea"/>
            </a:endParaRPr>
          </a:p>
        </p:txBody>
      </p:sp>
      <p:sp>
        <p:nvSpPr>
          <p:cNvPr id="28" name="文本框 27"/>
          <p:cNvSpPr txBox="1"/>
          <p:nvPr/>
        </p:nvSpPr>
        <p:spPr>
          <a:xfrm>
            <a:off x="591185" y="1188720"/>
            <a:ext cx="4064000" cy="829945"/>
          </a:xfrm>
          <a:prstGeom prst="rect">
            <a:avLst/>
          </a:prstGeom>
          <a:noFill/>
        </p:spPr>
        <p:txBody>
          <a:bodyPr wrap="square" rtlCol="0">
            <a:spAutoFit/>
          </a:bodyPr>
          <a:p>
            <a:r>
              <a:rPr lang="zh-CN" altLang="en-US" sz="2400" b="1" dirty="0">
                <a:solidFill>
                  <a:schemeClr val="tx1"/>
                </a:solidFill>
                <a:highlight>
                  <a:srgbClr val="FFFF00"/>
                </a:highlight>
                <a:latin typeface="微软雅黑" panose="020B0503020204020204" charset="-122"/>
                <a:ea typeface="微软雅黑" panose="020B0503020204020204" charset="-122"/>
                <a:cs typeface="微软雅黑" panose="020B0503020204020204" charset="-122"/>
                <a:sym typeface="+mn-ea"/>
              </a:rPr>
              <a:t>本科生为什么</a:t>
            </a:r>
            <a:r>
              <a:rPr lang="en-US" altLang="zh-CN" sz="2400" b="1" dirty="0">
                <a:solidFill>
                  <a:schemeClr val="tx1"/>
                </a:solidFill>
                <a:highlight>
                  <a:srgbClr val="FFFF00"/>
                </a:highlight>
                <a:latin typeface="微软雅黑" panose="020B0503020204020204" charset="-122"/>
                <a:ea typeface="微软雅黑" panose="020B0503020204020204" charset="-122"/>
                <a:cs typeface="微软雅黑" panose="020B0503020204020204" charset="-122"/>
                <a:sym typeface="+mn-ea"/>
              </a:rPr>
              <a:t>“</a:t>
            </a:r>
            <a:r>
              <a:rPr lang="zh-CN" altLang="en-US" sz="2400" b="1" dirty="0">
                <a:solidFill>
                  <a:schemeClr val="tx1"/>
                </a:solidFill>
                <a:highlight>
                  <a:srgbClr val="FFFF00"/>
                </a:highlight>
                <a:latin typeface="微软雅黑" panose="020B0503020204020204" charset="-122"/>
                <a:ea typeface="微软雅黑" panose="020B0503020204020204" charset="-122"/>
                <a:cs typeface="微软雅黑" panose="020B0503020204020204" charset="-122"/>
                <a:sym typeface="+mn-ea"/>
              </a:rPr>
              <a:t>搞科研</a:t>
            </a:r>
            <a:r>
              <a:rPr lang="en-US" altLang="zh-CN" sz="2400" b="1" dirty="0">
                <a:solidFill>
                  <a:schemeClr val="tx1"/>
                </a:solidFill>
                <a:highlight>
                  <a:srgbClr val="FFFF00"/>
                </a:highlight>
                <a:latin typeface="微软雅黑" panose="020B0503020204020204" charset="-122"/>
                <a:ea typeface="微软雅黑" panose="020B0503020204020204" charset="-122"/>
                <a:cs typeface="微软雅黑" panose="020B0503020204020204" charset="-122"/>
                <a:sym typeface="+mn-ea"/>
              </a:rPr>
              <a:t>”</a:t>
            </a:r>
            <a:r>
              <a:rPr lang="zh-CN" altLang="en-US" sz="2400" b="1" dirty="0">
                <a:solidFill>
                  <a:schemeClr val="tx1"/>
                </a:solidFill>
                <a:highlight>
                  <a:srgbClr val="FFFF00"/>
                </a:highlight>
                <a:latin typeface="微软雅黑" panose="020B0503020204020204" charset="-122"/>
                <a:ea typeface="微软雅黑" panose="020B0503020204020204" charset="-122"/>
                <a:cs typeface="微软雅黑" panose="020B0503020204020204" charset="-122"/>
                <a:sym typeface="+mn-ea"/>
              </a:rPr>
              <a:t>?</a:t>
            </a:r>
            <a:endParaRPr lang="zh-CN" altLang="en-US" sz="2400" b="1" dirty="0">
              <a:solidFill>
                <a:schemeClr val="tx1"/>
              </a:solidFill>
              <a:highlight>
                <a:srgbClr val="FFFF00"/>
              </a:highlight>
              <a:latin typeface="微软雅黑" panose="020B0503020204020204" charset="-122"/>
              <a:ea typeface="微软雅黑" panose="020B0503020204020204" charset="-122"/>
              <a:cs typeface="微软雅黑" panose="020B0503020204020204" charset="-122"/>
              <a:sym typeface="+mn-ea"/>
            </a:endParaRPr>
          </a:p>
          <a:p>
            <a:endParaRPr lang="zh-CN" altLang="en-US" sz="2400" b="1" dirty="0">
              <a:solidFill>
                <a:schemeClr val="tx1"/>
              </a:solidFill>
              <a:highlight>
                <a:srgbClr val="FFFF00"/>
              </a:highlight>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215281" y="604775"/>
            <a:ext cx="35941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50134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54472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sp>
        <p:nvSpPr>
          <p:cNvPr id="16" name="文本框 16"/>
          <p:cNvSpPr txBox="1"/>
          <p:nvPr/>
        </p:nvSpPr>
        <p:spPr>
          <a:xfrm>
            <a:off x="0" y="107923"/>
            <a:ext cx="7308304" cy="1076325"/>
          </a:xfrm>
          <a:prstGeom prst="rect">
            <a:avLst/>
          </a:prstGeom>
          <a:noFill/>
        </p:spPr>
        <p:txBody>
          <a:bodyPr wrap="square" rtlCol="0">
            <a:spAutoFit/>
          </a:bodyPr>
          <a:p>
            <a:pPr algn="l">
              <a:buClrTx/>
              <a:buSzTx/>
              <a:buFontTx/>
            </a:pPr>
            <a:r>
              <a:rPr lang="zh-CN" altLang="en-US" sz="3200" b="1" dirty="0">
                <a:solidFill>
                  <a:schemeClr val="bg1"/>
                </a:solidFill>
                <a:latin typeface="微软雅黑" panose="020B0503020204020204" charset="-122"/>
                <a:ea typeface="微软雅黑" panose="020B0503020204020204" charset="-122"/>
              </a:rPr>
              <a:t> </a:t>
            </a:r>
            <a:r>
              <a:rPr lang="en-US" altLang="zh-CN" sz="3200" b="1" dirty="0">
                <a:solidFill>
                  <a:schemeClr val="bg1"/>
                </a:solidFill>
                <a:latin typeface="微软雅黑" panose="020B0503020204020204" charset="-122"/>
                <a:ea typeface="微软雅黑" panose="020B0503020204020204" charset="-122"/>
              </a:rPr>
              <a:t>3. </a:t>
            </a:r>
            <a:r>
              <a:rPr lang="zh-CN" altLang="en-US" sz="3200" b="1" dirty="0">
                <a:solidFill>
                  <a:schemeClr val="bg1"/>
                </a:solidFill>
                <a:latin typeface="微软雅黑" panose="020B0503020204020204" charset="-122"/>
                <a:ea typeface="微软雅黑" panose="020B0503020204020204" charset="-122"/>
                <a:sym typeface="+mn-ea"/>
              </a:rPr>
              <a:t>经验分享</a:t>
            </a:r>
            <a:r>
              <a:rPr lang="en-US" altLang="zh-CN" sz="3200" b="1" dirty="0">
                <a:solidFill>
                  <a:schemeClr val="bg1"/>
                </a:solidFill>
                <a:latin typeface="微软雅黑" panose="020B0503020204020204" charset="-122"/>
                <a:ea typeface="微软雅黑" panose="020B0503020204020204" charset="-122"/>
                <a:sym typeface="+mn-ea"/>
              </a:rPr>
              <a:t>—</a:t>
            </a:r>
            <a:r>
              <a:rPr lang="zh-CN" altLang="en-US" sz="3200" b="1" dirty="0">
                <a:solidFill>
                  <a:schemeClr val="bg1"/>
                </a:solidFill>
                <a:latin typeface="微软雅黑" panose="020B0503020204020204" charset="-122"/>
                <a:ea typeface="微软雅黑" panose="020B0503020204020204" charset="-122"/>
                <a:sym typeface="+mn-ea"/>
              </a:rPr>
              <a:t>本科科研</a:t>
            </a:r>
            <a:endParaRPr lang="zh-CN" altLang="en-US" sz="3200" b="1" dirty="0">
              <a:solidFill>
                <a:schemeClr val="bg1"/>
              </a:solidFill>
              <a:latin typeface="微软雅黑" panose="020B0503020204020204" charset="-122"/>
              <a:ea typeface="微软雅黑" panose="020B0503020204020204" charset="-122"/>
              <a:sym typeface="+mn-ea"/>
            </a:endParaRPr>
          </a:p>
          <a:p>
            <a:pPr algn="l">
              <a:buClrTx/>
              <a:buSzTx/>
              <a:buFontTx/>
            </a:pPr>
            <a:endParaRPr lang="zh-CN" altLang="en-US" sz="3200" b="1" dirty="0">
              <a:solidFill>
                <a:schemeClr val="bg1"/>
              </a:solidFill>
              <a:latin typeface="微软雅黑" panose="020B0503020204020204" charset="-122"/>
              <a:ea typeface="微软雅黑" panose="020B0503020204020204" charset="-122"/>
              <a:sym typeface="+mn-ea"/>
            </a:endParaRPr>
          </a:p>
        </p:txBody>
      </p:sp>
      <p:sp>
        <p:nvSpPr>
          <p:cNvPr id="12" name="文本框 11"/>
          <p:cNvSpPr txBox="1"/>
          <p:nvPr/>
        </p:nvSpPr>
        <p:spPr>
          <a:xfrm>
            <a:off x="872490" y="1156335"/>
            <a:ext cx="7249795" cy="5128895"/>
          </a:xfrm>
          <a:prstGeom prst="rect">
            <a:avLst/>
          </a:prstGeom>
          <a:noFill/>
        </p:spPr>
        <p:txBody>
          <a:bodyPr wrap="square" rtlCol="0" anchor="t">
            <a:spAutoFit/>
          </a:bodyPr>
          <a:p>
            <a:pPr algn="just" hangingPunct="0">
              <a:lnSpc>
                <a:spcPct val="130000"/>
              </a:lnSpc>
            </a:pPr>
            <a:r>
              <a:rPr lang="zh-CN" altLang="en-US" sz="2800" b="1" dirty="0">
                <a:solidFill>
                  <a:schemeClr val="accent1"/>
                </a:solidFill>
                <a:effectLst>
                  <a:outerShdw blurRad="38100" dist="25400" dir="5400000" algn="ctr" rotWithShape="0">
                    <a:srgbClr val="6E747A">
                      <a:alpha val="43000"/>
                    </a:srgbClr>
                  </a:outerShdw>
                </a:effectLst>
                <a:latin typeface="黑体" panose="02010609060101010101" charset="-122"/>
                <a:ea typeface="黑体" panose="02010609060101010101" charset="-122"/>
                <a:cs typeface="黑体" panose="02010609060101010101" charset="-122"/>
                <a:sym typeface="+mn-ea"/>
              </a:rPr>
              <a:t>专业知识少也可以参与科研</a:t>
            </a:r>
            <a:endParaRPr lang="en-US" altLang="zh-CN" sz="2800" b="1" spc="100" dirty="0">
              <a:solidFill>
                <a:schemeClr val="accent1"/>
              </a:solidFill>
              <a:effectLst>
                <a:outerShdw blurRad="38100" dist="25400" dir="5400000" algn="ctr" rotWithShape="0">
                  <a:srgbClr val="6E747A">
                    <a:alpha val="43000"/>
                  </a:srgbClr>
                </a:outerShdw>
              </a:effectLst>
              <a:latin typeface="黑体" panose="02010609060101010101" charset="-122"/>
              <a:ea typeface="黑体" panose="02010609060101010101" charset="-122"/>
              <a:cs typeface="黑体" panose="02010609060101010101" charset="-122"/>
              <a:sym typeface="+mn-ea"/>
            </a:endParaRPr>
          </a:p>
          <a:p>
            <a:pPr algn="just" hangingPunct="0">
              <a:lnSpc>
                <a:spcPct val="130000"/>
              </a:lnSpc>
            </a:pPr>
            <a:r>
              <a:rPr lang="en-US" altLang="zh-CN" sz="2800" spc="100" dirty="0">
                <a:latin typeface="黑体" panose="02010609060101010101" charset="-122"/>
                <a:ea typeface="黑体" panose="02010609060101010101" charset="-122"/>
                <a:cs typeface="黑体" panose="02010609060101010101" charset="-122"/>
                <a:sym typeface="+mn-ea"/>
              </a:rPr>
              <a:t>·</a:t>
            </a:r>
            <a:r>
              <a:rPr lang="zh-CN" altLang="en-US" sz="2800" spc="100" dirty="0">
                <a:latin typeface="黑体" panose="02010609060101010101" charset="-122"/>
                <a:ea typeface="黑体" panose="02010609060101010101" charset="-122"/>
                <a:cs typeface="黑体" panose="02010609060101010101" charset="-122"/>
                <a:sym typeface="+mn-ea"/>
              </a:rPr>
              <a:t>科研实验</a:t>
            </a:r>
            <a:r>
              <a:rPr lang="zh-CN" altLang="en-US" sz="2800" spc="100" dirty="0">
                <a:latin typeface="黑体" panose="02010609060101010101" charset="-122"/>
                <a:ea typeface="黑体" panose="02010609060101010101" charset="-122"/>
                <a:cs typeface="黑体" panose="02010609060101010101" charset="-122"/>
                <a:sym typeface="+mn-ea"/>
              </a:rPr>
              <a:t>≠专业知识</a:t>
            </a:r>
            <a:endParaRPr lang="en-US" altLang="zh-CN" sz="2800" spc="100" dirty="0">
              <a:latin typeface="黑体" panose="02010609060101010101" charset="-122"/>
              <a:ea typeface="黑体" panose="02010609060101010101" charset="-122"/>
              <a:cs typeface="黑体" panose="02010609060101010101" charset="-122"/>
              <a:sym typeface="+mn-ea"/>
            </a:endParaRPr>
          </a:p>
          <a:p>
            <a:pPr algn="just" hangingPunct="0">
              <a:lnSpc>
                <a:spcPct val="130000"/>
              </a:lnSpc>
            </a:pPr>
            <a:r>
              <a:rPr lang="en-US" altLang="zh-CN" sz="2800" spc="100" dirty="0">
                <a:latin typeface="黑体" panose="02010609060101010101" charset="-122"/>
                <a:ea typeface="黑体" panose="02010609060101010101" charset="-122"/>
                <a:cs typeface="黑体" panose="02010609060101010101" charset="-122"/>
                <a:sym typeface="+mn-ea"/>
              </a:rPr>
              <a:t>·</a:t>
            </a:r>
            <a:r>
              <a:rPr lang="zh-CN" altLang="en-US" sz="2800" spc="100" dirty="0">
                <a:latin typeface="黑体" panose="02010609060101010101" charset="-122"/>
                <a:ea typeface="黑体" panose="02010609060101010101" charset="-122"/>
                <a:cs typeface="黑体" panose="02010609060101010101" charset="-122"/>
                <a:sym typeface="+mn-ea"/>
              </a:rPr>
              <a:t>刚进入实验室，老师不会让你做太多，从基础科研训练做起</a:t>
            </a:r>
            <a:endParaRPr lang="zh-CN" altLang="en-US" sz="2800" spc="100" dirty="0">
              <a:latin typeface="黑体" panose="02010609060101010101" charset="-122"/>
              <a:ea typeface="黑体" panose="02010609060101010101" charset="-122"/>
              <a:cs typeface="黑体" panose="02010609060101010101" charset="-122"/>
              <a:sym typeface="+mn-ea"/>
            </a:endParaRPr>
          </a:p>
          <a:p>
            <a:pPr algn="just" hangingPunct="0">
              <a:lnSpc>
                <a:spcPct val="130000"/>
              </a:lnSpc>
            </a:pPr>
            <a:r>
              <a:rPr lang="en-US" altLang="zh-CN" sz="2800" spc="100" dirty="0">
                <a:latin typeface="黑体" panose="02010609060101010101" charset="-122"/>
                <a:ea typeface="黑体" panose="02010609060101010101" charset="-122"/>
                <a:cs typeface="黑体" panose="02010609060101010101" charset="-122"/>
                <a:sym typeface="+mn-ea"/>
              </a:rPr>
              <a:t>·</a:t>
            </a:r>
            <a:r>
              <a:rPr lang="zh-CN" altLang="en-US" sz="2800" spc="100" dirty="0">
                <a:latin typeface="黑体" panose="02010609060101010101" charset="-122"/>
                <a:ea typeface="黑体" panose="02010609060101010101" charset="-122"/>
                <a:cs typeface="黑体" panose="02010609060101010101" charset="-122"/>
                <a:sym typeface="+mn-ea"/>
              </a:rPr>
              <a:t>寻找自己的兴趣方向，与老师，学长学姐熟悉</a:t>
            </a:r>
            <a:endParaRPr lang="zh-CN" altLang="en-US" sz="2800" spc="100" dirty="0">
              <a:solidFill>
                <a:schemeClr val="tx1"/>
              </a:solidFill>
              <a:latin typeface="黑体" panose="02010609060101010101" charset="-122"/>
              <a:ea typeface="黑体" panose="02010609060101010101" charset="-122"/>
              <a:cs typeface="黑体" panose="02010609060101010101" charset="-122"/>
            </a:endParaRPr>
          </a:p>
          <a:p>
            <a:pPr algn="just" hangingPunct="0">
              <a:lnSpc>
                <a:spcPct val="130000"/>
              </a:lnSpc>
            </a:pPr>
            <a:r>
              <a:rPr lang="zh-CN" altLang="en-US" sz="2800" b="1" spc="100" dirty="0">
                <a:solidFill>
                  <a:schemeClr val="accent1"/>
                </a:solidFill>
                <a:effectLst>
                  <a:outerShdw blurRad="38100" dist="25400" dir="5400000" algn="ctr" rotWithShape="0">
                    <a:srgbClr val="6E747A">
                      <a:alpha val="43000"/>
                    </a:srgbClr>
                  </a:outerShdw>
                </a:effectLst>
                <a:latin typeface="黑体" panose="02010609060101010101" charset="-122"/>
                <a:ea typeface="黑体" panose="02010609060101010101" charset="-122"/>
                <a:cs typeface="黑体" panose="02010609060101010101" charset="-122"/>
                <a:sym typeface="+mn-ea"/>
              </a:rPr>
              <a:t>成绩一般，也是可以滴!</a:t>
            </a:r>
            <a:endParaRPr lang="zh-CN" altLang="en-US" sz="2800" b="1" spc="100" dirty="0">
              <a:solidFill>
                <a:schemeClr val="accent1"/>
              </a:solidFill>
              <a:effectLst>
                <a:outerShdw blurRad="38100" dist="25400" dir="5400000" algn="ctr" rotWithShape="0">
                  <a:srgbClr val="6E747A">
                    <a:alpha val="43000"/>
                  </a:srgbClr>
                </a:outerShdw>
              </a:effectLst>
              <a:latin typeface="黑体" panose="02010609060101010101" charset="-122"/>
              <a:ea typeface="黑体" panose="02010609060101010101" charset="-122"/>
              <a:cs typeface="黑体" panose="02010609060101010101" charset="-122"/>
            </a:endParaRPr>
          </a:p>
          <a:p>
            <a:pPr algn="just" hangingPunct="0">
              <a:lnSpc>
                <a:spcPct val="130000"/>
              </a:lnSpc>
            </a:pPr>
            <a:r>
              <a:rPr lang="en-US" altLang="zh-CN" sz="2800" spc="100" dirty="0">
                <a:latin typeface="黑体" panose="02010609060101010101" charset="-122"/>
                <a:ea typeface="黑体" panose="02010609060101010101" charset="-122"/>
                <a:cs typeface="黑体" panose="02010609060101010101" charset="-122"/>
                <a:sym typeface="+mn-ea"/>
              </a:rPr>
              <a:t>·</a:t>
            </a:r>
            <a:r>
              <a:rPr lang="zh-CN" altLang="en-US" sz="2800" spc="100" dirty="0">
                <a:latin typeface="黑体" panose="02010609060101010101" charset="-122"/>
                <a:ea typeface="黑体" panose="02010609060101010101" charset="-122"/>
                <a:cs typeface="黑体" panose="02010609060101010101" charset="-122"/>
                <a:sym typeface="+mn-ea"/>
              </a:rPr>
              <a:t>合理安排，互相促进发现兴趣，是发自热爱和兴趣的参与</a:t>
            </a:r>
            <a:endParaRPr lang="zh-CN" altLang="en-US" sz="2800" spc="100" dirty="0">
              <a:solidFill>
                <a:schemeClr val="accent4">
                  <a:lumMod val="20000"/>
                  <a:lumOff val="80000"/>
                </a:schemeClr>
              </a:solidFill>
              <a:latin typeface="黑体" panose="02010609060101010101" charset="-122"/>
              <a:ea typeface="黑体" panose="02010609060101010101" charset="-122"/>
              <a:cs typeface="黑体" panose="02010609060101010101" charset="-122"/>
              <a:sym typeface="+mn-ea"/>
            </a:endParaRPr>
          </a:p>
        </p:txBody>
      </p:sp>
      <p:graphicFrame>
        <p:nvGraphicFramePr>
          <p:cNvPr id="4194309" name="图示 12"/>
          <p:cNvGraphicFramePr/>
          <p:nvPr/>
        </p:nvGraphicFramePr>
        <p:xfrm>
          <a:off x="8237855" y="1022668"/>
          <a:ext cx="3488690" cy="53955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215281" y="604775"/>
            <a:ext cx="35941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50134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54472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sp>
        <p:nvSpPr>
          <p:cNvPr id="16" name="文本框 16"/>
          <p:cNvSpPr txBox="1"/>
          <p:nvPr/>
        </p:nvSpPr>
        <p:spPr>
          <a:xfrm>
            <a:off x="0" y="107923"/>
            <a:ext cx="7308304" cy="1076325"/>
          </a:xfrm>
          <a:prstGeom prst="rect">
            <a:avLst/>
          </a:prstGeom>
          <a:noFill/>
        </p:spPr>
        <p:txBody>
          <a:bodyPr wrap="square" rtlCol="0">
            <a:spAutoFit/>
          </a:bodyPr>
          <a:p>
            <a:pPr algn="l">
              <a:buClrTx/>
              <a:buSzTx/>
              <a:buFontTx/>
            </a:pPr>
            <a:r>
              <a:rPr lang="zh-CN" altLang="en-US" sz="3200" b="1" dirty="0">
                <a:solidFill>
                  <a:schemeClr val="bg1"/>
                </a:solidFill>
                <a:latin typeface="微软雅黑" panose="020B0503020204020204" charset="-122"/>
                <a:ea typeface="微软雅黑" panose="020B0503020204020204" charset="-122"/>
              </a:rPr>
              <a:t> </a:t>
            </a:r>
            <a:r>
              <a:rPr lang="en-US" altLang="zh-CN" sz="3200" b="1" dirty="0">
                <a:solidFill>
                  <a:schemeClr val="bg1"/>
                </a:solidFill>
                <a:latin typeface="微软雅黑" panose="020B0503020204020204" charset="-122"/>
                <a:ea typeface="微软雅黑" panose="020B0503020204020204" charset="-122"/>
              </a:rPr>
              <a:t>3. </a:t>
            </a:r>
            <a:r>
              <a:rPr lang="zh-CN" altLang="en-US" sz="3200" b="1" dirty="0">
                <a:solidFill>
                  <a:schemeClr val="bg1"/>
                </a:solidFill>
                <a:latin typeface="微软雅黑" panose="020B0503020204020204" charset="-122"/>
                <a:ea typeface="微软雅黑" panose="020B0503020204020204" charset="-122"/>
                <a:sym typeface="+mn-ea"/>
              </a:rPr>
              <a:t>经验分享</a:t>
            </a:r>
            <a:r>
              <a:rPr lang="en-US" altLang="zh-CN" sz="3200" b="1" dirty="0">
                <a:solidFill>
                  <a:schemeClr val="bg1"/>
                </a:solidFill>
                <a:latin typeface="微软雅黑" panose="020B0503020204020204" charset="-122"/>
                <a:ea typeface="微软雅黑" panose="020B0503020204020204" charset="-122"/>
                <a:sym typeface="+mn-ea"/>
              </a:rPr>
              <a:t>—</a:t>
            </a:r>
            <a:r>
              <a:rPr lang="zh-CN" altLang="en-US" sz="3200" b="1" dirty="0">
                <a:solidFill>
                  <a:schemeClr val="bg1"/>
                </a:solidFill>
                <a:latin typeface="微软雅黑" panose="020B0503020204020204" charset="-122"/>
                <a:ea typeface="微软雅黑" panose="020B0503020204020204" charset="-122"/>
                <a:sym typeface="+mn-ea"/>
              </a:rPr>
              <a:t>本科科研</a:t>
            </a:r>
            <a:endParaRPr lang="zh-CN" altLang="en-US" sz="3200" b="1" dirty="0">
              <a:solidFill>
                <a:schemeClr val="bg1"/>
              </a:solidFill>
              <a:latin typeface="微软雅黑" panose="020B0503020204020204" charset="-122"/>
              <a:ea typeface="微软雅黑" panose="020B0503020204020204" charset="-122"/>
              <a:sym typeface="+mn-ea"/>
            </a:endParaRPr>
          </a:p>
          <a:p>
            <a:pPr algn="l">
              <a:buClrTx/>
              <a:buSzTx/>
              <a:buFontTx/>
            </a:pPr>
            <a:endParaRPr lang="zh-CN" altLang="en-US" sz="3200" b="1" dirty="0">
              <a:solidFill>
                <a:schemeClr val="bg1"/>
              </a:solidFill>
              <a:latin typeface="微软雅黑" panose="020B0503020204020204" charset="-122"/>
              <a:ea typeface="微软雅黑" panose="020B0503020204020204" charset="-122"/>
              <a:sym typeface="+mn-ea"/>
            </a:endParaRPr>
          </a:p>
        </p:txBody>
      </p:sp>
      <p:sp>
        <p:nvSpPr>
          <p:cNvPr id="3" name="文本框 2"/>
          <p:cNvSpPr txBox="1"/>
          <p:nvPr/>
        </p:nvSpPr>
        <p:spPr>
          <a:xfrm>
            <a:off x="692785" y="1022985"/>
            <a:ext cx="10657840" cy="4864735"/>
          </a:xfrm>
          <a:prstGeom prst="rect">
            <a:avLst/>
          </a:prstGeom>
          <a:noFill/>
        </p:spPr>
        <p:txBody>
          <a:bodyPr wrap="square" rtlCol="0">
            <a:noAutofit/>
          </a:bodyPr>
          <a:p>
            <a:pPr>
              <a:lnSpc>
                <a:spcPct val="150000"/>
              </a:lnSpc>
            </a:pPr>
            <a:r>
              <a:rPr lang="zh-CN" altLang="en-US" sz="2400" b="1"/>
              <a:t>如果有意愿进行本科科研的话，不妨试试下面的方法！</a:t>
            </a:r>
            <a:endParaRPr lang="zh-CN" altLang="en-US" sz="2400" b="1"/>
          </a:p>
          <a:p>
            <a:pPr>
              <a:lnSpc>
                <a:spcPct val="150000"/>
              </a:lnSpc>
            </a:pPr>
            <a:r>
              <a:rPr lang="en-US" altLang="zh-CN" sz="2400" b="1"/>
              <a:t>1. </a:t>
            </a:r>
            <a:r>
              <a:rPr lang="zh-CN" altLang="en-US" sz="2400" b="1"/>
              <a:t>找导师，找项目</a:t>
            </a:r>
            <a:endParaRPr lang="zh-CN" altLang="en-US" sz="2400" b="1"/>
          </a:p>
          <a:p>
            <a:pPr marL="342900" indent="-342900" algn="l">
              <a:lnSpc>
                <a:spcPct val="150000"/>
              </a:lnSpc>
              <a:buClrTx/>
              <a:buSzTx/>
              <a:buFont typeface="Arial" panose="020B0604020202020204" pitchFamily="34" charset="0"/>
              <a:buChar char="•"/>
            </a:pPr>
            <a:r>
              <a:rPr lang="zh-CN" altLang="en-US" sz="2000" b="1"/>
              <a:t>了解导师：</a:t>
            </a:r>
            <a:r>
              <a:rPr lang="zh-CN" altLang="en-US" sz="2000"/>
              <a:t>在学校官网查看各院系教授的研究方向和成就，挑选感兴趣的老师。</a:t>
            </a:r>
            <a:endParaRPr lang="zh-CN" altLang="en-US" sz="2000"/>
          </a:p>
          <a:p>
            <a:pPr marL="342900" indent="-342900" algn="l">
              <a:lnSpc>
                <a:spcPct val="150000"/>
              </a:lnSpc>
              <a:buClrTx/>
              <a:buSzTx/>
              <a:buFont typeface="Arial" panose="020B0604020202020204" pitchFamily="34" charset="0"/>
              <a:buChar char="•"/>
            </a:pPr>
            <a:r>
              <a:rPr lang="zh-CN" altLang="en-US" sz="2000" b="1"/>
              <a:t>主动联系：</a:t>
            </a:r>
            <a:r>
              <a:rPr lang="zh-CN" altLang="en-US" sz="2000">
                <a:sym typeface="+mn-ea"/>
              </a:rPr>
              <a:t>然后约着线下聊天，了解一下！老师们基本上都很欢迎学生来找他们了解自己的领域的，所以不要害怕！（实际上，因为这样做的人并不多，所以只要去了，就可以给老师留下一种自己很主动的印象）</a:t>
            </a:r>
            <a:endParaRPr lang="zh-CN" altLang="en-US" sz="2000"/>
          </a:p>
          <a:p>
            <a:pPr marL="342900" indent="-342900" algn="l">
              <a:lnSpc>
                <a:spcPct val="150000"/>
              </a:lnSpc>
              <a:buClrTx/>
              <a:buSzTx/>
              <a:buFont typeface="Arial" panose="020B0604020202020204" pitchFamily="34" charset="0"/>
              <a:buChar char="•"/>
            </a:pPr>
            <a:r>
              <a:rPr lang="zh-CN" altLang="en-US" sz="2000" b="1"/>
              <a:t>提前准备问题：</a:t>
            </a:r>
            <a:r>
              <a:rPr lang="zh-CN" altLang="en-US" sz="2000"/>
              <a:t>最简单的就是请老师介绍他的方向还有请老师带自己参观一下实验室了，了解一下老师的研究内容（起码要知道老师研究的领域的名字叫什么吧）。</a:t>
            </a:r>
            <a:endParaRPr lang="zh-CN" altLang="en-US" sz="2000"/>
          </a:p>
          <a:p>
            <a:pPr marL="342900" indent="-342900" algn="l">
              <a:lnSpc>
                <a:spcPct val="150000"/>
              </a:lnSpc>
              <a:buClrTx/>
              <a:buSzTx/>
              <a:buFont typeface="Arial" panose="020B0604020202020204" pitchFamily="34" charset="0"/>
              <a:buChar char="•"/>
            </a:pPr>
            <a:r>
              <a:rPr lang="zh-CN" altLang="en-US" sz="2000" b="1"/>
              <a:t>明确目标：</a:t>
            </a:r>
            <a:r>
              <a:rPr lang="zh-CN" altLang="en-US" sz="2000"/>
              <a:t>大胆表达自己的兴趣和期望，</a:t>
            </a:r>
            <a:r>
              <a:rPr lang="zh-CN" altLang="en-US" sz="2000"/>
              <a:t>申请进组</a:t>
            </a:r>
            <a:r>
              <a:rPr lang="zh-CN" altLang="en-US" sz="2000"/>
              <a:t>学习。</a:t>
            </a:r>
            <a:endParaRPr lang="zh-CN" altLang="en-US" sz="2000"/>
          </a:p>
          <a:p>
            <a:pPr marL="342900" indent="-342900" algn="l">
              <a:lnSpc>
                <a:spcPct val="150000"/>
              </a:lnSpc>
              <a:buClrTx/>
              <a:buSzTx/>
              <a:buFont typeface="Arial" panose="020B0604020202020204" pitchFamily="34" charset="0"/>
              <a:buChar char="•"/>
            </a:pPr>
            <a:r>
              <a:rPr lang="zh-CN" altLang="en-US" sz="2000"/>
              <a:t>如果情况不对，把学习落下了，那就</a:t>
            </a:r>
            <a:r>
              <a:rPr lang="zh-CN" altLang="en-US" sz="2000" b="1">
                <a:solidFill>
                  <a:srgbClr val="FF0000"/>
                </a:solidFill>
              </a:rPr>
              <a:t>及时跑路</a:t>
            </a:r>
            <a:r>
              <a:rPr lang="zh-CN" altLang="en-US" sz="2000"/>
              <a:t>，请记住：</a:t>
            </a:r>
            <a:r>
              <a:rPr lang="zh-CN" altLang="en-US" sz="2000">
                <a:highlight>
                  <a:srgbClr val="FFFF00"/>
                </a:highlight>
              </a:rPr>
              <a:t>学习才是最重要的，科研只是锦上添花！</a:t>
            </a:r>
            <a:endParaRPr lang="zh-CN" altLang="en-US" sz="2000">
              <a:highlight>
                <a:srgbClr val="FFFF00"/>
              </a:highlight>
            </a:endParaRPr>
          </a:p>
          <a:p>
            <a:pPr>
              <a:lnSpc>
                <a:spcPct val="150000"/>
              </a:lnSpc>
            </a:pPr>
            <a:endParaRPr lang="zh-CN" altLang="en-US" sz="2000">
              <a:highlight>
                <a:srgbClr val="FFFF00"/>
              </a:highligh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215281" y="604775"/>
            <a:ext cx="35941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50134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54472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sp>
        <p:nvSpPr>
          <p:cNvPr id="16" name="文本框 16"/>
          <p:cNvSpPr txBox="1"/>
          <p:nvPr/>
        </p:nvSpPr>
        <p:spPr>
          <a:xfrm>
            <a:off x="0" y="107923"/>
            <a:ext cx="7308304" cy="583565"/>
          </a:xfrm>
          <a:prstGeom prst="rect">
            <a:avLst/>
          </a:prstGeom>
          <a:noFill/>
        </p:spPr>
        <p:txBody>
          <a:bodyPr wrap="square" rtlCol="0">
            <a:spAutoFit/>
          </a:bodyPr>
          <a:p>
            <a:pPr algn="l">
              <a:buClrTx/>
              <a:buSzTx/>
              <a:buFontTx/>
            </a:pPr>
            <a:r>
              <a:rPr lang="zh-CN" altLang="en-US" sz="3200" b="1" dirty="0">
                <a:solidFill>
                  <a:schemeClr val="bg1"/>
                </a:solidFill>
                <a:latin typeface="微软雅黑" panose="020B0503020204020204" charset="-122"/>
                <a:ea typeface="微软雅黑" panose="020B0503020204020204" charset="-122"/>
              </a:rPr>
              <a:t> </a:t>
            </a:r>
            <a:r>
              <a:rPr lang="en-US" altLang="zh-CN" sz="3200" b="1" dirty="0">
                <a:solidFill>
                  <a:schemeClr val="bg1"/>
                </a:solidFill>
                <a:latin typeface="微软雅黑" panose="020B0503020204020204" charset="-122"/>
                <a:ea typeface="微软雅黑" panose="020B0503020204020204" charset="-122"/>
              </a:rPr>
              <a:t>3. </a:t>
            </a:r>
            <a:r>
              <a:rPr lang="zh-CN" altLang="en-US" sz="3200" b="1" dirty="0">
                <a:solidFill>
                  <a:schemeClr val="bg1"/>
                </a:solidFill>
                <a:latin typeface="微软雅黑" panose="020B0503020204020204" charset="-122"/>
                <a:ea typeface="微软雅黑" panose="020B0503020204020204" charset="-122"/>
                <a:sym typeface="+mn-ea"/>
              </a:rPr>
              <a:t>经验分享</a:t>
            </a:r>
            <a:r>
              <a:rPr lang="en-US" altLang="zh-CN" sz="3200" b="1" dirty="0">
                <a:solidFill>
                  <a:schemeClr val="bg1"/>
                </a:solidFill>
                <a:latin typeface="微软雅黑" panose="020B0503020204020204" charset="-122"/>
                <a:ea typeface="微软雅黑" panose="020B0503020204020204" charset="-122"/>
                <a:sym typeface="+mn-ea"/>
              </a:rPr>
              <a:t>—</a:t>
            </a:r>
            <a:r>
              <a:rPr lang="zh-CN" altLang="en-US" sz="3200" b="1" dirty="0">
                <a:solidFill>
                  <a:schemeClr val="bg1"/>
                </a:solidFill>
                <a:latin typeface="微软雅黑" panose="020B0503020204020204" charset="-122"/>
                <a:ea typeface="微软雅黑" panose="020B0503020204020204" charset="-122"/>
                <a:sym typeface="+mn-ea"/>
              </a:rPr>
              <a:t>本科科研</a:t>
            </a:r>
            <a:endParaRPr lang="zh-CN" altLang="en-US" sz="3200" b="1" dirty="0">
              <a:solidFill>
                <a:schemeClr val="bg1"/>
              </a:solidFill>
              <a:latin typeface="微软雅黑" panose="020B0503020204020204" charset="-122"/>
              <a:ea typeface="微软雅黑" panose="020B0503020204020204" charset="-122"/>
              <a:sym typeface="+mn-ea"/>
            </a:endParaRPr>
          </a:p>
        </p:txBody>
      </p:sp>
      <p:sp>
        <p:nvSpPr>
          <p:cNvPr id="3" name="文本框 2"/>
          <p:cNvSpPr txBox="1"/>
          <p:nvPr/>
        </p:nvSpPr>
        <p:spPr>
          <a:xfrm>
            <a:off x="855980" y="1213485"/>
            <a:ext cx="10194290" cy="3969385"/>
          </a:xfrm>
          <a:prstGeom prst="rect">
            <a:avLst/>
          </a:prstGeom>
          <a:noFill/>
        </p:spPr>
        <p:txBody>
          <a:bodyPr wrap="square" rtlCol="0" anchor="t">
            <a:spAutoFit/>
          </a:bodyPr>
          <a:p>
            <a:pPr>
              <a:lnSpc>
                <a:spcPct val="150000"/>
              </a:lnSpc>
            </a:pPr>
            <a:r>
              <a:rPr lang="en-US" altLang="zh-CN" sz="2400" b="1">
                <a:sym typeface="+mn-ea"/>
              </a:rPr>
              <a:t>2. </a:t>
            </a:r>
            <a:r>
              <a:rPr lang="zh-CN" altLang="en-US" sz="2400" b="1">
                <a:sym typeface="+mn-ea"/>
              </a:rPr>
              <a:t>学习基础理论知识</a:t>
            </a:r>
            <a:endParaRPr lang="zh-CN" altLang="en-US" sz="2400" b="1"/>
          </a:p>
          <a:p>
            <a:pPr marL="342900" indent="-342900" algn="l">
              <a:lnSpc>
                <a:spcPct val="150000"/>
              </a:lnSpc>
              <a:buClrTx/>
              <a:buSzTx/>
              <a:buFont typeface="Arial" panose="020B0604020202020204" pitchFamily="34" charset="0"/>
              <a:buChar char="•"/>
            </a:pPr>
            <a:r>
              <a:rPr lang="zh-CN" altLang="en-US" sz="2000" b="1">
                <a:sym typeface="+mn-ea"/>
              </a:rPr>
              <a:t>针对性学习：</a:t>
            </a:r>
            <a:r>
              <a:rPr lang="zh-CN" altLang="en-US" sz="2000">
                <a:sym typeface="+mn-ea"/>
              </a:rPr>
              <a:t>结合之前了解到的需要学习的专业知识，我们就可以一步步地开始自学了，类似</a:t>
            </a:r>
            <a:r>
              <a:rPr lang="zh-CN" altLang="en-US" sz="2000" b="1">
                <a:sym typeface="+mn-ea"/>
              </a:rPr>
              <a:t>大学课程但更自主</a:t>
            </a:r>
            <a:r>
              <a:rPr lang="zh-CN" altLang="en-US" sz="2000">
                <a:sym typeface="+mn-ea"/>
              </a:rPr>
              <a:t>。</a:t>
            </a:r>
            <a:endParaRPr lang="zh-CN" altLang="en-US" sz="2000"/>
          </a:p>
          <a:p>
            <a:pPr marL="342900" indent="-342900" algn="l">
              <a:lnSpc>
                <a:spcPct val="150000"/>
              </a:lnSpc>
              <a:buClrTx/>
              <a:buSzTx/>
              <a:buFont typeface="Arial" panose="020B0604020202020204" pitchFamily="34" charset="0"/>
              <a:buChar char="•"/>
            </a:pPr>
            <a:r>
              <a:rPr lang="zh-CN" altLang="en-US" sz="2000" b="1">
                <a:sym typeface="+mn-ea"/>
              </a:rPr>
              <a:t>多交流：</a:t>
            </a:r>
            <a:r>
              <a:rPr lang="zh-CN" altLang="en-US" sz="2000">
                <a:sym typeface="+mn-ea"/>
              </a:rPr>
              <a:t>与导师、师兄师姐及同组本科生多交流讨论，</a:t>
            </a:r>
            <a:r>
              <a:rPr lang="zh-CN" altLang="en-US" sz="2000" b="1">
                <a:sym typeface="+mn-ea"/>
              </a:rPr>
              <a:t>及时反馈进展</a:t>
            </a:r>
            <a:r>
              <a:rPr lang="zh-CN" altLang="en-US" sz="2000">
                <a:sym typeface="+mn-ea"/>
              </a:rPr>
              <a:t>。</a:t>
            </a:r>
            <a:endParaRPr lang="zh-CN" altLang="en-US" sz="2000"/>
          </a:p>
          <a:p>
            <a:pPr>
              <a:lnSpc>
                <a:spcPct val="150000"/>
              </a:lnSpc>
            </a:pPr>
            <a:r>
              <a:rPr lang="en-US" altLang="zh-CN" sz="2400" b="1">
                <a:sym typeface="+mn-ea"/>
              </a:rPr>
              <a:t>3. </a:t>
            </a:r>
            <a:r>
              <a:rPr lang="zh-CN" altLang="en-US" sz="2400" b="1">
                <a:sym typeface="+mn-ea"/>
              </a:rPr>
              <a:t>培养科研能力</a:t>
            </a:r>
            <a:endParaRPr lang="zh-CN" altLang="en-US" sz="2400" b="1">
              <a:sym typeface="+mn-ea"/>
            </a:endParaRPr>
          </a:p>
          <a:p>
            <a:pPr indent="0" algn="l">
              <a:lnSpc>
                <a:spcPct val="150000"/>
              </a:lnSpc>
              <a:buClrTx/>
              <a:buSzTx/>
              <a:buFont typeface="Arial" panose="020B0604020202020204" pitchFamily="34" charset="0"/>
              <a:buNone/>
            </a:pPr>
            <a:r>
              <a:rPr lang="zh-CN" altLang="en-US" sz="2000"/>
              <a:t>科研光有理论知识当然不够，实践知识也需要掌握，不然这会成为科研道路上的很大一块绊脚石。这方面也没有什么特别的方法，就是</a:t>
            </a:r>
            <a:r>
              <a:rPr lang="zh-CN" altLang="en-US" sz="2000" b="1" u="sng">
                <a:solidFill>
                  <a:srgbClr val="FF0000"/>
                </a:solidFill>
              </a:rPr>
              <a:t>多学多练</a:t>
            </a:r>
            <a:r>
              <a:rPr lang="zh-CN" altLang="en-US" sz="2000"/>
              <a:t>。</a:t>
            </a:r>
            <a:r>
              <a:rPr lang="zh-CN" altLang="en-US" sz="2000">
                <a:highlight>
                  <a:srgbClr val="FFFF00"/>
                </a:highlight>
              </a:rPr>
              <a:t>实践技能一定一定要自己动手操作才能学明白！</a:t>
            </a:r>
            <a:r>
              <a:rPr lang="zh-CN" altLang="en-US" sz="2000">
                <a:sym typeface="+mn-ea"/>
              </a:rPr>
              <a:t>多参与实验，让师兄师姐指导，积累实验经验，提升科研能力。</a:t>
            </a:r>
            <a:endParaRPr lang="zh-CN" altLang="en-US" sz="2000">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1"/>
          <a:stretch>
            <a:fillRect/>
          </a:stretch>
        </p:blipFill>
        <p:spPr>
          <a:xfrm>
            <a:off x="8160385" y="826770"/>
            <a:ext cx="1957705" cy="2632710"/>
          </a:xfrm>
          <a:prstGeom prst="rect">
            <a:avLst/>
          </a:prstGeom>
        </p:spPr>
      </p:pic>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文本框 16"/>
          <p:cNvSpPr txBox="1"/>
          <p:nvPr/>
        </p:nvSpPr>
        <p:spPr>
          <a:xfrm>
            <a:off x="0" y="107923"/>
            <a:ext cx="7308304" cy="583565"/>
          </a:xfrm>
          <a:prstGeom prst="rect">
            <a:avLst/>
          </a:prstGeom>
          <a:noFill/>
        </p:spPr>
        <p:txBody>
          <a:bodyPr wrap="square" rtlCol="0">
            <a:spAutoFit/>
          </a:bodyPr>
          <a:lstStyle/>
          <a:p>
            <a:pPr algn="l">
              <a:buClrTx/>
              <a:buSzTx/>
              <a:buFontTx/>
            </a:pPr>
            <a:r>
              <a:rPr lang="zh-CN" altLang="en-US" sz="3200" b="1" dirty="0">
                <a:solidFill>
                  <a:schemeClr val="bg1"/>
                </a:solidFill>
                <a:latin typeface="微软雅黑" panose="020B0503020204020204" charset="-122"/>
                <a:ea typeface="微软雅黑" panose="020B0503020204020204" charset="-122"/>
                <a:sym typeface="+mn-ea"/>
              </a:rPr>
              <a:t> </a:t>
            </a:r>
            <a:r>
              <a:rPr lang="en-US" altLang="zh-CN" sz="3200" b="1" dirty="0">
                <a:solidFill>
                  <a:schemeClr val="bg1"/>
                </a:solidFill>
                <a:latin typeface="微软雅黑" panose="020B0503020204020204" charset="-122"/>
                <a:ea typeface="微软雅黑" panose="020B0503020204020204" charset="-122"/>
                <a:sym typeface="+mn-ea"/>
              </a:rPr>
              <a:t>3. </a:t>
            </a:r>
            <a:r>
              <a:rPr lang="zh-CN" altLang="en-US" sz="3200" b="1" dirty="0">
                <a:solidFill>
                  <a:schemeClr val="bg1"/>
                </a:solidFill>
                <a:latin typeface="微软雅黑" panose="020B0503020204020204" charset="-122"/>
                <a:ea typeface="微软雅黑" panose="020B0503020204020204" charset="-122"/>
                <a:sym typeface="+mn-ea"/>
              </a:rPr>
              <a:t>经验分享</a:t>
            </a:r>
            <a:r>
              <a:rPr lang="en-US" altLang="zh-CN" sz="3200" b="1" dirty="0">
                <a:solidFill>
                  <a:schemeClr val="bg1"/>
                </a:solidFill>
                <a:latin typeface="微软雅黑" panose="020B0503020204020204" charset="-122"/>
                <a:ea typeface="微软雅黑" panose="020B0503020204020204" charset="-122"/>
                <a:sym typeface="+mn-ea"/>
              </a:rPr>
              <a:t>—</a:t>
            </a:r>
            <a:r>
              <a:rPr lang="zh-CN" altLang="en-US" sz="3200" b="1" dirty="0">
                <a:solidFill>
                  <a:schemeClr val="bg1"/>
                </a:solidFill>
                <a:latin typeface="微软雅黑" panose="020B0503020204020204" charset="-122"/>
                <a:ea typeface="微软雅黑" panose="020B0503020204020204" charset="-122"/>
                <a:sym typeface="+mn-ea"/>
              </a:rPr>
              <a:t>竞赛实践</a:t>
            </a:r>
            <a:endParaRPr kumimoji="0" lang="zh-CN" altLang="en-US" sz="3200" b="1" i="0" kern="1200" cap="none" spc="0" normalizeH="0" baseline="0" noProof="0" dirty="0">
              <a:solidFill>
                <a:prstClr val="white"/>
              </a:solidFill>
              <a:latin typeface="微软雅黑" panose="020B0503020204020204" charset="-122"/>
              <a:ea typeface="微软雅黑" panose="020B0503020204020204" charset="-122"/>
              <a:cs typeface="微软雅黑" panose="020B0503020204020204" charset="-122"/>
            </a:endParaRPr>
          </a:p>
        </p:txBody>
      </p:sp>
      <p:cxnSp>
        <p:nvCxnSpPr>
          <p:cNvPr id="9" name="直接连接符 8"/>
          <p:cNvCxnSpPr/>
          <p:nvPr/>
        </p:nvCxnSpPr>
        <p:spPr>
          <a:xfrm>
            <a:off x="215281" y="604775"/>
            <a:ext cx="36957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50134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平行四边形 10"/>
          <p:cNvSpPr/>
          <p:nvPr/>
        </p:nvSpPr>
        <p:spPr>
          <a:xfrm>
            <a:off x="54472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fld id="{29961DDD-C436-4908-ACFB-32AF8C4633EB}" type="slidenum">
              <a:rPr kumimoji="0" lang="zh-CN" altLang="en-US" sz="1800" b="0" i="0" u="none" strike="noStrike" kern="1200" cap="none" spc="0" normalizeH="0" baseline="0" noProof="0" smtClean="0">
                <a:ln>
                  <a:noFill/>
                </a:ln>
                <a:solidFill>
                  <a:prstClr val="white"/>
                </a:solidFill>
                <a:effectLst/>
                <a:uLnTx/>
                <a:uFillTx/>
                <a:latin typeface="微软雅黑" panose="020B0503020204020204" charset="-122"/>
                <a:ea typeface="微软雅黑" panose="020B0503020204020204" charset="-122"/>
                <a:cs typeface="+mn-cs"/>
              </a:rPr>
            </a:fld>
            <a:endParaRPr kumimoji="0" lang="zh-CN" altLang="en-US" sz="1800" b="0" i="0" u="none" strike="noStrike" kern="1200" cap="none" spc="0" normalizeH="0" baseline="0" noProof="0" dirty="0" smtClean="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graphicFrame>
        <p:nvGraphicFramePr>
          <p:cNvPr id="39" name="表格 23"/>
          <p:cNvGraphicFramePr>
            <a:graphicFrameLocks noGrp="1"/>
          </p:cNvGraphicFramePr>
          <p:nvPr>
            <p:custDataLst>
              <p:tags r:id="rId3"/>
            </p:custDataLst>
          </p:nvPr>
        </p:nvGraphicFramePr>
        <p:xfrm>
          <a:off x="365125" y="2529840"/>
          <a:ext cx="6838950" cy="3943350"/>
        </p:xfrm>
        <a:graphic>
          <a:graphicData uri="http://schemas.openxmlformats.org/drawingml/2006/table">
            <a:tbl>
              <a:tblPr firstRow="1" bandRow="1">
                <a:tableStyleId>{BC89EF96-8CEA-46FF-86C4-4CE0E7609802}</a:tableStyleId>
              </a:tblPr>
              <a:tblGrid>
                <a:gridCol w="1196975"/>
                <a:gridCol w="5641975"/>
              </a:tblGrid>
              <a:tr h="443230">
                <a:tc>
                  <a:txBody>
                    <a:bodyPr/>
                    <a:lstStyle/>
                    <a:p>
                      <a:pPr algn="ctr" fontAlgn="ctr"/>
                      <a:r>
                        <a:rPr lang="zh-CN" altLang="en-US" sz="1800" b="1" i="0" u="none" strike="noStrike" dirty="0">
                          <a:solidFill>
                            <a:schemeClr val="bg1"/>
                          </a:solidFill>
                          <a:effectLst/>
                          <a:latin typeface="微软雅黑" panose="020B0503020204020204" charset="-122"/>
                          <a:ea typeface="微软雅黑" panose="020B0503020204020204" charset="-122"/>
                        </a:rPr>
                        <a:t>获奖</a:t>
                      </a:r>
                      <a:endParaRPr lang="zh-CN" altLang="en-US" sz="1800" b="1" i="0" u="none" strike="noStrike" dirty="0">
                        <a:solidFill>
                          <a:schemeClr val="bg1"/>
                        </a:solidFill>
                        <a:effectLst/>
                        <a:latin typeface="微软雅黑" panose="020B0503020204020204" charset="-122"/>
                        <a:ea typeface="微软雅黑" panose="020B0503020204020204" charset="-122"/>
                      </a:endParaRPr>
                    </a:p>
                  </a:txBody>
                  <a:tcPr marL="4763" marR="4763" marT="4763" marB="0" anchor="ctr">
                    <a:lnL w="19050" cap="flat" cmpd="sng" algn="ctr">
                      <a:solidFill>
                        <a:schemeClr val="accent1">
                          <a:lumMod val="75000"/>
                        </a:schemeClr>
                      </a:solidFill>
                      <a:prstDash val="solid"/>
                      <a:round/>
                      <a:headEnd type="none" w="med" len="med"/>
                      <a:tailEnd type="none" w="med" len="med"/>
                    </a:lnL>
                    <a:lnT w="19050" cap="flat" cmpd="sng" algn="ctr">
                      <a:solidFill>
                        <a:schemeClr val="accent1">
                          <a:lumMod val="75000"/>
                        </a:schemeClr>
                      </a:solidFill>
                      <a:prstDash val="solid"/>
                      <a:round/>
                      <a:headEnd type="none" w="med" len="med"/>
                      <a:tailEnd type="none" w="med" len="med"/>
                    </a:lnT>
                    <a:solidFill>
                      <a:schemeClr val="accent1">
                        <a:lumMod val="75000"/>
                      </a:schemeClr>
                    </a:solidFill>
                  </a:tcPr>
                </a:tc>
                <a:tc>
                  <a:txBody>
                    <a:bodyPr/>
                    <a:lstStyle/>
                    <a:p>
                      <a:pPr algn="ctr" fontAlgn="ctr"/>
                      <a:endParaRPr lang="zh-CN" altLang="en-US" sz="1800" b="1" i="0" u="none" strike="noStrike" dirty="0">
                        <a:solidFill>
                          <a:srgbClr val="000000"/>
                        </a:solidFill>
                        <a:effectLst/>
                        <a:latin typeface="微软雅黑" panose="020B0503020204020204" charset="-122"/>
                        <a:ea typeface="微软雅黑" panose="020B0503020204020204" charset="-122"/>
                      </a:endParaRPr>
                    </a:p>
                  </a:txBody>
                  <a:tcPr marL="4763" marR="4763" marT="4763" marB="0" anchor="ctr">
                    <a:lnT w="19050" cap="flat" cmpd="sng" algn="ctr">
                      <a:solidFill>
                        <a:schemeClr val="accent1">
                          <a:lumMod val="75000"/>
                        </a:schemeClr>
                      </a:solidFill>
                      <a:prstDash val="solid"/>
                      <a:round/>
                      <a:headEnd type="none" w="med" len="med"/>
                      <a:tailEnd type="none" w="med" len="med"/>
                    </a:lnT>
                    <a:noFill/>
                  </a:tcPr>
                </a:tc>
              </a:tr>
              <a:tr h="478155">
                <a:tc>
                  <a:txBody>
                    <a:bodyPr/>
                    <a:lstStyle/>
                    <a:p>
                      <a:pPr algn="ctr">
                        <a:lnSpc>
                          <a:spcPts val="1700"/>
                        </a:lnSpc>
                        <a:spcBef>
                          <a:spcPts val="0"/>
                        </a:spcBef>
                        <a:spcAft>
                          <a:spcPts val="0"/>
                        </a:spcAft>
                      </a:pPr>
                      <a:r>
                        <a:rPr lang="en-US" altLang="zh-CN" sz="1800" dirty="0">
                          <a:effectLst/>
                          <a:latin typeface="微软雅黑" panose="020B0503020204020204" charset="-122"/>
                          <a:ea typeface="微软雅黑" panose="020B0503020204020204" charset="-122"/>
                        </a:rPr>
                        <a:t>2024</a:t>
                      </a:r>
                      <a:endParaRPr lang="en-US" altLang="zh-CN" sz="1800" dirty="0">
                        <a:effectLst/>
                        <a:latin typeface="微软雅黑" panose="020B0503020204020204" charset="-122"/>
                        <a:ea typeface="微软雅黑" panose="020B0503020204020204" charset="-122"/>
                      </a:endParaRPr>
                    </a:p>
                  </a:txBody>
                  <a:tcPr marL="68580" marR="68580" anchor="ctr">
                    <a:lnL w="19050" cap="flat" cmpd="sng" algn="ctr">
                      <a:solidFill>
                        <a:schemeClr val="accent1">
                          <a:lumMod val="75000"/>
                        </a:schemeClr>
                      </a:solidFill>
                      <a:prstDash val="solid"/>
                      <a:round/>
                      <a:headEnd type="none" w="med" len="med"/>
                      <a:tailEnd type="none" w="med" len="med"/>
                    </a:lnL>
                  </a:tcPr>
                </a:tc>
                <a:tc>
                  <a:txBody>
                    <a:bodyPr/>
                    <a:lstStyle/>
                    <a:p>
                      <a:pPr algn="ctr">
                        <a:lnSpc>
                          <a:spcPts val="1700"/>
                        </a:lnSpc>
                        <a:spcBef>
                          <a:spcPts val="0"/>
                        </a:spcBef>
                        <a:spcAft>
                          <a:spcPts val="0"/>
                        </a:spcAft>
                      </a:pPr>
                      <a:r>
                        <a:rPr lang="zh-CN" altLang="en-US" sz="1800" dirty="0">
                          <a:effectLst/>
                          <a:latin typeface="微软雅黑" panose="020B0503020204020204" charset="-122"/>
                          <a:ea typeface="微软雅黑" panose="020B0503020204020204" charset="-122"/>
                        </a:rPr>
                        <a:t>中央网信办</a:t>
                      </a:r>
                      <a:r>
                        <a:rPr lang="en-US" altLang="zh-CN" sz="1800" b="1" dirty="0">
                          <a:solidFill>
                            <a:srgbClr val="FF0000"/>
                          </a:solidFill>
                          <a:latin typeface="微软雅黑" panose="020B0503020204020204" charset="-122"/>
                          <a:ea typeface="微软雅黑" panose="020B0503020204020204" charset="-122"/>
                          <a:sym typeface="+mn-ea"/>
                        </a:rPr>
                        <a:t>网络安全学院创新资助计划获得者</a:t>
                      </a:r>
                      <a:endParaRPr lang="en-US" altLang="zh-CN" sz="1800" b="1" dirty="0">
                        <a:solidFill>
                          <a:srgbClr val="FF0000"/>
                        </a:solidFill>
                        <a:effectLst/>
                        <a:latin typeface="微软雅黑" panose="020B0503020204020204" charset="-122"/>
                        <a:ea typeface="微软雅黑" panose="020B0503020204020204" charset="-122"/>
                        <a:sym typeface="+mn-ea"/>
                      </a:endParaRPr>
                    </a:p>
                  </a:txBody>
                  <a:tcPr marL="68580" marR="68580" anchor="ctr"/>
                </a:tc>
              </a:tr>
              <a:tr h="471805">
                <a:tc>
                  <a:txBody>
                    <a:bodyPr/>
                    <a:p>
                      <a:pPr algn="ctr">
                        <a:lnSpc>
                          <a:spcPts val="1700"/>
                        </a:lnSpc>
                        <a:spcBef>
                          <a:spcPts val="0"/>
                        </a:spcBef>
                        <a:spcAft>
                          <a:spcPts val="0"/>
                        </a:spcAft>
                        <a:buNone/>
                      </a:pPr>
                      <a:r>
                        <a:rPr lang="en-US" altLang="zh-CN" sz="1800" dirty="0">
                          <a:effectLst/>
                          <a:latin typeface="微软雅黑" panose="020B0503020204020204" charset="-122"/>
                          <a:ea typeface="微软雅黑" panose="020B0503020204020204" charset="-122"/>
                          <a:sym typeface="+mn-ea"/>
                        </a:rPr>
                        <a:t>2024</a:t>
                      </a:r>
                      <a:endParaRPr lang="en-US" altLang="zh-CN" sz="1800" dirty="0">
                        <a:effectLst/>
                        <a:latin typeface="微软雅黑" panose="020B0503020204020204" charset="-122"/>
                        <a:ea typeface="微软雅黑" panose="020B0503020204020204" charset="-122"/>
                        <a:sym typeface="+mn-ea"/>
                      </a:endParaRPr>
                    </a:p>
                  </a:txBody>
                  <a:tcPr marL="68580" marR="68580" anchor="ctr">
                    <a:lnL w="19050" cap="flat" cmpd="sng" algn="ctr">
                      <a:solidFill>
                        <a:schemeClr val="accent1">
                          <a:lumMod val="75000"/>
                        </a:schemeClr>
                      </a:solidFill>
                      <a:prstDash val="solid"/>
                      <a:round/>
                      <a:headEnd type="none" w="med" len="med"/>
                      <a:tailEnd type="none" w="med" len="med"/>
                    </a:lnL>
                  </a:tcPr>
                </a:tc>
                <a:tc>
                  <a:txBody>
                    <a:bodyPr/>
                    <a:p>
                      <a:pPr algn="ctr">
                        <a:lnSpc>
                          <a:spcPts val="1700"/>
                        </a:lnSpc>
                        <a:spcBef>
                          <a:spcPts val="0"/>
                        </a:spcBef>
                        <a:spcAft>
                          <a:spcPts val="0"/>
                        </a:spcAft>
                        <a:buNone/>
                      </a:pPr>
                      <a:r>
                        <a:rPr lang="zh-CN" altLang="en-US" sz="1800" dirty="0">
                          <a:effectLst/>
                          <a:latin typeface="微软雅黑" panose="020B0503020204020204" charset="-122"/>
                          <a:ea typeface="微软雅黑" panose="020B0503020204020204" charset="-122"/>
                        </a:rPr>
                        <a:t>国</a:t>
                      </a:r>
                      <a:r>
                        <a:rPr lang="zh-CN" altLang="en-US" sz="1800" dirty="0">
                          <a:effectLst/>
                          <a:latin typeface="微软雅黑" panose="020B0503020204020204" charset="-122"/>
                          <a:ea typeface="微软雅黑" panose="020B0503020204020204" charset="-122"/>
                        </a:rPr>
                        <a:t>家级重点领域</a:t>
                      </a:r>
                      <a:r>
                        <a:rPr lang="zh-CN" altLang="en-US" sz="1800" dirty="0">
                          <a:effectLst/>
                          <a:latin typeface="微软雅黑" panose="020B0503020204020204" charset="-122"/>
                          <a:ea typeface="微软雅黑" panose="020B0503020204020204" charset="-122"/>
                        </a:rPr>
                        <a:t>大学生创业创新项目结题</a:t>
                      </a:r>
                      <a:endParaRPr lang="zh-CN" altLang="en-US" sz="1800" dirty="0">
                        <a:effectLst/>
                        <a:latin typeface="微软雅黑" panose="020B0503020204020204" charset="-122"/>
                        <a:ea typeface="微软雅黑" panose="020B0503020204020204" charset="-122"/>
                      </a:endParaRPr>
                    </a:p>
                  </a:txBody>
                  <a:tcPr marL="68580" marR="68580" anchor="ctr"/>
                </a:tc>
              </a:tr>
              <a:tr h="451485">
                <a:tc>
                  <a:txBody>
                    <a:bodyPr/>
                    <a:p>
                      <a:pPr algn="ctr">
                        <a:lnSpc>
                          <a:spcPts val="1700"/>
                        </a:lnSpc>
                        <a:spcBef>
                          <a:spcPts val="0"/>
                        </a:spcBef>
                        <a:spcAft>
                          <a:spcPts val="0"/>
                        </a:spcAft>
                        <a:buNone/>
                      </a:pPr>
                      <a:r>
                        <a:rPr lang="en-US" altLang="zh-CN" sz="1800" dirty="0">
                          <a:effectLst/>
                          <a:latin typeface="微软雅黑" panose="020B0503020204020204" charset="-122"/>
                          <a:ea typeface="微软雅黑" panose="020B0503020204020204" charset="-122"/>
                          <a:sym typeface="+mn-ea"/>
                        </a:rPr>
                        <a:t>2024</a:t>
                      </a:r>
                      <a:endParaRPr lang="en-US" altLang="zh-CN" sz="1800" dirty="0">
                        <a:effectLst/>
                        <a:latin typeface="微软雅黑" panose="020B0503020204020204" charset="-122"/>
                        <a:ea typeface="微软雅黑" panose="020B0503020204020204" charset="-122"/>
                        <a:sym typeface="+mn-ea"/>
                      </a:endParaRPr>
                    </a:p>
                  </a:txBody>
                  <a:tcPr marL="68580" marR="68580" anchor="ctr">
                    <a:lnL w="19050" cap="flat" cmpd="sng" algn="ctr">
                      <a:solidFill>
                        <a:schemeClr val="accent1">
                          <a:lumMod val="75000"/>
                        </a:schemeClr>
                      </a:solidFill>
                      <a:prstDash val="solid"/>
                      <a:round/>
                      <a:headEnd type="none" w="med" len="med"/>
                      <a:tailEnd type="none" w="med" len="med"/>
                    </a:lnL>
                  </a:tcPr>
                </a:tc>
                <a:tc>
                  <a:txBody>
                    <a:bodyPr/>
                    <a:p>
                      <a:pPr algn="ctr">
                        <a:lnSpc>
                          <a:spcPts val="1700"/>
                        </a:lnSpc>
                        <a:spcBef>
                          <a:spcPts val="0"/>
                        </a:spcBef>
                        <a:spcAft>
                          <a:spcPts val="0"/>
                        </a:spcAft>
                        <a:buNone/>
                      </a:pPr>
                      <a:r>
                        <a:rPr lang="en-US" altLang="zh-CN" sz="1800" kern="0" dirty="0">
                          <a:solidFill>
                            <a:srgbClr val="3F3F3F"/>
                          </a:solidFill>
                          <a:effectLst/>
                          <a:latin typeface="微软雅黑" panose="020B0503020204020204" charset="-122"/>
                          <a:ea typeface="微软雅黑" panose="020B0503020204020204" charset="-122"/>
                          <a:cs typeface="微软雅黑" panose="020B0503020204020204" charset="-122"/>
                          <a:sym typeface="+mn-ea"/>
                        </a:rPr>
                        <a:t>2023 </a:t>
                      </a:r>
                      <a:r>
                        <a:rPr lang="zh-CN" altLang="en-US" sz="1800" kern="0" dirty="0">
                          <a:solidFill>
                            <a:srgbClr val="3F3F3F"/>
                          </a:solidFill>
                          <a:effectLst/>
                          <a:latin typeface="微软雅黑" panose="020B0503020204020204" charset="-122"/>
                          <a:ea typeface="微软雅黑" panose="020B0503020204020204" charset="-122"/>
                          <a:cs typeface="微软雅黑" panose="020B0503020204020204" charset="-122"/>
                          <a:sym typeface="+mn-ea"/>
                        </a:rPr>
                        <a:t>国际数学建模竞赛</a:t>
                      </a:r>
                      <a:r>
                        <a:rPr lang="en-US" altLang="zh-CN" sz="1800" kern="0" dirty="0">
                          <a:solidFill>
                            <a:srgbClr val="3F3F3F"/>
                          </a:solidFill>
                          <a:effectLst/>
                          <a:latin typeface="微软雅黑" panose="020B0503020204020204" charset="-122"/>
                          <a:ea typeface="微软雅黑" panose="020B0503020204020204" charset="-122"/>
                          <a:cs typeface="微软雅黑" panose="020B0503020204020204" charset="-122"/>
                          <a:sym typeface="+mn-ea"/>
                        </a:rPr>
                        <a:t> </a:t>
                      </a:r>
                      <a:r>
                        <a:rPr lang="en-US" altLang="zh-CN" sz="1800" b="1" kern="0" dirty="0">
                          <a:solidFill>
                            <a:srgbClr val="3F3F3F"/>
                          </a:solidFill>
                          <a:effectLst/>
                          <a:latin typeface="微软雅黑" panose="020B0503020204020204" charset="-122"/>
                          <a:ea typeface="微软雅黑" panose="020B0503020204020204" charset="-122"/>
                          <a:cs typeface="微软雅黑" panose="020B0503020204020204" charset="-122"/>
                          <a:sym typeface="+mn-ea"/>
                        </a:rPr>
                        <a:t>H</a:t>
                      </a:r>
                      <a:r>
                        <a:rPr lang="zh-CN" altLang="en-US" sz="1800" b="1" kern="0" dirty="0">
                          <a:solidFill>
                            <a:srgbClr val="3F3F3F"/>
                          </a:solidFill>
                          <a:effectLst/>
                          <a:latin typeface="微软雅黑" panose="020B0503020204020204" charset="-122"/>
                          <a:ea typeface="微软雅黑" panose="020B0503020204020204" charset="-122"/>
                          <a:cs typeface="微软雅黑" panose="020B0503020204020204" charset="-122"/>
                          <a:sym typeface="+mn-ea"/>
                        </a:rPr>
                        <a:t>奖</a:t>
                      </a:r>
                      <a:r>
                        <a:rPr lang="en-US" altLang="zh-CN" sz="1800" kern="0" dirty="0">
                          <a:solidFill>
                            <a:srgbClr val="3F3F3F"/>
                          </a:solidFill>
                          <a:effectLst/>
                          <a:latin typeface="微软雅黑" panose="020B0503020204020204" charset="-122"/>
                          <a:ea typeface="微软雅黑" panose="020B0503020204020204" charset="-122"/>
                          <a:cs typeface="微软雅黑" panose="020B0503020204020204" charset="-122"/>
                          <a:sym typeface="+mn-ea"/>
                        </a:rPr>
                        <a:t>(</a:t>
                      </a:r>
                      <a:r>
                        <a:rPr lang="zh-CN" altLang="en-US" sz="1800" kern="0" dirty="0">
                          <a:solidFill>
                            <a:srgbClr val="3F3F3F"/>
                          </a:solidFill>
                          <a:effectLst/>
                          <a:latin typeface="微软雅黑" panose="020B0503020204020204" charset="-122"/>
                          <a:ea typeface="微软雅黑" panose="020B0503020204020204" charset="-122"/>
                          <a:cs typeface="微软雅黑" panose="020B0503020204020204" charset="-122"/>
                          <a:sym typeface="+mn-ea"/>
                        </a:rPr>
                        <a:t>二等奖</a:t>
                      </a:r>
                      <a:r>
                        <a:rPr lang="en-US" altLang="zh-CN" sz="1800" kern="0" dirty="0">
                          <a:solidFill>
                            <a:srgbClr val="3F3F3F"/>
                          </a:solidFill>
                          <a:effectLst/>
                          <a:latin typeface="微软雅黑" panose="020B0503020204020204" charset="-122"/>
                          <a:ea typeface="微软雅黑" panose="020B0503020204020204" charset="-122"/>
                          <a:cs typeface="微软雅黑" panose="020B0503020204020204" charset="-122"/>
                          <a:sym typeface="+mn-ea"/>
                        </a:rPr>
                        <a:t>)</a:t>
                      </a:r>
                      <a:endParaRPr lang="zh-CN" altLang="en-US" sz="1800" dirty="0">
                        <a:effectLst/>
                        <a:latin typeface="微软雅黑" panose="020B0503020204020204" charset="-122"/>
                        <a:ea typeface="微软雅黑" panose="020B0503020204020204" charset="-122"/>
                        <a:cs typeface="微软雅黑" panose="020B0503020204020204" charset="-122"/>
                      </a:endParaRPr>
                    </a:p>
                  </a:txBody>
                  <a:tcPr marL="68580" marR="68580" anchor="ctr"/>
                </a:tc>
              </a:tr>
              <a:tr h="443865">
                <a:tc>
                  <a:txBody>
                    <a:bodyPr/>
                    <a:p>
                      <a:pPr algn="ctr">
                        <a:lnSpc>
                          <a:spcPts val="1700"/>
                        </a:lnSpc>
                        <a:spcBef>
                          <a:spcPts val="0"/>
                        </a:spcBef>
                        <a:spcAft>
                          <a:spcPts val="0"/>
                        </a:spcAft>
                      </a:pPr>
                      <a:r>
                        <a:rPr lang="en-US" altLang="zh-CN" sz="1800" dirty="0">
                          <a:effectLst/>
                          <a:latin typeface="微软雅黑" panose="020B0503020204020204" charset="-122"/>
                          <a:ea typeface="微软雅黑" panose="020B0503020204020204" charset="-122"/>
                        </a:rPr>
                        <a:t>2023</a:t>
                      </a:r>
                      <a:endParaRPr lang="en-US" altLang="zh-CN" sz="1800" dirty="0">
                        <a:effectLst/>
                        <a:latin typeface="微软雅黑" panose="020B0503020204020204" charset="-122"/>
                        <a:ea typeface="微软雅黑" panose="020B0503020204020204" charset="-122"/>
                      </a:endParaRPr>
                    </a:p>
                  </a:txBody>
                  <a:tcPr marL="68580" marR="68580" anchor="ctr">
                    <a:lnL w="19050" cap="flat" cmpd="sng" algn="ctr">
                      <a:solidFill>
                        <a:schemeClr val="accent1">
                          <a:lumMod val="75000"/>
                        </a:schemeClr>
                      </a:solidFill>
                      <a:prstDash val="solid"/>
                      <a:round/>
                      <a:headEnd type="none" w="med" len="med"/>
                      <a:tailEnd type="none" w="med" len="med"/>
                    </a:lnL>
                  </a:tcPr>
                </a:tc>
                <a:tc>
                  <a:txBody>
                    <a:bodyPr/>
                    <a:p>
                      <a:pPr algn="ctr">
                        <a:lnSpc>
                          <a:spcPts val="1700"/>
                        </a:lnSpc>
                        <a:spcBef>
                          <a:spcPts val="0"/>
                        </a:spcBef>
                        <a:spcAft>
                          <a:spcPts val="0"/>
                        </a:spcAft>
                      </a:pPr>
                      <a:r>
                        <a:rPr lang="zh-CN" altLang="en-US" sz="1800" kern="0" dirty="0">
                          <a:solidFill>
                            <a:srgbClr val="3F3F3F"/>
                          </a:solidFill>
                          <a:effectLst/>
                          <a:latin typeface="微软雅黑" panose="020B0503020204020204" charset="-122"/>
                          <a:ea typeface="微软雅黑" panose="020B0503020204020204" charset="-122"/>
                        </a:rPr>
                        <a:t>全国大学生数学建模竞赛</a:t>
                      </a:r>
                      <a:r>
                        <a:rPr lang="en-US" altLang="zh-CN" sz="1800" b="1" dirty="0">
                          <a:solidFill>
                            <a:srgbClr val="FF0000"/>
                          </a:solidFill>
                          <a:latin typeface="微软雅黑" panose="020B0503020204020204" charset="-122"/>
                          <a:ea typeface="微软雅黑" panose="020B0503020204020204" charset="-122"/>
                        </a:rPr>
                        <a:t>国家一等奖</a:t>
                      </a:r>
                      <a:endParaRPr lang="en-US" altLang="zh-CN" sz="1800" b="1" dirty="0">
                        <a:solidFill>
                          <a:srgbClr val="FF0000"/>
                        </a:solidFill>
                        <a:latin typeface="微软雅黑" panose="020B0503020204020204" charset="-122"/>
                        <a:ea typeface="微软雅黑" panose="020B0503020204020204" charset="-122"/>
                      </a:endParaRPr>
                    </a:p>
                  </a:txBody>
                  <a:tcPr marL="68580" marR="68580" anchor="ctr"/>
                </a:tc>
              </a:tr>
              <a:tr h="382905">
                <a:tc>
                  <a:txBody>
                    <a:bodyPr/>
                    <a:p>
                      <a:pPr algn="ctr">
                        <a:lnSpc>
                          <a:spcPts val="1700"/>
                        </a:lnSpc>
                        <a:spcBef>
                          <a:spcPts val="0"/>
                        </a:spcBef>
                        <a:spcAft>
                          <a:spcPts val="0"/>
                        </a:spcAft>
                      </a:pPr>
                      <a:r>
                        <a:rPr lang="en-US" altLang="zh-CN" sz="1800" dirty="0">
                          <a:effectLst/>
                          <a:latin typeface="微软雅黑" panose="020B0503020204020204" charset="-122"/>
                          <a:ea typeface="微软雅黑" panose="020B0503020204020204" charset="-122"/>
                        </a:rPr>
                        <a:t>2023</a:t>
                      </a:r>
                      <a:endParaRPr lang="en-US" altLang="zh-CN" sz="1800" dirty="0">
                        <a:effectLst/>
                        <a:latin typeface="微软雅黑" panose="020B0503020204020204" charset="-122"/>
                        <a:ea typeface="微软雅黑" panose="020B0503020204020204" charset="-122"/>
                      </a:endParaRPr>
                    </a:p>
                  </a:txBody>
                  <a:tcPr marL="68580" marR="68580" anchor="ctr">
                    <a:lnL w="19050" cap="flat" cmpd="sng" algn="ctr">
                      <a:solidFill>
                        <a:schemeClr val="accent1">
                          <a:lumMod val="75000"/>
                        </a:schemeClr>
                      </a:solidFill>
                      <a:prstDash val="solid"/>
                      <a:round/>
                      <a:headEnd type="none" w="med" len="med"/>
                      <a:tailEnd type="none" w="med" len="med"/>
                    </a:lnL>
                  </a:tcPr>
                </a:tc>
                <a:tc>
                  <a:txBody>
                    <a:bodyPr/>
                    <a:p>
                      <a:pPr algn="ctr">
                        <a:lnSpc>
                          <a:spcPts val="1700"/>
                        </a:lnSpc>
                        <a:spcBef>
                          <a:spcPts val="0"/>
                        </a:spcBef>
                        <a:spcAft>
                          <a:spcPts val="0"/>
                        </a:spcAft>
                        <a:buClrTx/>
                        <a:buSzTx/>
                        <a:buFontTx/>
                      </a:pPr>
                      <a:r>
                        <a:rPr lang="zh-CN" altLang="en-US" sz="1800" kern="0" dirty="0">
                          <a:solidFill>
                            <a:srgbClr val="3F3F3F"/>
                          </a:solidFill>
                          <a:effectLst/>
                          <a:latin typeface="微软雅黑" panose="020B0503020204020204" charset="-122"/>
                          <a:ea typeface="微软雅黑" panose="020B0503020204020204" charset="-122"/>
                          <a:sym typeface="+mn-ea"/>
                        </a:rPr>
                        <a:t>全国密码技术竞赛</a:t>
                      </a:r>
                      <a:r>
                        <a:rPr lang="en-US" altLang="zh-CN" sz="1800" b="1" dirty="0">
                          <a:solidFill>
                            <a:srgbClr val="FF0000"/>
                          </a:solidFill>
                          <a:latin typeface="微软雅黑" panose="020B0503020204020204" charset="-122"/>
                          <a:ea typeface="微软雅黑" panose="020B0503020204020204" charset="-122"/>
                          <a:sym typeface="+mn-ea"/>
                        </a:rPr>
                        <a:t>国家一等奖</a:t>
                      </a:r>
                      <a:endParaRPr lang="en-US" altLang="zh-CN" sz="1800" b="1" dirty="0">
                        <a:solidFill>
                          <a:srgbClr val="FF0000"/>
                        </a:solidFill>
                        <a:latin typeface="微软雅黑" panose="020B0503020204020204" charset="-122"/>
                        <a:ea typeface="微软雅黑" panose="020B0503020204020204" charset="-122"/>
                        <a:sym typeface="+mn-ea"/>
                      </a:endParaRPr>
                    </a:p>
                  </a:txBody>
                  <a:tcPr marL="68580" marR="68580" anchor="ctr"/>
                </a:tc>
              </a:tr>
              <a:tr h="431165">
                <a:tc>
                  <a:txBody>
                    <a:bodyPr/>
                    <a:p>
                      <a:pPr algn="ctr">
                        <a:lnSpc>
                          <a:spcPts val="1700"/>
                        </a:lnSpc>
                        <a:spcBef>
                          <a:spcPts val="0"/>
                        </a:spcBef>
                        <a:spcAft>
                          <a:spcPts val="0"/>
                        </a:spcAft>
                      </a:pPr>
                      <a:r>
                        <a:rPr lang="en-US" altLang="zh-CN" sz="1800" dirty="0">
                          <a:effectLst/>
                          <a:latin typeface="微软雅黑" panose="020B0503020204020204" charset="-122"/>
                          <a:ea typeface="微软雅黑" panose="020B0503020204020204" charset="-122"/>
                        </a:rPr>
                        <a:t>2023</a:t>
                      </a:r>
                      <a:endParaRPr lang="en-US" altLang="zh-CN" sz="1800" dirty="0">
                        <a:effectLst/>
                        <a:latin typeface="微软雅黑" panose="020B0503020204020204" charset="-122"/>
                        <a:ea typeface="微软雅黑" panose="020B0503020204020204" charset="-122"/>
                      </a:endParaRPr>
                    </a:p>
                  </a:txBody>
                  <a:tcPr marL="68580" marR="68580" anchor="ctr">
                    <a:lnL w="19050" cap="flat" cmpd="sng" algn="ctr">
                      <a:solidFill>
                        <a:schemeClr val="accent1">
                          <a:lumMod val="75000"/>
                        </a:schemeClr>
                      </a:solidFill>
                      <a:prstDash val="solid"/>
                      <a:round/>
                      <a:headEnd type="none" w="med" len="med"/>
                      <a:tailEnd type="none" w="med" len="med"/>
                    </a:lnL>
                  </a:tcPr>
                </a:tc>
                <a:tc>
                  <a:txBody>
                    <a:bodyPr/>
                    <a:p>
                      <a:pPr algn="ctr">
                        <a:lnSpc>
                          <a:spcPts val="1700"/>
                        </a:lnSpc>
                        <a:spcBef>
                          <a:spcPts val="0"/>
                        </a:spcBef>
                        <a:spcAft>
                          <a:spcPts val="0"/>
                        </a:spcAft>
                      </a:pPr>
                      <a:r>
                        <a:rPr lang="en-US" altLang="zh-CN" sz="1800" kern="0" dirty="0">
                          <a:solidFill>
                            <a:srgbClr val="3F3F3F"/>
                          </a:solidFill>
                          <a:effectLst/>
                          <a:latin typeface="微软雅黑" panose="020B0503020204020204" charset="-122"/>
                          <a:ea typeface="微软雅黑" panose="020B0503020204020204" charset="-122"/>
                          <a:cs typeface="微软雅黑" panose="020B0503020204020204" charset="-122"/>
                        </a:rPr>
                        <a:t>2022 </a:t>
                      </a:r>
                      <a:r>
                        <a:rPr lang="zh-CN" altLang="en-US" sz="1800" kern="0" dirty="0">
                          <a:solidFill>
                            <a:srgbClr val="3F3F3F"/>
                          </a:solidFill>
                          <a:effectLst/>
                          <a:latin typeface="微软雅黑" panose="020B0503020204020204" charset="-122"/>
                          <a:ea typeface="微软雅黑" panose="020B0503020204020204" charset="-122"/>
                          <a:cs typeface="微软雅黑" panose="020B0503020204020204" charset="-122"/>
                        </a:rPr>
                        <a:t>国际数学建模竞赛</a:t>
                      </a:r>
                      <a:r>
                        <a:rPr lang="en-US" altLang="zh-CN" sz="1800" kern="0" dirty="0">
                          <a:solidFill>
                            <a:srgbClr val="3F3F3F"/>
                          </a:solidFill>
                          <a:effectLst/>
                          <a:latin typeface="微软雅黑" panose="020B0503020204020204" charset="-122"/>
                          <a:ea typeface="微软雅黑" panose="020B0503020204020204" charset="-122"/>
                          <a:cs typeface="微软雅黑" panose="020B0503020204020204" charset="-122"/>
                        </a:rPr>
                        <a:t> </a:t>
                      </a:r>
                      <a:r>
                        <a:rPr lang="en-US" altLang="zh-CN" sz="1800" b="1" kern="0" dirty="0">
                          <a:solidFill>
                            <a:srgbClr val="3F3F3F"/>
                          </a:solidFill>
                          <a:effectLst/>
                          <a:latin typeface="微软雅黑" panose="020B0503020204020204" charset="-122"/>
                          <a:ea typeface="微软雅黑" panose="020B0503020204020204" charset="-122"/>
                          <a:cs typeface="微软雅黑" panose="020B0503020204020204" charset="-122"/>
                        </a:rPr>
                        <a:t>H</a:t>
                      </a:r>
                      <a:r>
                        <a:rPr lang="zh-CN" altLang="en-US" sz="1800" b="1" kern="0" dirty="0">
                          <a:solidFill>
                            <a:srgbClr val="3F3F3F"/>
                          </a:solidFill>
                          <a:effectLst/>
                          <a:latin typeface="微软雅黑" panose="020B0503020204020204" charset="-122"/>
                          <a:ea typeface="微软雅黑" panose="020B0503020204020204" charset="-122"/>
                          <a:cs typeface="微软雅黑" panose="020B0503020204020204" charset="-122"/>
                        </a:rPr>
                        <a:t>奖</a:t>
                      </a:r>
                      <a:r>
                        <a:rPr lang="en-US" altLang="zh-CN" sz="1800" kern="0" dirty="0">
                          <a:solidFill>
                            <a:srgbClr val="3F3F3F"/>
                          </a:solidFill>
                          <a:effectLst/>
                          <a:latin typeface="微软雅黑" panose="020B0503020204020204" charset="-122"/>
                          <a:ea typeface="微软雅黑" panose="020B0503020204020204" charset="-122"/>
                          <a:cs typeface="微软雅黑" panose="020B0503020204020204" charset="-122"/>
                        </a:rPr>
                        <a:t>(</a:t>
                      </a:r>
                      <a:r>
                        <a:rPr lang="zh-CN" altLang="en-US" sz="1800" kern="0" dirty="0">
                          <a:solidFill>
                            <a:srgbClr val="3F3F3F"/>
                          </a:solidFill>
                          <a:effectLst/>
                          <a:latin typeface="微软雅黑" panose="020B0503020204020204" charset="-122"/>
                          <a:ea typeface="微软雅黑" panose="020B0503020204020204" charset="-122"/>
                          <a:cs typeface="微软雅黑" panose="020B0503020204020204" charset="-122"/>
                        </a:rPr>
                        <a:t>二等奖</a:t>
                      </a:r>
                      <a:r>
                        <a:rPr lang="en-US" altLang="zh-CN" sz="1800" kern="0" dirty="0">
                          <a:solidFill>
                            <a:srgbClr val="3F3F3F"/>
                          </a:solidFill>
                          <a:effectLst/>
                          <a:latin typeface="微软雅黑" panose="020B0503020204020204" charset="-122"/>
                          <a:ea typeface="微软雅黑" panose="020B0503020204020204" charset="-122"/>
                          <a:cs typeface="微软雅黑" panose="020B0503020204020204" charset="-122"/>
                        </a:rPr>
                        <a:t>)</a:t>
                      </a:r>
                      <a:endParaRPr lang="zh-CN" altLang="en-US" sz="1800" dirty="0">
                        <a:effectLst/>
                        <a:latin typeface="微软雅黑" panose="020B0503020204020204" charset="-122"/>
                        <a:ea typeface="微软雅黑" panose="020B0503020204020204" charset="-122"/>
                        <a:cs typeface="微软雅黑" panose="020B0503020204020204" charset="-122"/>
                      </a:endParaRPr>
                    </a:p>
                  </a:txBody>
                  <a:tcPr marL="68580" marR="68580" anchor="ctr"/>
                </a:tc>
              </a:tr>
              <a:tr h="410210">
                <a:tc>
                  <a:txBody>
                    <a:bodyPr/>
                    <a:p>
                      <a:pPr algn="ctr">
                        <a:lnSpc>
                          <a:spcPts val="1700"/>
                        </a:lnSpc>
                        <a:spcBef>
                          <a:spcPts val="0"/>
                        </a:spcBef>
                        <a:spcAft>
                          <a:spcPts val="0"/>
                        </a:spcAft>
                      </a:pPr>
                      <a:r>
                        <a:rPr lang="en-US" altLang="zh-CN" sz="1800" dirty="0">
                          <a:effectLst/>
                          <a:latin typeface="微软雅黑" panose="020B0503020204020204" charset="-122"/>
                          <a:ea typeface="微软雅黑" panose="020B0503020204020204" charset="-122"/>
                        </a:rPr>
                        <a:t>2023</a:t>
                      </a:r>
                      <a:endParaRPr lang="en-US" altLang="zh-CN" sz="1800" dirty="0">
                        <a:effectLst/>
                        <a:latin typeface="微软雅黑" panose="020B0503020204020204" charset="-122"/>
                        <a:ea typeface="微软雅黑" panose="020B0503020204020204" charset="-122"/>
                      </a:endParaRPr>
                    </a:p>
                  </a:txBody>
                  <a:tcPr marL="68580" marR="68580" anchor="ctr"/>
                </a:tc>
                <a:tc>
                  <a:txBody>
                    <a:bodyPr/>
                    <a:p>
                      <a:pPr algn="ctr">
                        <a:lnSpc>
                          <a:spcPts val="1700"/>
                        </a:lnSpc>
                        <a:spcBef>
                          <a:spcPts val="0"/>
                        </a:spcBef>
                        <a:spcAft>
                          <a:spcPts val="0"/>
                        </a:spcAft>
                      </a:pPr>
                      <a:r>
                        <a:rPr lang="zh-CN" altLang="en-US" sz="1800" kern="0" dirty="0">
                          <a:solidFill>
                            <a:srgbClr val="3F3F3F"/>
                          </a:solidFill>
                          <a:effectLst/>
                          <a:latin typeface="微软雅黑" panose="020B0503020204020204" charset="-122"/>
                          <a:ea typeface="微软雅黑" panose="020B0503020204020204" charset="-122"/>
                          <a:cs typeface="微软雅黑" panose="020B0503020204020204" charset="-122"/>
                        </a:rPr>
                        <a:t>西安交通大学</a:t>
                      </a:r>
                      <a:r>
                        <a:rPr lang="en-US" altLang="zh-CN" sz="1800" kern="0" dirty="0">
                          <a:solidFill>
                            <a:srgbClr val="3F3F3F"/>
                          </a:solidFill>
                          <a:effectLst/>
                          <a:latin typeface="微软雅黑" panose="020B0503020204020204" charset="-122"/>
                          <a:ea typeface="微软雅黑" panose="020B0503020204020204" charset="-122"/>
                          <a:cs typeface="微软雅黑" panose="020B0503020204020204" charset="-122"/>
                        </a:rPr>
                        <a:t>CTF</a:t>
                      </a:r>
                      <a:r>
                        <a:rPr lang="zh-CN" altLang="en-US" sz="1800" kern="0" dirty="0">
                          <a:solidFill>
                            <a:srgbClr val="3F3F3F"/>
                          </a:solidFill>
                          <a:effectLst/>
                          <a:latin typeface="微软雅黑" panose="020B0503020204020204" charset="-122"/>
                          <a:ea typeface="微软雅黑" panose="020B0503020204020204" charset="-122"/>
                          <a:cs typeface="微软雅黑" panose="020B0503020204020204" charset="-122"/>
                        </a:rPr>
                        <a:t>竞赛</a:t>
                      </a:r>
                      <a:r>
                        <a:rPr lang="en-US" altLang="zh-CN" sz="1800" kern="0" dirty="0">
                          <a:solidFill>
                            <a:srgbClr val="3F3F3F"/>
                          </a:solidFill>
                          <a:effectLst/>
                          <a:latin typeface="微软雅黑" panose="020B0503020204020204" charset="-122"/>
                          <a:ea typeface="微软雅黑" panose="020B0503020204020204" charset="-122"/>
                          <a:cs typeface="微软雅黑" panose="020B0503020204020204" charset="-122"/>
                        </a:rPr>
                        <a:t> </a:t>
                      </a:r>
                      <a:r>
                        <a:rPr lang="zh-CN" altLang="en-US" sz="1800" b="1" kern="0" dirty="0">
                          <a:solidFill>
                            <a:srgbClr val="3F3F3F"/>
                          </a:solidFill>
                          <a:effectLst/>
                          <a:latin typeface="微软雅黑" panose="020B0503020204020204" charset="-122"/>
                          <a:ea typeface="微软雅黑" panose="020B0503020204020204" charset="-122"/>
                          <a:cs typeface="微软雅黑" panose="020B0503020204020204" charset="-122"/>
                        </a:rPr>
                        <a:t>西北</a:t>
                      </a:r>
                      <a:r>
                        <a:rPr lang="zh-CN" altLang="en-US" sz="1800" b="1" kern="0" dirty="0">
                          <a:solidFill>
                            <a:srgbClr val="3F3F3F"/>
                          </a:solidFill>
                          <a:effectLst/>
                          <a:latin typeface="微软雅黑" panose="020B0503020204020204" charset="-122"/>
                          <a:ea typeface="微软雅黑" panose="020B0503020204020204" charset="-122"/>
                          <a:cs typeface="微软雅黑" panose="020B0503020204020204" charset="-122"/>
                        </a:rPr>
                        <a:t>赛区三等奖</a:t>
                      </a:r>
                      <a:endParaRPr lang="zh-CN" altLang="en-US" sz="1800" b="1" kern="0" dirty="0">
                        <a:solidFill>
                          <a:srgbClr val="3F3F3F"/>
                        </a:solidFill>
                        <a:effectLst/>
                        <a:latin typeface="微软雅黑" panose="020B0503020204020204" charset="-122"/>
                        <a:ea typeface="微软雅黑" panose="020B0503020204020204" charset="-122"/>
                        <a:cs typeface="微软雅黑" panose="020B0503020204020204" charset="-122"/>
                      </a:endParaRPr>
                    </a:p>
                  </a:txBody>
                  <a:tcPr marL="68580" marR="68580" anchor="ctr"/>
                </a:tc>
              </a:tr>
              <a:tr h="430530">
                <a:tc>
                  <a:txBody>
                    <a:bodyPr/>
                    <a:p>
                      <a:pPr algn="ctr">
                        <a:lnSpc>
                          <a:spcPts val="1700"/>
                        </a:lnSpc>
                        <a:spcBef>
                          <a:spcPts val="0"/>
                        </a:spcBef>
                        <a:spcAft>
                          <a:spcPts val="0"/>
                        </a:spcAft>
                      </a:pPr>
                      <a:r>
                        <a:rPr lang="en-US" altLang="zh-CN" sz="1800" dirty="0">
                          <a:effectLst/>
                          <a:latin typeface="微软雅黑" panose="020B0503020204020204" charset="-122"/>
                          <a:ea typeface="微软雅黑" panose="020B0503020204020204" charset="-122"/>
                        </a:rPr>
                        <a:t>2022</a:t>
                      </a:r>
                      <a:endParaRPr lang="en-US" altLang="zh-CN" sz="1800" dirty="0">
                        <a:effectLst/>
                        <a:latin typeface="微软雅黑" panose="020B0503020204020204" charset="-122"/>
                        <a:ea typeface="微软雅黑" panose="020B0503020204020204" charset="-122"/>
                      </a:endParaRPr>
                    </a:p>
                  </a:txBody>
                  <a:tcPr marL="68580" marR="68580" anchor="ctr"/>
                </a:tc>
                <a:tc>
                  <a:txBody>
                    <a:bodyPr/>
                    <a:p>
                      <a:pPr algn="ctr">
                        <a:lnSpc>
                          <a:spcPts val="1700"/>
                        </a:lnSpc>
                        <a:spcBef>
                          <a:spcPts val="0"/>
                        </a:spcBef>
                        <a:spcAft>
                          <a:spcPts val="0"/>
                        </a:spcAft>
                      </a:pPr>
                      <a:r>
                        <a:rPr lang="zh-CN" altLang="en-US" sz="1800" kern="0" dirty="0">
                          <a:solidFill>
                            <a:srgbClr val="3F3F3F"/>
                          </a:solidFill>
                          <a:effectLst/>
                          <a:latin typeface="微软雅黑" panose="020B0503020204020204" charset="-122"/>
                          <a:ea typeface="微软雅黑" panose="020B0503020204020204" charset="-122"/>
                          <a:cs typeface="微软雅黑" panose="020B0503020204020204" charset="-122"/>
                        </a:rPr>
                        <a:t>长安杯数据取证竞赛 </a:t>
                      </a:r>
                      <a:r>
                        <a:rPr lang="zh-CN" altLang="en-US" sz="1800" b="1" kern="0" dirty="0">
                          <a:solidFill>
                            <a:srgbClr val="3F3F3F"/>
                          </a:solidFill>
                          <a:effectLst/>
                          <a:latin typeface="微软雅黑" panose="020B0503020204020204" charset="-122"/>
                          <a:ea typeface="微软雅黑" panose="020B0503020204020204" charset="-122"/>
                          <a:cs typeface="微软雅黑" panose="020B0503020204020204" charset="-122"/>
                        </a:rPr>
                        <a:t>国家三等奖</a:t>
                      </a:r>
                      <a:endParaRPr lang="en-US" altLang="zh-CN" sz="1800" b="1" kern="0" dirty="0">
                        <a:solidFill>
                          <a:srgbClr val="3F3F3F"/>
                        </a:solidFill>
                        <a:effectLst/>
                        <a:latin typeface="微软雅黑" panose="020B0503020204020204" charset="-122"/>
                        <a:ea typeface="微软雅黑" panose="020B0503020204020204" charset="-122"/>
                        <a:cs typeface="微软雅黑" panose="020B0503020204020204" charset="-122"/>
                      </a:endParaRPr>
                    </a:p>
                  </a:txBody>
                  <a:tcPr marL="68580" marR="68580" anchor="ctr"/>
                </a:tc>
              </a:tr>
            </a:tbl>
          </a:graphicData>
        </a:graphic>
      </p:graphicFrame>
      <p:sp>
        <p:nvSpPr>
          <p:cNvPr id="3" name="文本框 2"/>
          <p:cNvSpPr txBox="1"/>
          <p:nvPr/>
        </p:nvSpPr>
        <p:spPr>
          <a:xfrm>
            <a:off x="364828" y="1160975"/>
            <a:ext cx="1387772" cy="400110"/>
          </a:xfrm>
          <a:prstGeom prst="rect">
            <a:avLst/>
          </a:prstGeom>
          <a:solidFill>
            <a:schemeClr val="accent1">
              <a:lumMod val="75000"/>
            </a:schemeClr>
          </a:solidFill>
          <a:ln>
            <a:solidFill>
              <a:schemeClr val="accent1">
                <a:lumMod val="75000"/>
              </a:schemeClr>
            </a:solidFill>
          </a:ln>
        </p:spPr>
        <p:txBody>
          <a:bodyPr wrap="square">
            <a:spAutoFit/>
          </a:bodyPr>
          <a:lstStyle>
            <a:defPPr>
              <a:defRPr lang="zh-CN"/>
            </a:defPPr>
            <a:lvl1pPr algn="ctr">
              <a:spcBef>
                <a:spcPct val="0"/>
              </a:spcBef>
              <a:buFont typeface="Arial" panose="020B0604020202020204" pitchFamily="34" charset="0"/>
              <a:buNone/>
              <a:defRPr b="1">
                <a:solidFill>
                  <a:schemeClr val="bg1"/>
                </a:solidFill>
                <a:latin typeface="微软雅黑" panose="020B0503020204020204" charset="-122"/>
                <a:ea typeface="微软雅黑" panose="020B0503020204020204" charset="-122"/>
                <a:cs typeface="Times New Roman" panose="02020603050405020304" pitchFamily="18" charset="0"/>
              </a:defRPr>
            </a:lvl1pPr>
            <a:lvl2pPr marL="742950" indent="-285750">
              <a:spcBef>
                <a:spcPct val="20000"/>
              </a:spcBef>
              <a:buFont typeface="Arial" panose="020B0604020202020204" pitchFamily="34" charset="0"/>
              <a:buChar char="–"/>
              <a:defRPr sz="2800">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charset="0"/>
                <a:ea typeface="宋体" panose="02010600030101010101" pitchFamily="2" charset="-122"/>
              </a:defRPr>
            </a:lvl9pPr>
          </a:lstStyle>
          <a:p>
            <a:r>
              <a:rPr lang="zh-CN" altLang="en-US" sz="2000" dirty="0"/>
              <a:t>所获奖项</a:t>
            </a:r>
            <a:endParaRPr lang="zh-CN" altLang="en-US" sz="2000" dirty="0"/>
          </a:p>
        </p:txBody>
      </p:sp>
      <p:sp>
        <p:nvSpPr>
          <p:cNvPr id="21" name="文本框 20"/>
          <p:cNvSpPr txBox="1"/>
          <p:nvPr/>
        </p:nvSpPr>
        <p:spPr>
          <a:xfrm>
            <a:off x="1797630" y="1092202"/>
            <a:ext cx="6362700" cy="521970"/>
          </a:xfrm>
          <a:prstGeom prst="rect">
            <a:avLst/>
          </a:prstGeom>
          <a:noFill/>
        </p:spPr>
        <p:txBody>
          <a:bodyPr wrap="square">
            <a:spAutoFit/>
          </a:bodyPr>
          <a:lstStyle/>
          <a:p>
            <a:r>
              <a:rPr lang="zh-CN" altLang="en-US" sz="2800" b="1" dirty="0">
                <a:solidFill>
                  <a:schemeClr val="accent1">
                    <a:lumMod val="75000"/>
                  </a:schemeClr>
                </a:solidFill>
                <a:latin typeface="微软雅黑" panose="020B0503020204020204" charset="-122"/>
                <a:ea typeface="微软雅黑" panose="020B0503020204020204" charset="-122"/>
                <a:cs typeface="微软雅黑" panose="020B0503020204020204" charset="-122"/>
              </a:rPr>
              <a:t>国际级</a:t>
            </a:r>
            <a:r>
              <a:rPr lang="en-US" altLang="zh-CN" sz="2800" b="1" dirty="0">
                <a:solidFill>
                  <a:schemeClr val="accent2"/>
                </a:solidFill>
                <a:latin typeface="微软雅黑" panose="020B0503020204020204" charset="-122"/>
                <a:ea typeface="微软雅黑" panose="020B0503020204020204" charset="-122"/>
                <a:cs typeface="微软雅黑" panose="020B0503020204020204" charset="-122"/>
                <a:sym typeface="+mn-ea"/>
              </a:rPr>
              <a:t>2</a:t>
            </a:r>
            <a:r>
              <a:rPr lang="zh-CN" altLang="en-US" sz="2800" b="1" dirty="0">
                <a:solidFill>
                  <a:schemeClr val="accent1">
                    <a:lumMod val="75000"/>
                  </a:schemeClr>
                </a:solidFill>
                <a:latin typeface="微软雅黑" panose="020B0503020204020204" charset="-122"/>
                <a:ea typeface="微软雅黑" panose="020B0503020204020204" charset="-122"/>
                <a:cs typeface="微软雅黑" panose="020B0503020204020204" charset="-122"/>
                <a:sym typeface="+mn-ea"/>
              </a:rPr>
              <a:t>项、</a:t>
            </a:r>
            <a:r>
              <a:rPr lang="zh-CN" altLang="en-US" sz="2800" b="1" dirty="0">
                <a:solidFill>
                  <a:schemeClr val="accent1">
                    <a:lumMod val="75000"/>
                  </a:schemeClr>
                </a:solidFill>
                <a:latin typeface="微软雅黑" panose="020B0503020204020204" charset="-122"/>
                <a:ea typeface="微软雅黑" panose="020B0503020204020204" charset="-122"/>
                <a:cs typeface="微软雅黑" panose="020B0503020204020204" charset="-122"/>
              </a:rPr>
              <a:t>国家级</a:t>
            </a:r>
            <a:r>
              <a:rPr lang="en-US" altLang="zh-CN" sz="2800" b="1" dirty="0">
                <a:solidFill>
                  <a:schemeClr val="accent2"/>
                </a:solidFill>
                <a:latin typeface="微软雅黑" panose="020B0503020204020204" charset="-122"/>
                <a:ea typeface="微软雅黑" panose="020B0503020204020204" charset="-122"/>
                <a:cs typeface="微软雅黑" panose="020B0503020204020204" charset="-122"/>
              </a:rPr>
              <a:t>6</a:t>
            </a:r>
            <a:r>
              <a:rPr lang="zh-CN" altLang="en-US" sz="2800" b="1" dirty="0">
                <a:solidFill>
                  <a:schemeClr val="accent1">
                    <a:lumMod val="75000"/>
                  </a:schemeClr>
                </a:solidFill>
                <a:latin typeface="微软雅黑" panose="020B0503020204020204" charset="-122"/>
                <a:ea typeface="微软雅黑" panose="020B0503020204020204" charset="-122"/>
                <a:cs typeface="微软雅黑" panose="020B0503020204020204" charset="-122"/>
              </a:rPr>
              <a:t>项、省级</a:t>
            </a:r>
            <a:r>
              <a:rPr lang="zh-CN" altLang="en-US" sz="2800" b="1" dirty="0">
                <a:solidFill>
                  <a:schemeClr val="accent1">
                    <a:lumMod val="75000"/>
                  </a:schemeClr>
                </a:solidFill>
                <a:latin typeface="微软雅黑" panose="020B0503020204020204" charset="-122"/>
                <a:ea typeface="微软雅黑" panose="020B0503020204020204" charset="-122"/>
                <a:cs typeface="微软雅黑" panose="020B0503020204020204" charset="-122"/>
              </a:rPr>
              <a:t>若干</a:t>
            </a:r>
            <a:endParaRPr lang="zh-CN" altLang="en-US" sz="2800" b="1" dirty="0">
              <a:solidFill>
                <a:schemeClr val="accent1">
                  <a:lumMod val="75000"/>
                </a:schemeClr>
              </a:solidFill>
              <a:latin typeface="微软雅黑" panose="020B0503020204020204" charset="-122"/>
              <a:ea typeface="微软雅黑" panose="020B0503020204020204" charset="-122"/>
              <a:cs typeface="微软雅黑" panose="020B0503020204020204" charset="-122"/>
            </a:endParaRPr>
          </a:p>
        </p:txBody>
      </p:sp>
      <p:sp>
        <p:nvSpPr>
          <p:cNvPr id="22" name="文本框 21"/>
          <p:cNvSpPr txBox="1"/>
          <p:nvPr/>
        </p:nvSpPr>
        <p:spPr>
          <a:xfrm>
            <a:off x="840829" y="1628526"/>
            <a:ext cx="6362700" cy="891540"/>
          </a:xfrm>
          <a:prstGeom prst="rect">
            <a:avLst/>
          </a:prstGeom>
          <a:noFill/>
        </p:spPr>
        <p:txBody>
          <a:bodyPr wrap="square">
            <a:spAutoFit/>
          </a:bodyPr>
          <a:lstStyle/>
          <a:p>
            <a:pPr marL="457200" indent="-457200">
              <a:lnSpc>
                <a:spcPct val="130000"/>
              </a:lnSpc>
              <a:buFont typeface="Wingdings" panose="05000000000000000000" pitchFamily="2" charset="2"/>
              <a:buChar char="ü"/>
            </a:pPr>
            <a:r>
              <a:rPr lang="zh-CN" altLang="en-US" sz="2000" b="1" dirty="0">
                <a:latin typeface="微软雅黑" panose="020B0503020204020204" charset="-122"/>
                <a:ea typeface="微软雅黑" panose="020B0503020204020204" charset="-122"/>
              </a:rPr>
              <a:t>感恩中国近现代科学家</a:t>
            </a:r>
            <a:r>
              <a:rPr lang="zh-CN" altLang="en-US" sz="2000" b="1" dirty="0">
                <a:latin typeface="微软雅黑" panose="020B0503020204020204" charset="-122"/>
                <a:ea typeface="微软雅黑" panose="020B0503020204020204" charset="-122"/>
              </a:rPr>
              <a:t>助学金</a:t>
            </a:r>
            <a:endParaRPr lang="zh-CN" altLang="en-US" sz="2000" b="1" dirty="0">
              <a:latin typeface="微软雅黑" panose="020B0503020204020204" charset="-122"/>
              <a:ea typeface="微软雅黑" panose="020B0503020204020204" charset="-122"/>
            </a:endParaRPr>
          </a:p>
          <a:p>
            <a:pPr marL="457200" indent="-457200">
              <a:lnSpc>
                <a:spcPct val="130000"/>
              </a:lnSpc>
              <a:buFont typeface="Wingdings" panose="05000000000000000000" pitchFamily="2" charset="2"/>
              <a:buChar char="ü"/>
            </a:pPr>
            <a:r>
              <a:rPr lang="zh-CN" altLang="en-US" sz="2000" b="1" dirty="0">
                <a:latin typeface="微软雅黑" panose="020B0503020204020204" charset="-122"/>
                <a:ea typeface="微软雅黑" panose="020B0503020204020204" charset="-122"/>
              </a:rPr>
              <a:t>国家奖学金、国家励志奖学金</a:t>
            </a:r>
            <a:endParaRPr lang="zh-CN" altLang="en-US" sz="2000" b="1" dirty="0">
              <a:latin typeface="微软雅黑" panose="020B0503020204020204" charset="-122"/>
              <a:ea typeface="微软雅黑" panose="020B0503020204020204" charset="-122"/>
            </a:endParaRPr>
          </a:p>
        </p:txBody>
      </p:sp>
      <p:grpSp>
        <p:nvGrpSpPr>
          <p:cNvPr id="25" name="组合 24"/>
          <p:cNvGrpSpPr/>
          <p:nvPr/>
        </p:nvGrpSpPr>
        <p:grpSpPr>
          <a:xfrm>
            <a:off x="7340600" y="2015490"/>
            <a:ext cx="2115820" cy="4497705"/>
            <a:chOff x="11560" y="2546"/>
            <a:chExt cx="3628" cy="7711"/>
          </a:xfrm>
        </p:grpSpPr>
        <p:pic>
          <p:nvPicPr>
            <p:cNvPr id="12" name="图片 4" descr="全国数学建模竞赛"/>
            <p:cNvPicPr>
              <a:picLocks noChangeAspect="1"/>
            </p:cNvPicPr>
            <p:nvPr/>
          </p:nvPicPr>
          <p:blipFill>
            <a:blip r:embed="rId4"/>
            <a:stretch>
              <a:fillRect/>
            </a:stretch>
          </p:blipFill>
          <p:spPr>
            <a:xfrm>
              <a:off x="11560" y="2546"/>
              <a:ext cx="3628" cy="2721"/>
            </a:xfrm>
            <a:prstGeom prst="rect">
              <a:avLst/>
            </a:prstGeom>
            <a:noFill/>
            <a:ln w="9525">
              <a:noFill/>
            </a:ln>
          </p:spPr>
        </p:pic>
        <p:pic>
          <p:nvPicPr>
            <p:cNvPr id="14" name="图片 -2147482619"/>
            <p:cNvPicPr>
              <a:picLocks noChangeAspect="1"/>
            </p:cNvPicPr>
            <p:nvPr/>
          </p:nvPicPr>
          <p:blipFill>
            <a:blip r:embed="rId5"/>
            <a:stretch>
              <a:fillRect/>
            </a:stretch>
          </p:blipFill>
          <p:spPr>
            <a:xfrm>
              <a:off x="11560" y="5278"/>
              <a:ext cx="3628" cy="2525"/>
            </a:xfrm>
            <a:prstGeom prst="rect">
              <a:avLst/>
            </a:prstGeom>
            <a:noFill/>
            <a:ln w="9525">
              <a:noFill/>
            </a:ln>
          </p:spPr>
        </p:pic>
        <p:pic>
          <p:nvPicPr>
            <p:cNvPr id="15" name="图片 -2147482612"/>
            <p:cNvPicPr>
              <a:picLocks noChangeAspect="1"/>
            </p:cNvPicPr>
            <p:nvPr/>
          </p:nvPicPr>
          <p:blipFill>
            <a:blip r:embed="rId6"/>
            <a:stretch>
              <a:fillRect/>
            </a:stretch>
          </p:blipFill>
          <p:spPr>
            <a:xfrm>
              <a:off x="11560" y="7691"/>
              <a:ext cx="3628" cy="2566"/>
            </a:xfrm>
            <a:prstGeom prst="rect">
              <a:avLst/>
            </a:prstGeom>
            <a:noFill/>
            <a:ln w="9525">
              <a:noFill/>
            </a:ln>
          </p:spPr>
        </p:pic>
      </p:grpSp>
      <p:pic>
        <p:nvPicPr>
          <p:cNvPr id="5" name="图片 -2147482611"/>
          <p:cNvPicPr>
            <a:picLocks noChangeAspect="1"/>
          </p:cNvPicPr>
          <p:nvPr/>
        </p:nvPicPr>
        <p:blipFill>
          <a:blip r:embed="rId7"/>
          <a:stretch>
            <a:fillRect/>
          </a:stretch>
        </p:blipFill>
        <p:spPr>
          <a:xfrm>
            <a:off x="9056370" y="1675130"/>
            <a:ext cx="2000885" cy="1545590"/>
          </a:xfrm>
          <a:prstGeom prst="rect">
            <a:avLst/>
          </a:prstGeom>
          <a:noFill/>
          <a:ln w="9525">
            <a:noFill/>
          </a:ln>
        </p:spPr>
      </p:pic>
      <p:pic>
        <p:nvPicPr>
          <p:cNvPr id="6" name="图片 -2147482618"/>
          <p:cNvPicPr>
            <a:picLocks noChangeAspect="1"/>
          </p:cNvPicPr>
          <p:nvPr/>
        </p:nvPicPr>
        <p:blipFill>
          <a:blip r:embed="rId8"/>
          <a:stretch>
            <a:fillRect/>
          </a:stretch>
        </p:blipFill>
        <p:spPr>
          <a:xfrm>
            <a:off x="9056370" y="3096260"/>
            <a:ext cx="2000885" cy="1547495"/>
          </a:xfrm>
          <a:prstGeom prst="rect">
            <a:avLst/>
          </a:prstGeom>
          <a:noFill/>
          <a:ln w="9525">
            <a:noFill/>
          </a:ln>
        </p:spPr>
      </p:pic>
      <p:pic>
        <p:nvPicPr>
          <p:cNvPr id="16" name="图片 -2147482583" descr="四校联合CTF"/>
          <p:cNvPicPr>
            <a:picLocks noChangeAspect="1"/>
          </p:cNvPicPr>
          <p:nvPr/>
        </p:nvPicPr>
        <p:blipFill>
          <a:blip r:embed="rId9"/>
          <a:srcRect t="12152"/>
          <a:stretch>
            <a:fillRect/>
          </a:stretch>
        </p:blipFill>
        <p:spPr>
          <a:xfrm>
            <a:off x="9056370" y="4599940"/>
            <a:ext cx="2000885" cy="1318895"/>
          </a:xfrm>
          <a:prstGeom prst="rect">
            <a:avLst/>
          </a:prstGeom>
          <a:noFill/>
          <a:ln w="9525">
            <a:noFill/>
          </a:ln>
        </p:spPr>
      </p:pic>
      <p:grpSp>
        <p:nvGrpSpPr>
          <p:cNvPr id="27" name="组合 26"/>
          <p:cNvGrpSpPr/>
          <p:nvPr/>
        </p:nvGrpSpPr>
        <p:grpSpPr>
          <a:xfrm>
            <a:off x="10274300" y="1254760"/>
            <a:ext cx="1921510" cy="2750185"/>
            <a:chOff x="16180" y="1186"/>
            <a:chExt cx="3578" cy="5121"/>
          </a:xfrm>
        </p:grpSpPr>
        <p:pic>
          <p:nvPicPr>
            <p:cNvPr id="20" name="图片 19" descr="开源代码"/>
            <p:cNvPicPr>
              <a:picLocks noChangeAspect="1"/>
            </p:cNvPicPr>
            <p:nvPr/>
          </p:nvPicPr>
          <p:blipFill>
            <a:blip r:embed="rId10"/>
            <a:stretch>
              <a:fillRect/>
            </a:stretch>
          </p:blipFill>
          <p:spPr>
            <a:xfrm rot="16200000">
              <a:off x="16731" y="635"/>
              <a:ext cx="2474" cy="3577"/>
            </a:xfrm>
            <a:prstGeom prst="rect">
              <a:avLst/>
            </a:prstGeom>
            <a:noFill/>
            <a:ln w="9525">
              <a:noFill/>
            </a:ln>
          </p:spPr>
        </p:pic>
        <p:pic>
          <p:nvPicPr>
            <p:cNvPr id="18" name="图片 17" descr="近现代"/>
            <p:cNvPicPr>
              <a:picLocks noChangeAspect="1"/>
            </p:cNvPicPr>
            <p:nvPr/>
          </p:nvPicPr>
          <p:blipFill>
            <a:blip r:embed="rId11"/>
            <a:stretch>
              <a:fillRect/>
            </a:stretch>
          </p:blipFill>
          <p:spPr>
            <a:xfrm rot="16200000">
              <a:off x="16628" y="3177"/>
              <a:ext cx="2682" cy="3578"/>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215281" y="604775"/>
            <a:ext cx="35941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50134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54472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sp>
        <p:nvSpPr>
          <p:cNvPr id="16" name="文本框 16"/>
          <p:cNvSpPr txBox="1"/>
          <p:nvPr/>
        </p:nvSpPr>
        <p:spPr>
          <a:xfrm>
            <a:off x="0" y="107923"/>
            <a:ext cx="7308304" cy="583565"/>
          </a:xfrm>
          <a:prstGeom prst="rect">
            <a:avLst/>
          </a:prstGeom>
          <a:noFill/>
        </p:spPr>
        <p:txBody>
          <a:bodyPr wrap="square" rtlCol="0">
            <a:spAutoFit/>
          </a:bodyPr>
          <a:p>
            <a:pPr algn="l">
              <a:buClrTx/>
              <a:buSzTx/>
              <a:buFontTx/>
            </a:pPr>
            <a:r>
              <a:rPr lang="zh-CN" altLang="en-US" sz="3200" b="1" dirty="0">
                <a:solidFill>
                  <a:schemeClr val="bg1"/>
                </a:solidFill>
                <a:latin typeface="微软雅黑" panose="020B0503020204020204" charset="-122"/>
                <a:ea typeface="微软雅黑" panose="020B0503020204020204" charset="-122"/>
              </a:rPr>
              <a:t> </a:t>
            </a:r>
            <a:r>
              <a:rPr lang="en-US" altLang="zh-CN" sz="3200" b="1" dirty="0">
                <a:solidFill>
                  <a:schemeClr val="bg1"/>
                </a:solidFill>
                <a:latin typeface="微软雅黑" panose="020B0503020204020204" charset="-122"/>
                <a:ea typeface="微软雅黑" panose="020B0503020204020204" charset="-122"/>
              </a:rPr>
              <a:t>3. </a:t>
            </a:r>
            <a:r>
              <a:rPr lang="zh-CN" altLang="en-US" sz="3200" b="1" dirty="0">
                <a:solidFill>
                  <a:schemeClr val="bg1"/>
                </a:solidFill>
                <a:latin typeface="微软雅黑" panose="020B0503020204020204" charset="-122"/>
                <a:ea typeface="微软雅黑" panose="020B0503020204020204" charset="-122"/>
                <a:sym typeface="+mn-ea"/>
              </a:rPr>
              <a:t>经验分享</a:t>
            </a:r>
            <a:r>
              <a:rPr lang="en-US" altLang="zh-CN" sz="3200" b="1" dirty="0">
                <a:solidFill>
                  <a:schemeClr val="bg1"/>
                </a:solidFill>
                <a:latin typeface="微软雅黑" panose="020B0503020204020204" charset="-122"/>
                <a:ea typeface="微软雅黑" panose="020B0503020204020204" charset="-122"/>
                <a:sym typeface="+mn-ea"/>
              </a:rPr>
              <a:t>—</a:t>
            </a:r>
            <a:r>
              <a:rPr lang="zh-CN" altLang="en-US" sz="3200" b="1" dirty="0">
                <a:solidFill>
                  <a:schemeClr val="bg1"/>
                </a:solidFill>
                <a:latin typeface="微软雅黑" panose="020B0503020204020204" charset="-122"/>
                <a:ea typeface="微软雅黑" panose="020B0503020204020204" charset="-122"/>
                <a:sym typeface="+mn-ea"/>
              </a:rPr>
              <a:t>竞赛</a:t>
            </a:r>
            <a:r>
              <a:rPr lang="zh-CN" altLang="en-US" sz="3200" b="1" dirty="0">
                <a:solidFill>
                  <a:schemeClr val="bg1"/>
                </a:solidFill>
                <a:latin typeface="微软雅黑" panose="020B0503020204020204" charset="-122"/>
                <a:ea typeface="微软雅黑" panose="020B0503020204020204" charset="-122"/>
                <a:sym typeface="+mn-ea"/>
              </a:rPr>
              <a:t>实践</a:t>
            </a:r>
            <a:endParaRPr lang="zh-CN" altLang="en-US" sz="3200" b="1" dirty="0">
              <a:solidFill>
                <a:schemeClr val="bg1"/>
              </a:solidFill>
              <a:latin typeface="微软雅黑" panose="020B0503020204020204" charset="-122"/>
              <a:ea typeface="微软雅黑" panose="020B0503020204020204" charset="-122"/>
              <a:sym typeface="+mn-ea"/>
            </a:endParaRPr>
          </a:p>
        </p:txBody>
      </p:sp>
      <p:pic>
        <p:nvPicPr>
          <p:cNvPr id="5" name="图片 4"/>
          <p:cNvPicPr>
            <a:picLocks noChangeAspect="1"/>
          </p:cNvPicPr>
          <p:nvPr>
            <p:custDataLst>
              <p:tags r:id="rId2"/>
            </p:custDataLst>
          </p:nvPr>
        </p:nvPicPr>
        <p:blipFill>
          <a:blip r:embed="rId3"/>
          <a:stretch>
            <a:fillRect/>
          </a:stretch>
        </p:blipFill>
        <p:spPr>
          <a:xfrm>
            <a:off x="11466830" y="2052320"/>
            <a:ext cx="527050" cy="527685"/>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930" y="826770"/>
            <a:ext cx="5349875" cy="5715635"/>
          </a:xfrm>
          <a:prstGeom prst="rect">
            <a:avLst/>
          </a:prstGeom>
        </p:spPr>
      </p:pic>
      <p:pic>
        <p:nvPicPr>
          <p:cNvPr id="23" name="图片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0301" y="866693"/>
            <a:ext cx="2171978" cy="2080754"/>
          </a:xfrm>
          <a:prstGeom prst="rect">
            <a:avLst/>
          </a:prstGeom>
        </p:spPr>
      </p:pic>
      <p:pic>
        <p:nvPicPr>
          <p:cNvPr id="25" name="图片 24"/>
          <p:cNvPicPr>
            <a:picLocks noChangeAspect="1"/>
          </p:cNvPicPr>
          <p:nvPr/>
        </p:nvPicPr>
        <p:blipFill>
          <a:blip r:embed="rId6"/>
          <a:stretch>
            <a:fillRect/>
          </a:stretch>
        </p:blipFill>
        <p:spPr>
          <a:xfrm>
            <a:off x="9096756" y="1233976"/>
            <a:ext cx="2722626" cy="1346189"/>
          </a:xfrm>
          <a:prstGeom prst="rect">
            <a:avLst/>
          </a:prstGeom>
        </p:spPr>
      </p:pic>
      <p:sp>
        <p:nvSpPr>
          <p:cNvPr id="14" name="文本框 13"/>
          <p:cNvSpPr txBox="1"/>
          <p:nvPr/>
        </p:nvSpPr>
        <p:spPr>
          <a:xfrm>
            <a:off x="9736392" y="2963545"/>
            <a:ext cx="1443355" cy="368300"/>
          </a:xfrm>
          <a:prstGeom prst="rect">
            <a:avLst/>
          </a:prstGeom>
          <a:noFill/>
        </p:spPr>
        <p:txBody>
          <a:bodyPr wrap="square" rtlCol="0">
            <a:spAutoFit/>
          </a:bodyPr>
          <a:p>
            <a:pPr algn="ctr"/>
            <a:r>
              <a:rPr lang="zh-CN" altLang="en-US"/>
              <a:t>数模</a:t>
            </a:r>
            <a:r>
              <a:rPr lang="zh-CN" altLang="en-US"/>
              <a:t>美赛</a:t>
            </a:r>
            <a:endParaRPr lang="zh-CN" altLang="en-US"/>
          </a:p>
        </p:txBody>
      </p:sp>
      <p:sp>
        <p:nvSpPr>
          <p:cNvPr id="15" name="文本框 14"/>
          <p:cNvSpPr txBox="1"/>
          <p:nvPr/>
        </p:nvSpPr>
        <p:spPr>
          <a:xfrm>
            <a:off x="6724650" y="2963545"/>
            <a:ext cx="1443355" cy="368300"/>
          </a:xfrm>
          <a:prstGeom prst="rect">
            <a:avLst/>
          </a:prstGeom>
          <a:noFill/>
        </p:spPr>
        <p:txBody>
          <a:bodyPr wrap="square" rtlCol="0">
            <a:spAutoFit/>
          </a:bodyPr>
          <a:p>
            <a:pPr algn="ctr"/>
            <a:r>
              <a:rPr lang="zh-CN" altLang="en-US"/>
              <a:t>数模</a:t>
            </a:r>
            <a:r>
              <a:rPr lang="zh-CN" altLang="en-US"/>
              <a:t>国赛</a:t>
            </a:r>
            <a:endParaRPr lang="zh-CN" altLang="en-US"/>
          </a:p>
        </p:txBody>
      </p:sp>
      <p:sp>
        <p:nvSpPr>
          <p:cNvPr id="17" name="文本框 16"/>
          <p:cNvSpPr txBox="1"/>
          <p:nvPr/>
        </p:nvSpPr>
        <p:spPr>
          <a:xfrm>
            <a:off x="328930" y="823595"/>
            <a:ext cx="1816100" cy="398780"/>
          </a:xfrm>
          <a:prstGeom prst="rect">
            <a:avLst/>
          </a:prstGeom>
          <a:noFill/>
        </p:spPr>
        <p:txBody>
          <a:bodyPr wrap="square" rtlCol="0">
            <a:spAutoFit/>
          </a:bodyPr>
          <a:p>
            <a:r>
              <a:rPr lang="zh-CN" altLang="en-US" sz="2000" b="1">
                <a:solidFill>
                  <a:schemeClr val="bg1"/>
                </a:solidFill>
              </a:rPr>
              <a:t>网信竞赛基地</a:t>
            </a:r>
            <a:endParaRPr lang="zh-CN" altLang="en-US" sz="2000" b="1">
              <a:solidFill>
                <a:schemeClr val="bg1"/>
              </a:solidFill>
            </a:endParaRPr>
          </a:p>
        </p:txBody>
      </p:sp>
      <p:sp>
        <p:nvSpPr>
          <p:cNvPr id="18" name="文本框 17"/>
          <p:cNvSpPr txBox="1"/>
          <p:nvPr/>
        </p:nvSpPr>
        <p:spPr>
          <a:xfrm>
            <a:off x="5678805" y="835025"/>
            <a:ext cx="1367155" cy="398780"/>
          </a:xfrm>
          <a:prstGeom prst="rect">
            <a:avLst/>
          </a:prstGeom>
          <a:noFill/>
        </p:spPr>
        <p:txBody>
          <a:bodyPr wrap="square" rtlCol="0">
            <a:spAutoFit/>
          </a:bodyPr>
          <a:p>
            <a:r>
              <a:rPr lang="zh-CN" altLang="en-US" sz="2000" b="1"/>
              <a:t>数模基地</a:t>
            </a:r>
            <a:endParaRPr lang="zh-CN" altLang="en-US" sz="2000" b="1"/>
          </a:p>
        </p:txBody>
      </p:sp>
      <p:sp>
        <p:nvSpPr>
          <p:cNvPr id="38" name="Text Placeholder 33"/>
          <p:cNvSpPr txBox="1"/>
          <p:nvPr/>
        </p:nvSpPr>
        <p:spPr>
          <a:xfrm>
            <a:off x="8888095" y="3510280"/>
            <a:ext cx="3106420" cy="23685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1500" dirty="0">
              <a:solidFill>
                <a:srgbClr val="262626"/>
              </a:solidFill>
              <a:latin typeface="微软雅黑" panose="020B0503020204020204" charset="-122"/>
              <a:ea typeface="微软雅黑" panose="020B0503020204020204" charset="-122"/>
            </a:endParaRPr>
          </a:p>
        </p:txBody>
      </p:sp>
      <p:sp>
        <p:nvSpPr>
          <p:cNvPr id="30" name="Text Placeholder 33"/>
          <p:cNvSpPr txBox="1"/>
          <p:nvPr/>
        </p:nvSpPr>
        <p:spPr>
          <a:xfrm>
            <a:off x="8827135" y="3331845"/>
            <a:ext cx="3317240" cy="255270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80000"/>
              </a:lnSpc>
              <a:buNone/>
            </a:pPr>
            <a:r>
              <a:rPr lang="zh-CN" altLang="en-US" sz="1500" dirty="0">
                <a:solidFill>
                  <a:srgbClr val="262626"/>
                </a:solidFill>
                <a:latin typeface="微软雅黑" panose="020B0503020204020204" charset="-122"/>
                <a:ea typeface="微软雅黑" panose="020B0503020204020204" charset="-122"/>
              </a:rPr>
              <a:t>奖项设置：</a:t>
            </a:r>
            <a:endParaRPr lang="en-US" altLang="zh-CN" sz="1500" dirty="0">
              <a:solidFill>
                <a:srgbClr val="262626"/>
              </a:solidFill>
              <a:latin typeface="微软雅黑" panose="020B0503020204020204" charset="-122"/>
              <a:ea typeface="微软雅黑" panose="020B0503020204020204" charset="-122"/>
            </a:endParaRPr>
          </a:p>
          <a:p>
            <a:pPr marL="0" indent="0">
              <a:lnSpc>
                <a:spcPct val="100000"/>
              </a:lnSpc>
              <a:buNone/>
            </a:pPr>
            <a:r>
              <a:rPr lang="zh-CN" altLang="en-US" sz="1500" dirty="0">
                <a:solidFill>
                  <a:srgbClr val="262626"/>
                </a:solidFill>
                <a:latin typeface="微软雅黑" panose="020B0503020204020204" charset="-122"/>
                <a:ea typeface="微软雅黑" panose="020B0503020204020204" charset="-122"/>
              </a:rPr>
              <a:t>特等奖（</a:t>
            </a:r>
            <a:r>
              <a:rPr lang="en-US" altLang="zh-CN" sz="1500" dirty="0">
                <a:solidFill>
                  <a:srgbClr val="262626"/>
                </a:solidFill>
                <a:latin typeface="微软雅黑" panose="020B0503020204020204" charset="-122"/>
                <a:ea typeface="微软雅黑" panose="020B0503020204020204" charset="-122"/>
              </a:rPr>
              <a:t>O</a:t>
            </a:r>
            <a:r>
              <a:rPr lang="zh-CN" altLang="en-US" sz="1500" dirty="0">
                <a:solidFill>
                  <a:srgbClr val="262626"/>
                </a:solidFill>
                <a:latin typeface="微软雅黑" panose="020B0503020204020204" charset="-122"/>
                <a:ea typeface="微软雅黑" panose="020B0503020204020204" charset="-122"/>
              </a:rPr>
              <a:t>奖）</a:t>
            </a:r>
            <a:r>
              <a:rPr lang="en-US" altLang="zh-CN" sz="1500" dirty="0">
                <a:solidFill>
                  <a:srgbClr val="262626"/>
                </a:solidFill>
                <a:latin typeface="微软雅黑" panose="020B0503020204020204" charset="-122"/>
                <a:ea typeface="微软雅黑" panose="020B0503020204020204" charset="-122"/>
              </a:rPr>
              <a:t>—</a:t>
            </a:r>
            <a:r>
              <a:rPr lang="zh-CN" altLang="en-US" sz="1500" dirty="0">
                <a:solidFill>
                  <a:srgbClr val="262626"/>
                </a:solidFill>
                <a:latin typeface="微软雅黑" panose="020B0503020204020204" charset="-122"/>
                <a:ea typeface="微软雅黑" panose="020B0503020204020204" charset="-122"/>
              </a:rPr>
              <a:t>不到</a:t>
            </a:r>
            <a:r>
              <a:rPr lang="en-US" altLang="zh-CN" sz="1500" dirty="0">
                <a:solidFill>
                  <a:srgbClr val="262626"/>
                </a:solidFill>
                <a:latin typeface="微软雅黑" panose="020B0503020204020204" charset="-122"/>
                <a:ea typeface="微软雅黑" panose="020B0503020204020204" charset="-122"/>
              </a:rPr>
              <a:t>1%</a:t>
            </a:r>
            <a:r>
              <a:rPr lang="zh-CN" altLang="en-US" sz="1500" b="1" dirty="0">
                <a:solidFill>
                  <a:srgbClr val="0A4776"/>
                </a:solidFill>
                <a:latin typeface="微软雅黑" panose="020B0503020204020204" charset="-122"/>
                <a:ea typeface="微软雅黑" panose="020B0503020204020204" charset="-122"/>
              </a:rPr>
              <a:t>（突出特长）</a:t>
            </a:r>
            <a:endParaRPr lang="zh-CN" altLang="en-US" sz="1500" b="1" dirty="0">
              <a:solidFill>
                <a:srgbClr val="0A4776"/>
              </a:solidFill>
              <a:latin typeface="微软雅黑" panose="020B0503020204020204" charset="-122"/>
              <a:ea typeface="微软雅黑" panose="020B0503020204020204" charset="-122"/>
            </a:endParaRPr>
          </a:p>
          <a:p>
            <a:pPr marL="0" indent="0">
              <a:lnSpc>
                <a:spcPct val="100000"/>
              </a:lnSpc>
              <a:buNone/>
            </a:pPr>
            <a:r>
              <a:rPr lang="zh-CN" altLang="en-US" sz="1500" dirty="0">
                <a:solidFill>
                  <a:srgbClr val="262626"/>
                </a:solidFill>
                <a:latin typeface="微软雅黑" panose="020B0503020204020204" charset="-122"/>
                <a:ea typeface="微软雅黑" panose="020B0503020204020204" charset="-122"/>
                <a:sym typeface="+mn-ea"/>
              </a:rPr>
              <a:t>特等提名等奖（</a:t>
            </a:r>
            <a:r>
              <a:rPr lang="en-US" altLang="zh-CN" sz="1500" dirty="0">
                <a:solidFill>
                  <a:srgbClr val="262626"/>
                </a:solidFill>
                <a:latin typeface="微软雅黑" panose="020B0503020204020204" charset="-122"/>
                <a:ea typeface="微软雅黑" panose="020B0503020204020204" charset="-122"/>
                <a:sym typeface="+mn-ea"/>
              </a:rPr>
              <a:t>F</a:t>
            </a:r>
            <a:r>
              <a:rPr lang="zh-CN" altLang="en-US" sz="1500" dirty="0">
                <a:solidFill>
                  <a:srgbClr val="262626"/>
                </a:solidFill>
                <a:latin typeface="微软雅黑" panose="020B0503020204020204" charset="-122"/>
                <a:ea typeface="微软雅黑" panose="020B0503020204020204" charset="-122"/>
                <a:sym typeface="+mn-ea"/>
              </a:rPr>
              <a:t>奖）</a:t>
            </a:r>
            <a:r>
              <a:rPr lang="en-US" altLang="zh-CN" sz="1500" dirty="0">
                <a:solidFill>
                  <a:srgbClr val="262626"/>
                </a:solidFill>
                <a:latin typeface="微软雅黑" panose="020B0503020204020204" charset="-122"/>
                <a:ea typeface="微软雅黑" panose="020B0503020204020204" charset="-122"/>
                <a:sym typeface="+mn-ea"/>
              </a:rPr>
              <a:t>—2%</a:t>
            </a:r>
            <a:r>
              <a:rPr lang="zh-CN" altLang="en-US" sz="1500" dirty="0">
                <a:solidFill>
                  <a:srgbClr val="262626"/>
                </a:solidFill>
                <a:latin typeface="微软雅黑" panose="020B0503020204020204" charset="-122"/>
                <a:ea typeface="微软雅黑" panose="020B0503020204020204" charset="-122"/>
                <a:sym typeface="+mn-ea"/>
              </a:rPr>
              <a:t>  </a:t>
            </a:r>
            <a:r>
              <a:rPr lang="en-US" altLang="zh-CN" sz="1500" dirty="0">
                <a:solidFill>
                  <a:srgbClr val="262626"/>
                </a:solidFill>
                <a:latin typeface="微软雅黑" panose="020B0503020204020204" charset="-122"/>
                <a:ea typeface="微软雅黑" panose="020B0503020204020204" charset="-122"/>
                <a:sym typeface="+mn-ea"/>
              </a:rPr>
              <a:t>(</a:t>
            </a:r>
            <a:r>
              <a:rPr lang="zh-CN" altLang="en-US" sz="1500" b="1" dirty="0">
                <a:solidFill>
                  <a:srgbClr val="0A4776"/>
                </a:solidFill>
                <a:latin typeface="微软雅黑" panose="020B0503020204020204" charset="-122"/>
                <a:ea typeface="微软雅黑" panose="020B0503020204020204" charset="-122"/>
                <a:sym typeface="+mn-ea"/>
              </a:rPr>
              <a:t>突出特长）</a:t>
            </a:r>
            <a:endParaRPr lang="zh-CN" altLang="en-US" sz="1500" b="1" dirty="0">
              <a:solidFill>
                <a:srgbClr val="0A4776"/>
              </a:solidFill>
              <a:latin typeface="微软雅黑" panose="020B0503020204020204" charset="-122"/>
              <a:ea typeface="微软雅黑" panose="020B0503020204020204" charset="-122"/>
            </a:endParaRPr>
          </a:p>
          <a:p>
            <a:pPr marL="0" indent="0">
              <a:lnSpc>
                <a:spcPct val="100000"/>
              </a:lnSpc>
              <a:buNone/>
            </a:pPr>
            <a:r>
              <a:rPr lang="zh-CN" altLang="en-US" sz="1500" dirty="0">
                <a:solidFill>
                  <a:srgbClr val="262626"/>
                </a:solidFill>
                <a:latin typeface="微软雅黑" panose="020B0503020204020204" charset="-122"/>
                <a:ea typeface="微软雅黑" panose="020B0503020204020204" charset="-122"/>
                <a:sym typeface="+mn-ea"/>
              </a:rPr>
              <a:t>一等奖（</a:t>
            </a:r>
            <a:r>
              <a:rPr lang="en-US" altLang="zh-CN" sz="1500" dirty="0">
                <a:solidFill>
                  <a:srgbClr val="262626"/>
                </a:solidFill>
                <a:latin typeface="微软雅黑" panose="020B0503020204020204" charset="-122"/>
                <a:ea typeface="微软雅黑" panose="020B0503020204020204" charset="-122"/>
                <a:sym typeface="+mn-ea"/>
              </a:rPr>
              <a:t>M</a:t>
            </a:r>
            <a:r>
              <a:rPr lang="zh-CN" altLang="en-US" sz="1500" dirty="0">
                <a:solidFill>
                  <a:srgbClr val="262626"/>
                </a:solidFill>
                <a:latin typeface="微软雅黑" panose="020B0503020204020204" charset="-122"/>
                <a:ea typeface="微软雅黑" panose="020B0503020204020204" charset="-122"/>
                <a:sym typeface="+mn-ea"/>
              </a:rPr>
              <a:t>奖）</a:t>
            </a:r>
            <a:r>
              <a:rPr lang="en-US" altLang="zh-CN" sz="1500" dirty="0">
                <a:solidFill>
                  <a:srgbClr val="262626"/>
                </a:solidFill>
                <a:latin typeface="微软雅黑" panose="020B0503020204020204" charset="-122"/>
                <a:ea typeface="微软雅黑" panose="020B0503020204020204" charset="-122"/>
                <a:sym typeface="+mn-ea"/>
              </a:rPr>
              <a:t>—7%</a:t>
            </a:r>
            <a:endParaRPr lang="en-US" altLang="zh-CN" sz="1500" dirty="0">
              <a:solidFill>
                <a:srgbClr val="262626"/>
              </a:solidFill>
              <a:latin typeface="微软雅黑" panose="020B0503020204020204" charset="-122"/>
              <a:ea typeface="微软雅黑" panose="020B0503020204020204" charset="-122"/>
              <a:sym typeface="+mn-ea"/>
            </a:endParaRPr>
          </a:p>
          <a:p>
            <a:pPr marL="0" indent="0">
              <a:lnSpc>
                <a:spcPct val="100000"/>
              </a:lnSpc>
              <a:buNone/>
            </a:pPr>
            <a:r>
              <a:rPr lang="zh-CN" altLang="en-US" sz="1500" b="1" dirty="0">
                <a:solidFill>
                  <a:srgbClr val="0A4776"/>
                </a:solidFill>
                <a:latin typeface="微软雅黑" panose="020B0503020204020204" charset="-122"/>
                <a:ea typeface="微软雅黑" panose="020B0503020204020204" charset="-122"/>
                <a:sym typeface="+mn-ea"/>
              </a:rPr>
              <a:t>（</a:t>
            </a:r>
            <a:r>
              <a:rPr lang="en-US" altLang="zh-CN" sz="1500" b="1" dirty="0">
                <a:solidFill>
                  <a:srgbClr val="0A4776"/>
                </a:solidFill>
                <a:latin typeface="微软雅黑" panose="020B0503020204020204" charset="-122"/>
                <a:ea typeface="微软雅黑" panose="020B0503020204020204" charset="-122"/>
                <a:sym typeface="+mn-ea"/>
              </a:rPr>
              <a:t>+</a:t>
            </a:r>
            <a:r>
              <a:rPr lang="zh-CN" altLang="en-US" sz="1500" b="1" dirty="0">
                <a:solidFill>
                  <a:srgbClr val="0A4776"/>
                </a:solidFill>
                <a:latin typeface="微软雅黑" panose="020B0503020204020204" charset="-122"/>
                <a:ea typeface="微软雅黑" panose="020B0503020204020204" charset="-122"/>
                <a:sym typeface="+mn-ea"/>
              </a:rPr>
              <a:t>国赛国二以上</a:t>
            </a:r>
            <a:r>
              <a:rPr lang="en-US" altLang="zh-CN" sz="1500" b="1" dirty="0">
                <a:solidFill>
                  <a:srgbClr val="0A4776"/>
                </a:solidFill>
                <a:latin typeface="微软雅黑" panose="020B0503020204020204" charset="-122"/>
                <a:ea typeface="微软雅黑" panose="020B0503020204020204" charset="-122"/>
                <a:sym typeface="+mn-ea"/>
              </a:rPr>
              <a:t>=</a:t>
            </a:r>
            <a:r>
              <a:rPr lang="zh-CN" altLang="en-US" sz="1500" b="1" dirty="0">
                <a:solidFill>
                  <a:srgbClr val="0A4776"/>
                </a:solidFill>
                <a:latin typeface="微软雅黑" panose="020B0503020204020204" charset="-122"/>
                <a:ea typeface="微软雅黑" panose="020B0503020204020204" charset="-122"/>
                <a:sym typeface="+mn-ea"/>
              </a:rPr>
              <a:t>突出特长）</a:t>
            </a:r>
            <a:endParaRPr lang="zh-CN" altLang="en-US" sz="1500" b="1" dirty="0">
              <a:solidFill>
                <a:srgbClr val="0A4776"/>
              </a:solidFill>
              <a:latin typeface="微软雅黑" panose="020B0503020204020204" charset="-122"/>
              <a:ea typeface="微软雅黑" panose="020B0503020204020204" charset="-122"/>
            </a:endParaRPr>
          </a:p>
          <a:p>
            <a:pPr marL="0" indent="0">
              <a:lnSpc>
                <a:spcPct val="100000"/>
              </a:lnSpc>
              <a:buNone/>
            </a:pPr>
            <a:r>
              <a:rPr lang="zh-CN" altLang="en-US" sz="1500" dirty="0">
                <a:solidFill>
                  <a:srgbClr val="262626"/>
                </a:solidFill>
                <a:latin typeface="微软雅黑" panose="020B0503020204020204" charset="-122"/>
                <a:ea typeface="微软雅黑" panose="020B0503020204020204" charset="-122"/>
                <a:sym typeface="+mn-ea"/>
              </a:rPr>
              <a:t>二等奖（</a:t>
            </a:r>
            <a:r>
              <a:rPr lang="en-US" altLang="zh-CN" sz="1500" dirty="0">
                <a:solidFill>
                  <a:srgbClr val="262626"/>
                </a:solidFill>
                <a:latin typeface="微软雅黑" panose="020B0503020204020204" charset="-122"/>
                <a:ea typeface="微软雅黑" panose="020B0503020204020204" charset="-122"/>
                <a:sym typeface="+mn-ea"/>
              </a:rPr>
              <a:t>H</a:t>
            </a:r>
            <a:r>
              <a:rPr lang="zh-CN" altLang="en-US" sz="1500" dirty="0">
                <a:solidFill>
                  <a:srgbClr val="262626"/>
                </a:solidFill>
                <a:latin typeface="微软雅黑" panose="020B0503020204020204" charset="-122"/>
                <a:ea typeface="微软雅黑" panose="020B0503020204020204" charset="-122"/>
                <a:sym typeface="+mn-ea"/>
              </a:rPr>
              <a:t>奖</a:t>
            </a:r>
            <a:r>
              <a:rPr lang="en-US" altLang="zh-CN" sz="1500" dirty="0">
                <a:solidFill>
                  <a:srgbClr val="262626"/>
                </a:solidFill>
                <a:latin typeface="微软雅黑" panose="020B0503020204020204" charset="-122"/>
                <a:ea typeface="微软雅黑" panose="020B0503020204020204" charset="-122"/>
                <a:sym typeface="+mn-ea"/>
              </a:rPr>
              <a:t>——25%</a:t>
            </a:r>
            <a:r>
              <a:rPr lang="zh-CN" altLang="en-US" sz="1500" dirty="0">
                <a:solidFill>
                  <a:srgbClr val="262626"/>
                </a:solidFill>
                <a:latin typeface="微软雅黑" panose="020B0503020204020204" charset="-122"/>
                <a:ea typeface="微软雅黑" panose="020B0503020204020204" charset="-122"/>
                <a:sym typeface="+mn-ea"/>
              </a:rPr>
              <a:t>）</a:t>
            </a:r>
            <a:endParaRPr lang="zh-CN" altLang="en-US" sz="1500" dirty="0">
              <a:solidFill>
                <a:srgbClr val="262626"/>
              </a:solidFill>
              <a:latin typeface="微软雅黑" panose="020B0503020204020204" charset="-122"/>
              <a:ea typeface="微软雅黑" panose="020B0503020204020204" charset="-122"/>
              <a:sym typeface="+mn-ea"/>
            </a:endParaRPr>
          </a:p>
          <a:p>
            <a:pPr marL="0" indent="0">
              <a:lnSpc>
                <a:spcPct val="150000"/>
              </a:lnSpc>
              <a:buNone/>
            </a:pPr>
            <a:r>
              <a:rPr lang="en-US" altLang="zh-CN" sz="1500" b="1" dirty="0">
                <a:solidFill>
                  <a:srgbClr val="0A4776"/>
                </a:solidFill>
                <a:latin typeface="微软雅黑" panose="020B0503020204020204" charset="-122"/>
                <a:ea typeface="微软雅黑" panose="020B0503020204020204" charset="-122"/>
                <a:sym typeface="+mn-ea"/>
              </a:rPr>
              <a:t>H</a:t>
            </a:r>
            <a:r>
              <a:rPr lang="zh-CN" altLang="en-US" sz="1500" b="1" dirty="0">
                <a:solidFill>
                  <a:srgbClr val="0A4776"/>
                </a:solidFill>
                <a:latin typeface="微软雅黑" panose="020B0503020204020204" charset="-122"/>
                <a:ea typeface="微软雅黑" panose="020B0503020204020204" charset="-122"/>
                <a:sym typeface="+mn-ea"/>
              </a:rPr>
              <a:t>奖及以上获奖率超过</a:t>
            </a:r>
            <a:r>
              <a:rPr lang="en-US" altLang="zh-CN" sz="1500" b="1" dirty="0">
                <a:solidFill>
                  <a:srgbClr val="0A4776"/>
                </a:solidFill>
                <a:latin typeface="微软雅黑" panose="020B0503020204020204" charset="-122"/>
                <a:ea typeface="微软雅黑" panose="020B0503020204020204" charset="-122"/>
                <a:sym typeface="+mn-ea"/>
              </a:rPr>
              <a:t>30%</a:t>
            </a:r>
            <a:r>
              <a:rPr lang="zh-CN" altLang="en-US" sz="1500" b="1" dirty="0">
                <a:solidFill>
                  <a:srgbClr val="0A4776"/>
                </a:solidFill>
                <a:latin typeface="微软雅黑" panose="020B0503020204020204" charset="-122"/>
                <a:ea typeface="微软雅黑" panose="020B0503020204020204" charset="-122"/>
                <a:sym typeface="+mn-ea"/>
              </a:rPr>
              <a:t>，可用于奖学金综测加分以及大多数学院的保研加分。</a:t>
            </a:r>
            <a:r>
              <a:rPr lang="en-US" sz="1500" b="1" dirty="0">
                <a:solidFill>
                  <a:srgbClr val="0A4776"/>
                </a:solidFill>
                <a:latin typeface="微软雅黑" panose="020B0503020204020204" charset="-122"/>
                <a:ea typeface="微软雅黑" panose="020B0503020204020204" charset="-122"/>
                <a:sym typeface="+mn-ea"/>
              </a:rPr>
              <a:t>	</a:t>
            </a:r>
            <a:r>
              <a:rPr lang="en-US" sz="1500" dirty="0">
                <a:solidFill>
                  <a:srgbClr val="262626"/>
                </a:solidFill>
                <a:latin typeface="微软雅黑" panose="020B0503020204020204" charset="-122"/>
                <a:ea typeface="微软雅黑" panose="020B0503020204020204" charset="-122"/>
                <a:sym typeface="+mn-ea"/>
              </a:rPr>
              <a:t>	</a:t>
            </a:r>
            <a:endParaRPr lang="en-US" sz="1500" dirty="0">
              <a:solidFill>
                <a:srgbClr val="262626"/>
              </a:solidFill>
              <a:latin typeface="微软雅黑" panose="020B0503020204020204" charset="-122"/>
              <a:ea typeface="微软雅黑" panose="020B0503020204020204" charset="-122"/>
            </a:endParaRPr>
          </a:p>
          <a:p>
            <a:pPr marL="0" indent="0">
              <a:lnSpc>
                <a:spcPct val="80000"/>
              </a:lnSpc>
              <a:buNone/>
            </a:pPr>
            <a:endParaRPr lang="en-US" altLang="zh-CN" sz="1500" b="1" dirty="0">
              <a:solidFill>
                <a:srgbClr val="0A4776"/>
              </a:solidFill>
              <a:latin typeface="微软雅黑" panose="020B0503020204020204" charset="-122"/>
              <a:ea typeface="微软雅黑" panose="020B0503020204020204" charset="-122"/>
            </a:endParaRPr>
          </a:p>
          <a:p>
            <a:pPr marL="0" indent="0">
              <a:lnSpc>
                <a:spcPct val="80000"/>
              </a:lnSpc>
              <a:buNone/>
            </a:pPr>
            <a:r>
              <a:rPr lang="en-US" sz="1500" dirty="0">
                <a:solidFill>
                  <a:srgbClr val="262626"/>
                </a:solidFill>
                <a:latin typeface="微软雅黑" panose="020B0503020204020204" charset="-122"/>
                <a:ea typeface="微软雅黑" panose="020B0503020204020204" charset="-122"/>
              </a:rPr>
              <a:t>		</a:t>
            </a:r>
            <a:endParaRPr lang="en-US" sz="1500" dirty="0">
              <a:solidFill>
                <a:srgbClr val="262626"/>
              </a:solidFill>
              <a:latin typeface="微软雅黑" panose="020B0503020204020204" charset="-122"/>
              <a:ea typeface="微软雅黑" panose="020B0503020204020204" charset="-122"/>
            </a:endParaRPr>
          </a:p>
        </p:txBody>
      </p:sp>
      <p:sp>
        <p:nvSpPr>
          <p:cNvPr id="20" name="文本框 19"/>
          <p:cNvSpPr txBox="1"/>
          <p:nvPr/>
        </p:nvSpPr>
        <p:spPr>
          <a:xfrm>
            <a:off x="5789295" y="3331845"/>
            <a:ext cx="2981960" cy="3553460"/>
          </a:xfrm>
          <a:prstGeom prst="rect">
            <a:avLst/>
          </a:prstGeom>
          <a:noFill/>
        </p:spPr>
        <p:txBody>
          <a:bodyPr wrap="square" rtlCol="0" anchor="t">
            <a:spAutoFit/>
          </a:bodyPr>
          <a:p>
            <a:pPr marL="0" indent="0">
              <a:lnSpc>
                <a:spcPct val="130000"/>
              </a:lnSpc>
              <a:buNone/>
            </a:pPr>
            <a:r>
              <a:rPr lang="zh-CN" altLang="en-US" sz="1500" dirty="0">
                <a:solidFill>
                  <a:srgbClr val="262626"/>
                </a:solidFill>
                <a:latin typeface="微软雅黑" panose="020B0503020204020204" charset="-122"/>
                <a:ea typeface="微软雅黑" panose="020B0503020204020204" charset="-122"/>
                <a:sym typeface="+mn-ea"/>
              </a:rPr>
              <a:t>奖项设置：</a:t>
            </a:r>
            <a:endParaRPr lang="zh-CN" altLang="en-US" sz="1500" dirty="0">
              <a:solidFill>
                <a:srgbClr val="262626"/>
              </a:solidFill>
              <a:latin typeface="微软雅黑" panose="020B0503020204020204" charset="-122"/>
              <a:ea typeface="微软雅黑" panose="020B0503020204020204" charset="-122"/>
              <a:sym typeface="+mn-ea"/>
            </a:endParaRPr>
          </a:p>
          <a:p>
            <a:pPr marL="0" indent="0">
              <a:lnSpc>
                <a:spcPct val="130000"/>
              </a:lnSpc>
              <a:buNone/>
            </a:pPr>
            <a:r>
              <a:rPr lang="zh-CN" altLang="en-US" sz="1500" dirty="0">
                <a:solidFill>
                  <a:srgbClr val="262626"/>
                </a:solidFill>
                <a:latin typeface="微软雅黑" panose="020B0503020204020204" charset="-122"/>
                <a:ea typeface="微软雅黑" panose="020B0503020204020204" charset="-122"/>
                <a:sym typeface="+mn-ea"/>
              </a:rPr>
              <a:t>国家级一等奖</a:t>
            </a:r>
            <a:r>
              <a:rPr lang="en-US" altLang="zh-CN" sz="1500" dirty="0">
                <a:solidFill>
                  <a:srgbClr val="262626"/>
                </a:solidFill>
                <a:latin typeface="微软雅黑" panose="020B0503020204020204" charset="-122"/>
                <a:ea typeface="微软雅黑" panose="020B0503020204020204" charset="-122"/>
                <a:sym typeface="+mn-ea"/>
              </a:rPr>
              <a:t>—</a:t>
            </a:r>
            <a:r>
              <a:rPr lang="zh-CN" altLang="en-US" sz="1500" dirty="0">
                <a:solidFill>
                  <a:srgbClr val="262626"/>
                </a:solidFill>
                <a:latin typeface="微软雅黑" panose="020B0503020204020204" charset="-122"/>
                <a:ea typeface="微软雅黑" panose="020B0503020204020204" charset="-122"/>
                <a:sym typeface="+mn-ea"/>
              </a:rPr>
              <a:t>不到</a:t>
            </a:r>
            <a:r>
              <a:rPr lang="en-US" altLang="zh-CN" sz="1500" dirty="0">
                <a:solidFill>
                  <a:srgbClr val="262626"/>
                </a:solidFill>
                <a:latin typeface="微软雅黑" panose="020B0503020204020204" charset="-122"/>
                <a:ea typeface="微软雅黑" panose="020B0503020204020204" charset="-122"/>
                <a:sym typeface="+mn-ea"/>
              </a:rPr>
              <a:t>1%</a:t>
            </a:r>
            <a:r>
              <a:rPr lang="zh-CN" altLang="en-US" sz="1500" dirty="0">
                <a:solidFill>
                  <a:srgbClr val="262626"/>
                </a:solidFill>
                <a:latin typeface="微软雅黑" panose="020B0503020204020204" charset="-122"/>
                <a:ea typeface="微软雅黑" panose="020B0503020204020204" charset="-122"/>
                <a:sym typeface="+mn-ea"/>
              </a:rPr>
              <a:t> </a:t>
            </a:r>
            <a:endParaRPr lang="zh-CN" altLang="en-US" sz="1500" dirty="0">
              <a:solidFill>
                <a:srgbClr val="262626"/>
              </a:solidFill>
              <a:latin typeface="微软雅黑" panose="020B0503020204020204" charset="-122"/>
              <a:ea typeface="微软雅黑" panose="020B0503020204020204" charset="-122"/>
              <a:sym typeface="+mn-ea"/>
            </a:endParaRPr>
          </a:p>
          <a:p>
            <a:pPr marL="0" indent="0">
              <a:lnSpc>
                <a:spcPct val="130000"/>
              </a:lnSpc>
              <a:buNone/>
            </a:pPr>
            <a:r>
              <a:rPr lang="zh-CN" altLang="en-US" sz="1500" b="1" dirty="0">
                <a:solidFill>
                  <a:srgbClr val="0A4776"/>
                </a:solidFill>
                <a:latin typeface="微软雅黑" panose="020B0503020204020204" charset="-122"/>
                <a:ea typeface="微软雅黑" panose="020B0503020204020204" charset="-122"/>
                <a:sym typeface="+mn-ea"/>
              </a:rPr>
              <a:t>（突出特长）</a:t>
            </a:r>
            <a:endParaRPr lang="en-US" altLang="zh-CN" sz="1500" b="1" dirty="0">
              <a:solidFill>
                <a:srgbClr val="0A4776"/>
              </a:solidFill>
              <a:latin typeface="微软雅黑" panose="020B0503020204020204" charset="-122"/>
              <a:ea typeface="微软雅黑" panose="020B0503020204020204" charset="-122"/>
            </a:endParaRPr>
          </a:p>
          <a:p>
            <a:pPr marL="0" indent="0">
              <a:lnSpc>
                <a:spcPct val="130000"/>
              </a:lnSpc>
              <a:buNone/>
            </a:pPr>
            <a:r>
              <a:rPr lang="zh-CN" altLang="en-US" sz="1500" dirty="0">
                <a:solidFill>
                  <a:srgbClr val="262626"/>
                </a:solidFill>
                <a:latin typeface="微软雅黑" panose="020B0503020204020204" charset="-122"/>
                <a:ea typeface="微软雅黑" panose="020B0503020204020204" charset="-122"/>
                <a:sym typeface="+mn-ea"/>
              </a:rPr>
              <a:t>国家级二等奖</a:t>
            </a:r>
            <a:r>
              <a:rPr lang="en-US" altLang="zh-CN" sz="1500" dirty="0">
                <a:solidFill>
                  <a:srgbClr val="262626"/>
                </a:solidFill>
                <a:latin typeface="微软雅黑" panose="020B0503020204020204" charset="-122"/>
                <a:ea typeface="微软雅黑" panose="020B0503020204020204" charset="-122"/>
                <a:sym typeface="+mn-ea"/>
              </a:rPr>
              <a:t>—2%</a:t>
            </a:r>
            <a:endParaRPr lang="en-US" altLang="zh-CN" sz="1500" dirty="0">
              <a:solidFill>
                <a:srgbClr val="262626"/>
              </a:solidFill>
              <a:latin typeface="微软雅黑" panose="020B0503020204020204" charset="-122"/>
              <a:ea typeface="微软雅黑" panose="020B0503020204020204" charset="-122"/>
              <a:sym typeface="+mn-ea"/>
            </a:endParaRPr>
          </a:p>
          <a:p>
            <a:pPr marL="0" indent="0">
              <a:lnSpc>
                <a:spcPct val="130000"/>
              </a:lnSpc>
              <a:buNone/>
            </a:pPr>
            <a:r>
              <a:rPr lang="zh-CN" altLang="en-US" sz="1500" b="1" dirty="0">
                <a:solidFill>
                  <a:srgbClr val="0A4776"/>
                </a:solidFill>
                <a:latin typeface="微软雅黑" panose="020B0503020204020204" charset="-122"/>
                <a:ea typeface="微软雅黑" panose="020B0503020204020204" charset="-122"/>
                <a:sym typeface="+mn-ea"/>
              </a:rPr>
              <a:t>（</a:t>
            </a:r>
            <a:r>
              <a:rPr lang="en-US" altLang="zh-CN" sz="1500" b="1" dirty="0">
                <a:solidFill>
                  <a:srgbClr val="0A4776"/>
                </a:solidFill>
                <a:latin typeface="微软雅黑" panose="020B0503020204020204" charset="-122"/>
                <a:ea typeface="微软雅黑" panose="020B0503020204020204" charset="-122"/>
                <a:sym typeface="+mn-ea"/>
              </a:rPr>
              <a:t>+</a:t>
            </a:r>
            <a:r>
              <a:rPr lang="zh-CN" altLang="en-US" sz="1500" b="1" dirty="0">
                <a:solidFill>
                  <a:srgbClr val="0A4776"/>
                </a:solidFill>
                <a:latin typeface="微软雅黑" panose="020B0503020204020204" charset="-122"/>
                <a:ea typeface="微软雅黑" panose="020B0503020204020204" charset="-122"/>
                <a:sym typeface="+mn-ea"/>
              </a:rPr>
              <a:t>美赛</a:t>
            </a:r>
            <a:r>
              <a:rPr lang="en-US" altLang="zh-CN" sz="1500" b="1" dirty="0">
                <a:solidFill>
                  <a:srgbClr val="0A4776"/>
                </a:solidFill>
                <a:latin typeface="微软雅黑" panose="020B0503020204020204" charset="-122"/>
                <a:ea typeface="微软雅黑" panose="020B0503020204020204" charset="-122"/>
                <a:sym typeface="+mn-ea"/>
              </a:rPr>
              <a:t>M</a:t>
            </a:r>
            <a:r>
              <a:rPr lang="zh-CN" altLang="en-US" sz="1500" b="1" dirty="0">
                <a:solidFill>
                  <a:srgbClr val="0A4776"/>
                </a:solidFill>
                <a:latin typeface="微软雅黑" panose="020B0503020204020204" charset="-122"/>
                <a:ea typeface="微软雅黑" panose="020B0503020204020204" charset="-122"/>
                <a:sym typeface="+mn-ea"/>
              </a:rPr>
              <a:t>奖</a:t>
            </a:r>
            <a:r>
              <a:rPr lang="en-US" altLang="zh-CN" sz="1500" b="1" dirty="0">
                <a:solidFill>
                  <a:srgbClr val="0A4776"/>
                </a:solidFill>
                <a:latin typeface="微软雅黑" panose="020B0503020204020204" charset="-122"/>
                <a:ea typeface="微软雅黑" panose="020B0503020204020204" charset="-122"/>
                <a:sym typeface="+mn-ea"/>
              </a:rPr>
              <a:t>=</a:t>
            </a:r>
            <a:r>
              <a:rPr lang="zh-CN" altLang="en-US" sz="1500" b="1" dirty="0">
                <a:solidFill>
                  <a:srgbClr val="0A4776"/>
                </a:solidFill>
                <a:latin typeface="微软雅黑" panose="020B0503020204020204" charset="-122"/>
                <a:ea typeface="微软雅黑" panose="020B0503020204020204" charset="-122"/>
                <a:sym typeface="+mn-ea"/>
              </a:rPr>
              <a:t>突出特长）</a:t>
            </a:r>
            <a:endParaRPr lang="en-US" sz="1500" dirty="0">
              <a:solidFill>
                <a:srgbClr val="262626"/>
              </a:solidFill>
              <a:latin typeface="微软雅黑" panose="020B0503020204020204" charset="-122"/>
              <a:ea typeface="微软雅黑" panose="020B0503020204020204" charset="-122"/>
            </a:endParaRPr>
          </a:p>
          <a:p>
            <a:pPr marL="0" indent="0">
              <a:lnSpc>
                <a:spcPct val="130000"/>
              </a:lnSpc>
              <a:buNone/>
            </a:pPr>
            <a:r>
              <a:rPr lang="zh-CN" altLang="en-US" sz="1500" dirty="0">
                <a:solidFill>
                  <a:srgbClr val="262626"/>
                </a:solidFill>
                <a:latin typeface="微软雅黑" panose="020B0503020204020204" charset="-122"/>
                <a:ea typeface="微软雅黑" panose="020B0503020204020204" charset="-122"/>
                <a:sym typeface="+mn-ea"/>
              </a:rPr>
              <a:t>省级一等奖</a:t>
            </a:r>
            <a:r>
              <a:rPr lang="en-US" altLang="zh-CN" sz="1500" dirty="0">
                <a:solidFill>
                  <a:srgbClr val="262626"/>
                </a:solidFill>
                <a:latin typeface="微软雅黑" panose="020B0503020204020204" charset="-122"/>
                <a:ea typeface="微软雅黑" panose="020B0503020204020204" charset="-122"/>
                <a:sym typeface="+mn-ea"/>
              </a:rPr>
              <a:t>—50%</a:t>
            </a:r>
            <a:r>
              <a:rPr lang="zh-CN" altLang="en-US" sz="1500" dirty="0">
                <a:solidFill>
                  <a:srgbClr val="262626"/>
                </a:solidFill>
                <a:latin typeface="微软雅黑" panose="020B0503020204020204" charset="-122"/>
                <a:ea typeface="微软雅黑" panose="020B0503020204020204" charset="-122"/>
                <a:sym typeface="+mn-ea"/>
              </a:rPr>
              <a:t>（</a:t>
            </a:r>
            <a:r>
              <a:rPr lang="en-US" altLang="zh-CN" sz="1500" dirty="0">
                <a:solidFill>
                  <a:srgbClr val="262626"/>
                </a:solidFill>
                <a:latin typeface="微软雅黑" panose="020B0503020204020204" charset="-122"/>
                <a:ea typeface="微软雅黑" panose="020B0503020204020204" charset="-122"/>
                <a:sym typeface="+mn-ea"/>
              </a:rPr>
              <a:t>128/254</a:t>
            </a:r>
            <a:r>
              <a:rPr lang="zh-CN" altLang="en-US" sz="1500" dirty="0">
                <a:solidFill>
                  <a:srgbClr val="262626"/>
                </a:solidFill>
                <a:latin typeface="微软雅黑" panose="020B0503020204020204" charset="-122"/>
                <a:ea typeface="微软雅黑" panose="020B0503020204020204" charset="-122"/>
                <a:sym typeface="+mn-ea"/>
              </a:rPr>
              <a:t>）</a:t>
            </a:r>
            <a:endParaRPr lang="zh-CN" altLang="en-US" sz="1500" dirty="0">
              <a:solidFill>
                <a:srgbClr val="262626"/>
              </a:solidFill>
              <a:latin typeface="微软雅黑" panose="020B0503020204020204" charset="-122"/>
              <a:ea typeface="微软雅黑" panose="020B0503020204020204" charset="-122"/>
            </a:endParaRPr>
          </a:p>
          <a:p>
            <a:pPr marL="0" indent="0">
              <a:lnSpc>
                <a:spcPct val="130000"/>
              </a:lnSpc>
              <a:buNone/>
            </a:pPr>
            <a:r>
              <a:rPr lang="zh-CN" altLang="en-US" sz="1500" dirty="0">
                <a:solidFill>
                  <a:srgbClr val="262626"/>
                </a:solidFill>
                <a:latin typeface="微软雅黑" panose="020B0503020204020204" charset="-122"/>
                <a:ea typeface="微软雅黑" panose="020B0503020204020204" charset="-122"/>
                <a:sym typeface="+mn-ea"/>
              </a:rPr>
              <a:t>省级二等奖</a:t>
            </a:r>
            <a:r>
              <a:rPr lang="en-US" altLang="zh-CN" sz="1500" dirty="0">
                <a:solidFill>
                  <a:srgbClr val="262626"/>
                </a:solidFill>
                <a:latin typeface="微软雅黑" panose="020B0503020204020204" charset="-122"/>
                <a:ea typeface="微软雅黑" panose="020B0503020204020204" charset="-122"/>
                <a:sym typeface="+mn-ea"/>
              </a:rPr>
              <a:t>—30%</a:t>
            </a:r>
            <a:r>
              <a:rPr lang="zh-CN" altLang="en-US" sz="1500" dirty="0">
                <a:solidFill>
                  <a:srgbClr val="262626"/>
                </a:solidFill>
                <a:latin typeface="微软雅黑" panose="020B0503020204020204" charset="-122"/>
                <a:ea typeface="微软雅黑" panose="020B0503020204020204" charset="-122"/>
                <a:sym typeface="+mn-ea"/>
              </a:rPr>
              <a:t>（</a:t>
            </a:r>
            <a:r>
              <a:rPr lang="en-US" altLang="zh-CN" sz="1500" dirty="0">
                <a:solidFill>
                  <a:srgbClr val="262626"/>
                </a:solidFill>
                <a:latin typeface="微软雅黑" panose="020B0503020204020204" charset="-122"/>
                <a:ea typeface="微软雅黑" panose="020B0503020204020204" charset="-122"/>
                <a:sym typeface="+mn-ea"/>
              </a:rPr>
              <a:t>74/254</a:t>
            </a:r>
            <a:r>
              <a:rPr lang="zh-CN" altLang="en-US" sz="1500" dirty="0">
                <a:solidFill>
                  <a:srgbClr val="262626"/>
                </a:solidFill>
                <a:latin typeface="微软雅黑" panose="020B0503020204020204" charset="-122"/>
                <a:ea typeface="微软雅黑" panose="020B0503020204020204" charset="-122"/>
                <a:sym typeface="+mn-ea"/>
              </a:rPr>
              <a:t>）</a:t>
            </a:r>
            <a:endParaRPr lang="zh-CN" altLang="en-US" sz="1500" dirty="0">
              <a:solidFill>
                <a:srgbClr val="262626"/>
              </a:solidFill>
              <a:latin typeface="微软雅黑" panose="020B0503020204020204" charset="-122"/>
              <a:ea typeface="微软雅黑" panose="020B0503020204020204" charset="-122"/>
              <a:sym typeface="+mn-ea"/>
            </a:endParaRPr>
          </a:p>
          <a:p>
            <a:pPr marL="0" indent="0">
              <a:lnSpc>
                <a:spcPct val="130000"/>
              </a:lnSpc>
              <a:buNone/>
            </a:pPr>
            <a:r>
              <a:rPr lang="zh-CN" altLang="en-US" sz="1500" b="1" dirty="0">
                <a:solidFill>
                  <a:srgbClr val="0A4776"/>
                </a:solidFill>
                <a:latin typeface="微软雅黑" panose="020B0503020204020204" charset="-122"/>
                <a:ea typeface="微软雅黑" panose="020B0503020204020204" charset="-122"/>
                <a:sym typeface="+mn-ea"/>
              </a:rPr>
              <a:t>省二及以上获奖率超过</a:t>
            </a:r>
            <a:r>
              <a:rPr lang="en-US" altLang="zh-CN" sz="1500" b="1" dirty="0">
                <a:solidFill>
                  <a:srgbClr val="0A4776"/>
                </a:solidFill>
                <a:latin typeface="微软雅黑" panose="020B0503020204020204" charset="-122"/>
                <a:ea typeface="微软雅黑" panose="020B0503020204020204" charset="-122"/>
                <a:sym typeface="+mn-ea"/>
              </a:rPr>
              <a:t>80%</a:t>
            </a:r>
            <a:r>
              <a:rPr lang="zh-CN" altLang="en-US" sz="1500" b="1" dirty="0">
                <a:solidFill>
                  <a:srgbClr val="0A4776"/>
                </a:solidFill>
                <a:latin typeface="微软雅黑" panose="020B0503020204020204" charset="-122"/>
                <a:ea typeface="微软雅黑" panose="020B0503020204020204" charset="-122"/>
                <a:sym typeface="+mn-ea"/>
              </a:rPr>
              <a:t>，可用于奖学金综测加分</a:t>
            </a:r>
            <a:r>
              <a:rPr lang="en-US" altLang="zh-CN" sz="1500" b="1" dirty="0">
                <a:solidFill>
                  <a:srgbClr val="0A4776"/>
                </a:solidFill>
                <a:latin typeface="微软雅黑" panose="020B0503020204020204" charset="-122"/>
                <a:ea typeface="微软雅黑" panose="020B0503020204020204" charset="-122"/>
                <a:sym typeface="+mn-ea"/>
              </a:rPr>
              <a:t>/</a:t>
            </a:r>
            <a:r>
              <a:rPr lang="zh-CN" altLang="en-US" sz="1500" b="1" dirty="0">
                <a:solidFill>
                  <a:srgbClr val="0A4776"/>
                </a:solidFill>
                <a:latin typeface="微软雅黑" panose="020B0503020204020204" charset="-122"/>
                <a:ea typeface="微软雅黑" panose="020B0503020204020204" charset="-122"/>
                <a:sym typeface="+mn-ea"/>
              </a:rPr>
              <a:t>大多数学院的保研加分。</a:t>
            </a:r>
            <a:r>
              <a:rPr lang="en-US" sz="1500" b="1" dirty="0">
                <a:solidFill>
                  <a:srgbClr val="0A4776"/>
                </a:solidFill>
                <a:latin typeface="微软雅黑" panose="020B0503020204020204" charset="-122"/>
                <a:ea typeface="微软雅黑" panose="020B0503020204020204" charset="-122"/>
                <a:sym typeface="+mn-ea"/>
              </a:rPr>
              <a:t>	</a:t>
            </a:r>
            <a:r>
              <a:rPr lang="en-US" sz="1500" dirty="0">
                <a:solidFill>
                  <a:srgbClr val="262626"/>
                </a:solidFill>
                <a:latin typeface="微软雅黑" panose="020B0503020204020204" charset="-122"/>
                <a:ea typeface="微软雅黑" panose="020B0503020204020204" charset="-122"/>
                <a:sym typeface="+mn-ea"/>
              </a:rPr>
              <a:t>	</a:t>
            </a:r>
            <a:endParaRPr lang="en-US" sz="1500" dirty="0">
              <a:solidFill>
                <a:srgbClr val="262626"/>
              </a:solidFill>
              <a:latin typeface="微软雅黑" panose="020B0503020204020204" charset="-122"/>
              <a:ea typeface="微软雅黑" panose="020B0503020204020204" charset="-122"/>
            </a:endParaRPr>
          </a:p>
          <a:p>
            <a:pPr marL="0" indent="0">
              <a:buNone/>
            </a:pPr>
            <a:r>
              <a:rPr lang="en-US" sz="1500" dirty="0">
                <a:solidFill>
                  <a:srgbClr val="262626"/>
                </a:solidFill>
                <a:latin typeface="微软雅黑" panose="020B0503020204020204" charset="-122"/>
                <a:ea typeface="微软雅黑" panose="020B0503020204020204" charset="-122"/>
                <a:sym typeface="+mn-ea"/>
              </a:rPr>
              <a:t>		</a:t>
            </a:r>
            <a:endParaRPr lang="en-US" sz="1500" dirty="0">
              <a:solidFill>
                <a:srgbClr val="262626"/>
              </a:solidFill>
              <a:latin typeface="微软雅黑" panose="020B0503020204020204" charset="-122"/>
              <a:ea typeface="微软雅黑" panose="020B0503020204020204" charset="-122"/>
            </a:endParaRPr>
          </a:p>
          <a:p>
            <a:pPr marL="0" indent="0">
              <a:buNone/>
            </a:pPr>
            <a:r>
              <a:rPr lang="en-US" sz="1500" dirty="0">
                <a:solidFill>
                  <a:srgbClr val="262626"/>
                </a:solidFill>
                <a:latin typeface="微软雅黑" panose="020B0503020204020204" charset="-122"/>
                <a:ea typeface="微软雅黑" panose="020B0503020204020204" charset="-122"/>
                <a:sym typeface="+mn-ea"/>
              </a:rPr>
              <a:t>		</a:t>
            </a:r>
            <a:endParaRPr lang="en-US" altLang="en-US" sz="1500" dirty="0">
              <a:solidFill>
                <a:srgbClr val="262626"/>
              </a:solidFill>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215281" y="604775"/>
            <a:ext cx="35941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50134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54472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sp>
        <p:nvSpPr>
          <p:cNvPr id="16" name="文本框 16"/>
          <p:cNvSpPr txBox="1"/>
          <p:nvPr/>
        </p:nvSpPr>
        <p:spPr>
          <a:xfrm>
            <a:off x="0" y="107923"/>
            <a:ext cx="7308304" cy="583565"/>
          </a:xfrm>
          <a:prstGeom prst="rect">
            <a:avLst/>
          </a:prstGeom>
          <a:noFill/>
        </p:spPr>
        <p:txBody>
          <a:bodyPr wrap="square" rtlCol="0">
            <a:spAutoFit/>
          </a:bodyPr>
          <a:p>
            <a:pPr algn="l">
              <a:buClrTx/>
              <a:buSzTx/>
              <a:buFontTx/>
            </a:pPr>
            <a:r>
              <a:rPr lang="zh-CN" altLang="en-US" sz="3200" b="1" dirty="0">
                <a:solidFill>
                  <a:schemeClr val="bg1"/>
                </a:solidFill>
                <a:latin typeface="微软雅黑" panose="020B0503020204020204" charset="-122"/>
                <a:ea typeface="微软雅黑" panose="020B0503020204020204" charset="-122"/>
                <a:sym typeface="+mn-ea"/>
              </a:rPr>
              <a:t> </a:t>
            </a:r>
            <a:r>
              <a:rPr lang="en-US" altLang="zh-CN" sz="3200" b="1" dirty="0">
                <a:solidFill>
                  <a:schemeClr val="bg1"/>
                </a:solidFill>
                <a:latin typeface="微软雅黑" panose="020B0503020204020204" charset="-122"/>
                <a:ea typeface="微软雅黑" panose="020B0503020204020204" charset="-122"/>
                <a:sym typeface="+mn-ea"/>
              </a:rPr>
              <a:t>3. </a:t>
            </a:r>
            <a:r>
              <a:rPr lang="zh-CN" altLang="en-US" sz="3200" b="1" dirty="0">
                <a:solidFill>
                  <a:schemeClr val="bg1"/>
                </a:solidFill>
                <a:latin typeface="微软雅黑" panose="020B0503020204020204" charset="-122"/>
                <a:ea typeface="微软雅黑" panose="020B0503020204020204" charset="-122"/>
                <a:sym typeface="+mn-ea"/>
              </a:rPr>
              <a:t>经验分享</a:t>
            </a:r>
            <a:r>
              <a:rPr lang="en-US" altLang="zh-CN" sz="3200" b="1" dirty="0">
                <a:solidFill>
                  <a:schemeClr val="bg1"/>
                </a:solidFill>
                <a:latin typeface="微软雅黑" panose="020B0503020204020204" charset="-122"/>
                <a:ea typeface="微软雅黑" panose="020B0503020204020204" charset="-122"/>
                <a:sym typeface="+mn-ea"/>
              </a:rPr>
              <a:t>—</a:t>
            </a:r>
            <a:r>
              <a:rPr lang="zh-CN" altLang="en-US" sz="3200" b="1" dirty="0">
                <a:solidFill>
                  <a:schemeClr val="bg1"/>
                </a:solidFill>
                <a:latin typeface="微软雅黑" panose="020B0503020204020204" charset="-122"/>
                <a:ea typeface="微软雅黑" panose="020B0503020204020204" charset="-122"/>
                <a:sym typeface="+mn-ea"/>
              </a:rPr>
              <a:t>竞赛实践</a:t>
            </a:r>
            <a:endParaRPr lang="zh-CN" altLang="en-US" sz="3200" b="1" dirty="0">
              <a:solidFill>
                <a:schemeClr val="bg1"/>
              </a:solidFill>
              <a:latin typeface="微软雅黑" panose="020B0503020204020204" charset="-122"/>
              <a:ea typeface="微软雅黑" panose="020B0503020204020204" charset="-122"/>
              <a:sym typeface="+mn-ea"/>
            </a:endParaRPr>
          </a:p>
        </p:txBody>
      </p:sp>
      <p:sp>
        <p:nvSpPr>
          <p:cNvPr id="6" name="文本框 5"/>
          <p:cNvSpPr txBox="1"/>
          <p:nvPr/>
        </p:nvSpPr>
        <p:spPr>
          <a:xfrm>
            <a:off x="660400" y="1119505"/>
            <a:ext cx="4064000" cy="460375"/>
          </a:xfrm>
          <a:prstGeom prst="rect">
            <a:avLst/>
          </a:prstGeom>
          <a:noFill/>
        </p:spPr>
        <p:txBody>
          <a:bodyPr wrap="square" rtlCol="0">
            <a:spAutoFit/>
          </a:bodyPr>
          <a:p>
            <a:r>
              <a:rPr sz="2400" b="1" kern="0" spc="-10" dirty="0">
                <a:solidFill>
                  <a:schemeClr val="tx1">
                    <a:alpha val="100000"/>
                  </a:schemeClr>
                </a:solidFill>
                <a:latin typeface="微软雅黑" panose="020B0503020204020204" charset="-122"/>
                <a:ea typeface="微软雅黑" panose="020B0503020204020204" charset="-122"/>
                <a:cs typeface="微软雅黑" panose="020B0503020204020204" charset="-122"/>
                <a:sym typeface="+mn-ea"/>
              </a:rPr>
              <a:t>全国密码技术竞赛</a:t>
            </a:r>
            <a:endParaRPr lang="zh-CN" altLang="en-US" sz="2400" b="1" kern="0" spc="-10" dirty="0">
              <a:solidFill>
                <a:schemeClr val="tx1">
                  <a:alpha val="100000"/>
                </a:schemeClr>
              </a:solidFill>
              <a:latin typeface="微软雅黑" panose="020B0503020204020204" charset="-122"/>
              <a:ea typeface="微软雅黑" panose="020B0503020204020204" charset="-122"/>
              <a:cs typeface="微软雅黑" panose="020B0503020204020204" charset="-122"/>
              <a:sym typeface="+mn-ea"/>
            </a:endParaRPr>
          </a:p>
        </p:txBody>
      </p:sp>
      <p:grpSp>
        <p:nvGrpSpPr>
          <p:cNvPr id="21" name="组合 20"/>
          <p:cNvGrpSpPr/>
          <p:nvPr/>
        </p:nvGrpSpPr>
        <p:grpSpPr>
          <a:xfrm>
            <a:off x="7049770" y="875665"/>
            <a:ext cx="3620135" cy="5671820"/>
            <a:chOff x="11498" y="1506"/>
            <a:chExt cx="5701" cy="8932"/>
          </a:xfrm>
        </p:grpSpPr>
        <p:pic>
          <p:nvPicPr>
            <p:cNvPr id="42" name="picture 42"/>
            <p:cNvPicPr>
              <a:picLocks noChangeAspect="1"/>
            </p:cNvPicPr>
            <p:nvPr/>
          </p:nvPicPr>
          <p:blipFill>
            <a:blip r:embed="rId2"/>
            <a:stretch>
              <a:fillRect/>
            </a:stretch>
          </p:blipFill>
          <p:spPr>
            <a:xfrm rot="21600000">
              <a:off x="11498" y="4037"/>
              <a:ext cx="2494" cy="1630"/>
            </a:xfrm>
            <a:prstGeom prst="rect">
              <a:avLst/>
            </a:prstGeom>
          </p:spPr>
        </p:pic>
        <p:pic>
          <p:nvPicPr>
            <p:cNvPr id="44" name="picture 44"/>
            <p:cNvPicPr>
              <a:picLocks noChangeAspect="1"/>
            </p:cNvPicPr>
            <p:nvPr/>
          </p:nvPicPr>
          <p:blipFill>
            <a:blip r:embed="rId3"/>
            <a:stretch>
              <a:fillRect/>
            </a:stretch>
          </p:blipFill>
          <p:spPr>
            <a:xfrm rot="21600000">
              <a:off x="11650" y="7666"/>
              <a:ext cx="2343" cy="1628"/>
            </a:xfrm>
            <a:prstGeom prst="rect">
              <a:avLst/>
            </a:prstGeom>
          </p:spPr>
        </p:pic>
        <p:pic>
          <p:nvPicPr>
            <p:cNvPr id="46" name="picture 46"/>
            <p:cNvPicPr>
              <a:picLocks noChangeAspect="1"/>
            </p:cNvPicPr>
            <p:nvPr/>
          </p:nvPicPr>
          <p:blipFill>
            <a:blip r:embed="rId4"/>
            <a:stretch>
              <a:fillRect/>
            </a:stretch>
          </p:blipFill>
          <p:spPr>
            <a:xfrm rot="21600000">
              <a:off x="14433" y="6718"/>
              <a:ext cx="2508" cy="1515"/>
            </a:xfrm>
            <a:prstGeom prst="rect">
              <a:avLst/>
            </a:prstGeom>
          </p:spPr>
        </p:pic>
        <p:pic>
          <p:nvPicPr>
            <p:cNvPr id="48" name="picture 48"/>
            <p:cNvPicPr>
              <a:picLocks noChangeAspect="1"/>
            </p:cNvPicPr>
            <p:nvPr/>
          </p:nvPicPr>
          <p:blipFill>
            <a:blip r:embed="rId5"/>
            <a:stretch>
              <a:fillRect/>
            </a:stretch>
          </p:blipFill>
          <p:spPr>
            <a:xfrm rot="21600000">
              <a:off x="11570" y="5876"/>
              <a:ext cx="2422" cy="1565"/>
            </a:xfrm>
            <a:prstGeom prst="rect">
              <a:avLst/>
            </a:prstGeom>
          </p:spPr>
        </p:pic>
        <p:pic>
          <p:nvPicPr>
            <p:cNvPr id="50" name="picture 50"/>
            <p:cNvPicPr>
              <a:picLocks noChangeAspect="1"/>
            </p:cNvPicPr>
            <p:nvPr/>
          </p:nvPicPr>
          <p:blipFill>
            <a:blip r:embed="rId6"/>
            <a:stretch>
              <a:fillRect/>
            </a:stretch>
          </p:blipFill>
          <p:spPr>
            <a:xfrm rot="21600000">
              <a:off x="14433" y="3151"/>
              <a:ext cx="2508" cy="1295"/>
            </a:xfrm>
            <a:prstGeom prst="rect">
              <a:avLst/>
            </a:prstGeom>
          </p:spPr>
        </p:pic>
        <p:pic>
          <p:nvPicPr>
            <p:cNvPr id="52" name="picture 52"/>
            <p:cNvPicPr>
              <a:picLocks noChangeAspect="1"/>
            </p:cNvPicPr>
            <p:nvPr/>
          </p:nvPicPr>
          <p:blipFill>
            <a:blip r:embed="rId7"/>
            <a:stretch>
              <a:fillRect/>
            </a:stretch>
          </p:blipFill>
          <p:spPr>
            <a:xfrm rot="21600000">
              <a:off x="14433" y="4984"/>
              <a:ext cx="2508" cy="1295"/>
            </a:xfrm>
            <a:prstGeom prst="rect">
              <a:avLst/>
            </a:prstGeom>
          </p:spPr>
        </p:pic>
        <p:sp>
          <p:nvSpPr>
            <p:cNvPr id="54" name="textbox 54"/>
            <p:cNvSpPr/>
            <p:nvPr/>
          </p:nvSpPr>
          <p:spPr>
            <a:xfrm>
              <a:off x="12120" y="9782"/>
              <a:ext cx="4339" cy="657"/>
            </a:xfrm>
            <a:prstGeom prst="rect">
              <a:avLst/>
            </a:prstGeom>
            <a:solidFill>
              <a:srgbClr val="FFFF00">
                <a:alpha val="99607"/>
              </a:srgbClr>
            </a:solidFill>
            <a:ln w="0" cap="flat">
              <a:noFill/>
              <a:prstDash val="solid"/>
              <a:miter lim="0"/>
            </a:ln>
          </p:spPr>
          <p:txBody>
            <a:bodyPr vert="horz" wrap="square" lIns="0" tIns="0" rIns="0" bIns="0"/>
            <a:p>
              <a:pPr algn="l" rtl="0" eaLnBrk="0">
                <a:lnSpc>
                  <a:spcPct val="103000"/>
                </a:lnSpc>
              </a:pPr>
              <a:endParaRPr sz="500" dirty="0">
                <a:latin typeface="Arial" panose="020B0604020202020204"/>
                <a:ea typeface="Arial" panose="020B0604020202020204"/>
                <a:cs typeface="Arial" panose="020B0604020202020204"/>
              </a:endParaRPr>
            </a:p>
            <a:p>
              <a:pPr marL="15875" algn="ctr" rtl="0" eaLnBrk="0">
                <a:lnSpc>
                  <a:spcPct val="89000"/>
                </a:lnSpc>
                <a:spcBef>
                  <a:spcPts val="0"/>
                </a:spcBef>
              </a:pPr>
              <a:r>
                <a:rPr sz="2200" kern="0" spc="80" dirty="0">
                  <a:solidFill>
                    <a:srgbClr val="000000">
                      <a:alpha val="100000"/>
                    </a:srgbClr>
                  </a:solidFill>
                  <a:latin typeface="微软雅黑" panose="020B0503020204020204" charset="-122"/>
                  <a:ea typeface="微软雅黑" panose="020B0503020204020204" charset="-122"/>
                  <a:cs typeface="微软雅黑" panose="020B0503020204020204" charset="-122"/>
                </a:rPr>
                <a:t>密码赛时</a:t>
              </a:r>
              <a:r>
                <a:rPr sz="2200" kern="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间轴</a:t>
              </a:r>
              <a:endParaRPr sz="2200" dirty="0">
                <a:latin typeface="微软雅黑" panose="020B0503020204020204" charset="-122"/>
                <a:ea typeface="微软雅黑" panose="020B0503020204020204" charset="-122"/>
                <a:cs typeface="微软雅黑" panose="020B0503020204020204" charset="-122"/>
              </a:endParaRPr>
            </a:p>
          </p:txBody>
        </p:sp>
        <p:pic>
          <p:nvPicPr>
            <p:cNvPr id="56" name="picture 56"/>
            <p:cNvPicPr>
              <a:picLocks noChangeAspect="1"/>
            </p:cNvPicPr>
            <p:nvPr/>
          </p:nvPicPr>
          <p:blipFill>
            <a:blip r:embed="rId8"/>
            <a:stretch>
              <a:fillRect/>
            </a:stretch>
          </p:blipFill>
          <p:spPr>
            <a:xfrm rot="21600000">
              <a:off x="13090" y="2119"/>
              <a:ext cx="2457" cy="909"/>
            </a:xfrm>
            <a:prstGeom prst="rect">
              <a:avLst/>
            </a:prstGeom>
          </p:spPr>
        </p:pic>
        <p:pic>
          <p:nvPicPr>
            <p:cNvPr id="58" name="picture 58"/>
            <p:cNvPicPr>
              <a:picLocks noChangeAspect="1"/>
            </p:cNvPicPr>
            <p:nvPr/>
          </p:nvPicPr>
          <p:blipFill>
            <a:blip r:embed="rId9"/>
            <a:stretch>
              <a:fillRect/>
            </a:stretch>
          </p:blipFill>
          <p:spPr>
            <a:xfrm rot="21600000">
              <a:off x="14141" y="3083"/>
              <a:ext cx="311" cy="6319"/>
            </a:xfrm>
            <a:prstGeom prst="rect">
              <a:avLst/>
            </a:prstGeom>
          </p:spPr>
        </p:pic>
        <p:pic>
          <p:nvPicPr>
            <p:cNvPr id="60" name="picture 60"/>
            <p:cNvPicPr>
              <a:picLocks noChangeAspect="1"/>
            </p:cNvPicPr>
            <p:nvPr/>
          </p:nvPicPr>
          <p:blipFill>
            <a:blip r:embed="rId10"/>
            <a:stretch>
              <a:fillRect/>
            </a:stretch>
          </p:blipFill>
          <p:spPr>
            <a:xfrm rot="21600000">
              <a:off x="14873" y="4063"/>
              <a:ext cx="2180" cy="656"/>
            </a:xfrm>
            <a:prstGeom prst="rect">
              <a:avLst/>
            </a:prstGeom>
          </p:spPr>
        </p:pic>
        <p:pic>
          <p:nvPicPr>
            <p:cNvPr id="62" name="picture 62"/>
            <p:cNvPicPr>
              <a:picLocks noChangeAspect="1"/>
            </p:cNvPicPr>
            <p:nvPr/>
          </p:nvPicPr>
          <p:blipFill>
            <a:blip r:embed="rId11"/>
            <a:stretch>
              <a:fillRect/>
            </a:stretch>
          </p:blipFill>
          <p:spPr>
            <a:xfrm rot="21600000">
              <a:off x="14873" y="5868"/>
              <a:ext cx="2180" cy="656"/>
            </a:xfrm>
            <a:prstGeom prst="rect">
              <a:avLst/>
            </a:prstGeom>
          </p:spPr>
        </p:pic>
        <p:sp>
          <p:nvSpPr>
            <p:cNvPr id="68" name="path 68"/>
            <p:cNvSpPr/>
            <p:nvPr/>
          </p:nvSpPr>
          <p:spPr>
            <a:xfrm>
              <a:off x="14141" y="9017"/>
              <a:ext cx="247" cy="326"/>
            </a:xfrm>
            <a:custGeom>
              <a:avLst/>
              <a:gdLst/>
              <a:ahLst/>
              <a:cxnLst/>
              <a:rect l="0" t="0" r="0" b="0"/>
              <a:pathLst>
                <a:path w="247" h="326">
                  <a:moveTo>
                    <a:pt x="0" y="163"/>
                  </a:moveTo>
                  <a:cubicBezTo>
                    <a:pt x="0" y="73"/>
                    <a:pt x="55" y="0"/>
                    <a:pt x="123" y="0"/>
                  </a:cubicBezTo>
                  <a:cubicBezTo>
                    <a:pt x="191" y="0"/>
                    <a:pt x="247" y="73"/>
                    <a:pt x="247" y="163"/>
                  </a:cubicBezTo>
                  <a:cubicBezTo>
                    <a:pt x="247" y="253"/>
                    <a:pt x="191" y="326"/>
                    <a:pt x="123" y="326"/>
                  </a:cubicBezTo>
                  <a:cubicBezTo>
                    <a:pt x="55" y="326"/>
                    <a:pt x="0" y="253"/>
                    <a:pt x="0" y="163"/>
                  </a:cubicBezTo>
                </a:path>
              </a:pathLst>
            </a:custGeom>
            <a:solidFill>
              <a:srgbClr val="C0504D">
                <a:alpha val="100000"/>
              </a:srgbClr>
            </a:solidFill>
            <a:ln w="0" cap="flat">
              <a:noFill/>
              <a:prstDash val="solid"/>
              <a:miter lim="0"/>
            </a:ln>
          </p:spPr>
          <p:txBody>
            <a:bodyPr rtlCol="0"/>
            <a:p>
              <a:pPr algn="ctr"/>
              <a:endParaRPr lang="zh-CN" altLang="en-US"/>
            </a:p>
          </p:txBody>
        </p:sp>
        <p:sp>
          <p:nvSpPr>
            <p:cNvPr id="8" name="文本框 7"/>
            <p:cNvSpPr txBox="1"/>
            <p:nvPr/>
          </p:nvSpPr>
          <p:spPr>
            <a:xfrm>
              <a:off x="13090" y="1506"/>
              <a:ext cx="2456" cy="580"/>
            </a:xfrm>
            <a:prstGeom prst="rect">
              <a:avLst/>
            </a:prstGeom>
            <a:noFill/>
          </p:spPr>
          <p:txBody>
            <a:bodyPr wrap="square" rtlCol="0">
              <a:spAutoFit/>
            </a:bodyPr>
            <a:p>
              <a:pPr algn="ctr"/>
              <a:r>
                <a:rPr lang="zh-CN" altLang="en-US">
                  <a:solidFill>
                    <a:schemeClr val="tx1"/>
                  </a:solidFill>
                  <a:highlight>
                    <a:srgbClr val="FFFF00"/>
                  </a:highlight>
                </a:rPr>
                <a:t>11月23-25日</a:t>
              </a:r>
              <a:endParaRPr lang="zh-CN" altLang="en-US">
                <a:solidFill>
                  <a:schemeClr val="tx1"/>
                </a:solidFill>
                <a:highlight>
                  <a:srgbClr val="FFFF00"/>
                </a:highlight>
              </a:endParaRPr>
            </a:p>
          </p:txBody>
        </p:sp>
        <p:sp>
          <p:nvSpPr>
            <p:cNvPr id="12" name="文本框 11"/>
            <p:cNvSpPr txBox="1"/>
            <p:nvPr/>
          </p:nvSpPr>
          <p:spPr>
            <a:xfrm>
              <a:off x="11775" y="8714"/>
              <a:ext cx="1944" cy="580"/>
            </a:xfrm>
            <a:prstGeom prst="rect">
              <a:avLst/>
            </a:prstGeom>
            <a:solidFill>
              <a:schemeClr val="bg2">
                <a:lumMod val="90000"/>
              </a:schemeClr>
            </a:solidFill>
          </p:spPr>
          <p:txBody>
            <a:bodyPr wrap="square" rtlCol="0">
              <a:spAutoFit/>
            </a:bodyPr>
            <a:p>
              <a:pPr algn="ctr"/>
              <a:r>
                <a:rPr lang="zh-CN" altLang="en-US"/>
                <a:t>9月5日</a:t>
              </a:r>
              <a:endParaRPr lang="zh-CN" altLang="en-US"/>
            </a:p>
          </p:txBody>
        </p:sp>
        <p:sp>
          <p:nvSpPr>
            <p:cNvPr id="14" name="文本框 13"/>
            <p:cNvSpPr txBox="1"/>
            <p:nvPr/>
          </p:nvSpPr>
          <p:spPr>
            <a:xfrm>
              <a:off x="14873" y="7628"/>
              <a:ext cx="2259" cy="635"/>
            </a:xfrm>
            <a:prstGeom prst="rect">
              <a:avLst/>
            </a:prstGeom>
            <a:solidFill>
              <a:schemeClr val="bg2">
                <a:lumMod val="90000"/>
              </a:schemeClr>
            </a:solidFill>
          </p:spPr>
          <p:txBody>
            <a:bodyPr wrap="square" rtlCol="0">
              <a:noAutofit/>
            </a:bodyPr>
            <a:p>
              <a:pPr algn="ctr"/>
              <a:r>
                <a:rPr lang="zh-CN" altLang="en-US"/>
                <a:t>9月8日</a:t>
              </a:r>
              <a:endParaRPr lang="zh-CN" altLang="en-US"/>
            </a:p>
          </p:txBody>
        </p:sp>
        <p:sp>
          <p:nvSpPr>
            <p:cNvPr id="15" name="文本框 14"/>
            <p:cNvSpPr txBox="1"/>
            <p:nvPr/>
          </p:nvSpPr>
          <p:spPr>
            <a:xfrm>
              <a:off x="11650" y="6861"/>
              <a:ext cx="1944" cy="580"/>
            </a:xfrm>
            <a:prstGeom prst="rect">
              <a:avLst/>
            </a:prstGeom>
            <a:solidFill>
              <a:srgbClr val="FFFF00"/>
            </a:solidFill>
          </p:spPr>
          <p:txBody>
            <a:bodyPr wrap="square" rtlCol="0">
              <a:spAutoFit/>
            </a:bodyPr>
            <a:p>
              <a:pPr algn="ctr"/>
              <a:r>
                <a:rPr lang="zh-CN" altLang="en-US"/>
                <a:t>9月16日</a:t>
              </a:r>
              <a:endParaRPr lang="zh-CN" altLang="en-US"/>
            </a:p>
          </p:txBody>
        </p:sp>
        <p:sp>
          <p:nvSpPr>
            <p:cNvPr id="17" name="文本框 16"/>
            <p:cNvSpPr txBox="1"/>
            <p:nvPr/>
          </p:nvSpPr>
          <p:spPr>
            <a:xfrm>
              <a:off x="11498" y="5071"/>
              <a:ext cx="2095" cy="580"/>
            </a:xfrm>
            <a:prstGeom prst="rect">
              <a:avLst/>
            </a:prstGeom>
            <a:solidFill>
              <a:srgbClr val="FFFF00"/>
            </a:solidFill>
          </p:spPr>
          <p:txBody>
            <a:bodyPr wrap="square" rtlCol="0">
              <a:spAutoFit/>
            </a:bodyPr>
            <a:p>
              <a:pPr algn="ctr"/>
              <a:r>
                <a:rPr lang="zh-CN" altLang="en-US"/>
                <a:t>10月27号</a:t>
              </a:r>
              <a:endParaRPr lang="zh-CN" altLang="en-US"/>
            </a:p>
          </p:txBody>
        </p:sp>
        <p:sp>
          <p:nvSpPr>
            <p:cNvPr id="18" name="文本框 17"/>
            <p:cNvSpPr txBox="1"/>
            <p:nvPr/>
          </p:nvSpPr>
          <p:spPr>
            <a:xfrm>
              <a:off x="14873" y="5864"/>
              <a:ext cx="2327" cy="654"/>
            </a:xfrm>
            <a:prstGeom prst="rect">
              <a:avLst/>
            </a:prstGeom>
            <a:solidFill>
              <a:schemeClr val="bg2">
                <a:lumMod val="90000"/>
              </a:schemeClr>
            </a:solidFill>
          </p:spPr>
          <p:txBody>
            <a:bodyPr wrap="square" rtlCol="0">
              <a:noAutofit/>
            </a:bodyPr>
            <a:p>
              <a:pPr algn="ctr"/>
              <a:r>
                <a:rPr lang="zh-CN" altLang="en-US"/>
                <a:t>9月</a:t>
              </a:r>
              <a:r>
                <a:rPr lang="en-US" altLang="zh-CN"/>
                <a:t>23</a:t>
              </a:r>
              <a:r>
                <a:rPr lang="zh-CN" altLang="en-US"/>
                <a:t>日</a:t>
              </a:r>
              <a:endParaRPr lang="zh-CN" altLang="en-US"/>
            </a:p>
          </p:txBody>
        </p:sp>
        <p:sp>
          <p:nvSpPr>
            <p:cNvPr id="33" name="文本框 32"/>
            <p:cNvSpPr txBox="1"/>
            <p:nvPr/>
          </p:nvSpPr>
          <p:spPr>
            <a:xfrm>
              <a:off x="14873" y="4038"/>
              <a:ext cx="2327" cy="715"/>
            </a:xfrm>
            <a:prstGeom prst="rect">
              <a:avLst/>
            </a:prstGeom>
            <a:solidFill>
              <a:schemeClr val="bg2">
                <a:lumMod val="90000"/>
              </a:schemeClr>
            </a:solidFill>
          </p:spPr>
          <p:txBody>
            <a:bodyPr wrap="square" rtlCol="0">
              <a:noAutofit/>
            </a:bodyPr>
            <a:p>
              <a:pPr algn="ctr"/>
              <a:r>
                <a:rPr lang="en-US" altLang="zh-CN"/>
                <a:t>11</a:t>
              </a:r>
              <a:r>
                <a:rPr lang="zh-CN" altLang="en-US"/>
                <a:t>月</a:t>
              </a:r>
              <a:r>
                <a:rPr lang="en-US" altLang="zh-CN"/>
                <a:t>11</a:t>
              </a:r>
              <a:r>
                <a:rPr lang="zh-CN" altLang="en-US"/>
                <a:t>日</a:t>
              </a:r>
              <a:endParaRPr lang="zh-CN" altLang="en-US"/>
            </a:p>
          </p:txBody>
        </p:sp>
      </p:grpSp>
      <p:sp>
        <p:nvSpPr>
          <p:cNvPr id="40" name="textbox 40"/>
          <p:cNvSpPr/>
          <p:nvPr/>
        </p:nvSpPr>
        <p:spPr>
          <a:xfrm>
            <a:off x="1174750" y="1694180"/>
            <a:ext cx="3804285" cy="2037080"/>
          </a:xfrm>
          <a:prstGeom prst="rect">
            <a:avLst/>
          </a:prstGeom>
          <a:noFill/>
          <a:ln w="0" cap="flat">
            <a:noFill/>
            <a:prstDash val="solid"/>
            <a:miter lim="0"/>
          </a:ln>
        </p:spPr>
        <p:txBody>
          <a:bodyPr vert="horz" wrap="square" lIns="0" tIns="0" rIns="0" bIns="0"/>
          <a:p>
            <a:pPr algn="l" rtl="0" eaLnBrk="0">
              <a:lnSpc>
                <a:spcPct val="77000"/>
              </a:lnSpc>
            </a:pPr>
            <a:r>
              <a:rPr sz="2400" b="1" kern="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比赛形式</a:t>
            </a:r>
            <a:endParaRPr sz="2400" dirty="0">
              <a:latin typeface="微软雅黑" panose="020B0503020204020204" charset="-122"/>
              <a:ea typeface="微软雅黑" panose="020B0503020204020204" charset="-122"/>
              <a:cs typeface="微软雅黑" panose="020B0503020204020204" charset="-122"/>
            </a:endParaRPr>
          </a:p>
          <a:p>
            <a:pPr marL="12700" algn="ctr" rtl="0" eaLnBrk="0">
              <a:lnSpc>
                <a:spcPct val="90000"/>
              </a:lnSpc>
              <a:spcBef>
                <a:spcPts val="715"/>
              </a:spcBef>
            </a:pPr>
            <a:r>
              <a:rPr sz="3200" kern="0" spc="-60" dirty="0">
                <a:solidFill>
                  <a:srgbClr val="000000">
                    <a:alpha val="100000"/>
                  </a:srgbClr>
                </a:solidFill>
                <a:latin typeface="Arial" panose="020B0604020202020204"/>
                <a:ea typeface="Arial" panose="020B0604020202020204"/>
                <a:cs typeface="Arial" panose="020B0604020202020204"/>
              </a:rPr>
              <a:t>•  </a:t>
            </a:r>
            <a:r>
              <a:rPr sz="3200" b="1" kern="0" spc="-60" dirty="0">
                <a:solidFill>
                  <a:srgbClr val="000000">
                    <a:alpha val="100000"/>
                  </a:srgbClr>
                </a:solidFill>
                <a:latin typeface="华文仿宋" panose="02010600040101010101" pitchFamily="2" charset="-122"/>
                <a:ea typeface="华文仿宋" panose="02010600040101010101" pitchFamily="2" charset="-122"/>
                <a:cs typeface="华文仿宋" panose="02010600040101010101" pitchFamily="2" charset="-122"/>
              </a:rPr>
              <a:t>初赛</a:t>
            </a:r>
            <a:r>
              <a:rPr sz="3200" kern="0" spc="-60" dirty="0">
                <a:solidFill>
                  <a:srgbClr val="000000">
                    <a:alpha val="100000"/>
                  </a:srgbClr>
                </a:solidFill>
                <a:latin typeface="华文仿宋" panose="02010600040101010101" pitchFamily="2" charset="-122"/>
                <a:ea typeface="华文仿宋" panose="02010600040101010101" pitchFamily="2" charset="-122"/>
                <a:cs typeface="华文仿宋" panose="02010600040101010101" pitchFamily="2" charset="-122"/>
              </a:rPr>
              <a:t>：线上答题</a:t>
            </a:r>
            <a:endParaRPr sz="3200" dirty="0">
              <a:latin typeface="华文仿宋" panose="02010600040101010101" pitchFamily="2" charset="-122"/>
              <a:ea typeface="华文仿宋" panose="02010600040101010101" pitchFamily="2" charset="-122"/>
              <a:cs typeface="华文仿宋" panose="02010600040101010101" pitchFamily="2" charset="-122"/>
            </a:endParaRPr>
          </a:p>
          <a:p>
            <a:pPr marL="12700" algn="ctr" rtl="0" eaLnBrk="0">
              <a:lnSpc>
                <a:spcPct val="89000"/>
              </a:lnSpc>
              <a:spcBef>
                <a:spcPts val="990"/>
              </a:spcBef>
            </a:pPr>
            <a:r>
              <a:rPr sz="3200" kern="0" spc="-60" dirty="0">
                <a:solidFill>
                  <a:srgbClr val="000000">
                    <a:alpha val="100000"/>
                  </a:srgbClr>
                </a:solidFill>
                <a:latin typeface="Arial" panose="020B0604020202020204"/>
                <a:ea typeface="Arial" panose="020B0604020202020204"/>
                <a:cs typeface="Arial" panose="020B0604020202020204"/>
              </a:rPr>
              <a:t>•  </a:t>
            </a:r>
            <a:r>
              <a:rPr sz="3200" b="1" kern="0" spc="-60" dirty="0">
                <a:solidFill>
                  <a:srgbClr val="000000">
                    <a:alpha val="100000"/>
                  </a:srgbClr>
                </a:solidFill>
                <a:latin typeface="华文仿宋" panose="02010600040101010101" pitchFamily="2" charset="-122"/>
                <a:ea typeface="华文仿宋" panose="02010600040101010101" pitchFamily="2" charset="-122"/>
                <a:cs typeface="华文仿宋" panose="02010600040101010101" pitchFamily="2" charset="-122"/>
              </a:rPr>
              <a:t>复赛：</a:t>
            </a:r>
            <a:r>
              <a:rPr sz="3200" kern="0" spc="-550" dirty="0">
                <a:solidFill>
                  <a:srgbClr val="000000">
                    <a:alpha val="100000"/>
                  </a:srgbClr>
                </a:solidFill>
                <a:latin typeface="华文仿宋" panose="02010600040101010101" pitchFamily="2" charset="-122"/>
                <a:ea typeface="华文仿宋" panose="02010600040101010101" pitchFamily="2" charset="-122"/>
                <a:cs typeface="华文仿宋" panose="02010600040101010101" pitchFamily="2" charset="-122"/>
              </a:rPr>
              <a:t> </a:t>
            </a:r>
            <a:r>
              <a:rPr sz="3200" kern="0" spc="-60" dirty="0">
                <a:solidFill>
                  <a:srgbClr val="000000">
                    <a:alpha val="100000"/>
                  </a:srgbClr>
                </a:solidFill>
                <a:latin typeface="华文仿宋" panose="02010600040101010101" pitchFamily="2" charset="-122"/>
                <a:ea typeface="华文仿宋" panose="02010600040101010101" pitchFamily="2" charset="-122"/>
                <a:cs typeface="华文仿宋" panose="02010600040101010101" pitchFamily="2" charset="-122"/>
              </a:rPr>
              <a:t>作品网评</a:t>
            </a:r>
            <a:endParaRPr sz="3200" dirty="0">
              <a:latin typeface="华文仿宋" panose="02010600040101010101" pitchFamily="2" charset="-122"/>
              <a:ea typeface="华文仿宋" panose="02010600040101010101" pitchFamily="2" charset="-122"/>
              <a:cs typeface="华文仿宋" panose="02010600040101010101" pitchFamily="2" charset="-122"/>
            </a:endParaRPr>
          </a:p>
          <a:p>
            <a:pPr algn="ctr" rtl="0" eaLnBrk="0">
              <a:lnSpc>
                <a:spcPct val="105000"/>
              </a:lnSpc>
            </a:pPr>
            <a:endParaRPr sz="800" dirty="0">
              <a:latin typeface="Arial" panose="020B0604020202020204"/>
              <a:ea typeface="Arial" panose="020B0604020202020204"/>
              <a:cs typeface="Arial" panose="020B0604020202020204"/>
            </a:endParaRPr>
          </a:p>
          <a:p>
            <a:pPr algn="ctr" rtl="0" eaLnBrk="0">
              <a:lnSpc>
                <a:spcPct val="7000"/>
              </a:lnSpc>
            </a:pPr>
            <a:endParaRPr sz="100" dirty="0">
              <a:latin typeface="Arial" panose="020B0604020202020204"/>
              <a:ea typeface="Arial" panose="020B0604020202020204"/>
              <a:cs typeface="Arial" panose="020B0604020202020204"/>
            </a:endParaRPr>
          </a:p>
          <a:p>
            <a:pPr algn="ctr" rtl="0" eaLnBrk="0">
              <a:lnSpc>
                <a:spcPct val="90000"/>
              </a:lnSpc>
            </a:pPr>
            <a:r>
              <a:rPr sz="3200" kern="0" spc="-70" dirty="0">
                <a:solidFill>
                  <a:srgbClr val="000000">
                    <a:alpha val="100000"/>
                  </a:srgbClr>
                </a:solidFill>
                <a:latin typeface="Arial" panose="020B0604020202020204"/>
                <a:ea typeface="Arial" panose="020B0604020202020204"/>
                <a:cs typeface="Arial" panose="020B0604020202020204"/>
              </a:rPr>
              <a:t>•  </a:t>
            </a:r>
            <a:r>
              <a:rPr sz="3200" b="1" kern="0" spc="-70" dirty="0">
                <a:solidFill>
                  <a:srgbClr val="000000">
                    <a:alpha val="100000"/>
                  </a:srgbClr>
                </a:solidFill>
                <a:latin typeface="华文仿宋" panose="02010600040101010101" pitchFamily="2" charset="-122"/>
                <a:ea typeface="华文仿宋" panose="02010600040101010101" pitchFamily="2" charset="-122"/>
                <a:cs typeface="华文仿宋" panose="02010600040101010101" pitchFamily="2" charset="-122"/>
              </a:rPr>
              <a:t>决赛：</a:t>
            </a:r>
            <a:r>
              <a:rPr sz="3200" kern="0" spc="-410" dirty="0">
                <a:solidFill>
                  <a:srgbClr val="000000">
                    <a:alpha val="100000"/>
                  </a:srgbClr>
                </a:solidFill>
                <a:latin typeface="华文仿宋" panose="02010600040101010101" pitchFamily="2" charset="-122"/>
                <a:ea typeface="华文仿宋" panose="02010600040101010101" pitchFamily="2" charset="-122"/>
                <a:cs typeface="华文仿宋" panose="02010600040101010101" pitchFamily="2" charset="-122"/>
              </a:rPr>
              <a:t> </a:t>
            </a:r>
            <a:r>
              <a:rPr sz="3200" kern="0" spc="-70" dirty="0">
                <a:solidFill>
                  <a:srgbClr val="000000">
                    <a:alpha val="100000"/>
                  </a:srgbClr>
                </a:solidFill>
                <a:latin typeface="华文仿宋" panose="02010600040101010101" pitchFamily="2" charset="-122"/>
                <a:ea typeface="华文仿宋" panose="02010600040101010101" pitchFamily="2" charset="-122"/>
                <a:cs typeface="华文仿宋" panose="02010600040101010101" pitchFamily="2" charset="-122"/>
              </a:rPr>
              <a:t>线下答辩</a:t>
            </a:r>
            <a:endParaRPr sz="3200" dirty="0">
              <a:latin typeface="华文仿宋" panose="02010600040101010101" pitchFamily="2" charset="-122"/>
              <a:ea typeface="华文仿宋" panose="02010600040101010101" pitchFamily="2" charset="-122"/>
              <a:cs typeface="华文仿宋" panose="02010600040101010101" pitchFamily="2" charset="-122"/>
            </a:endParaRPr>
          </a:p>
        </p:txBody>
      </p:sp>
      <p:pic>
        <p:nvPicPr>
          <p:cNvPr id="19" name="图片 18"/>
          <p:cNvPicPr>
            <a:picLocks noChangeAspect="1"/>
          </p:cNvPicPr>
          <p:nvPr/>
        </p:nvPicPr>
        <p:blipFill>
          <a:blip r:embed="rId12"/>
          <a:stretch>
            <a:fillRect/>
          </a:stretch>
        </p:blipFill>
        <p:spPr>
          <a:xfrm>
            <a:off x="1173956" y="3737610"/>
            <a:ext cx="4413250" cy="28098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215281" y="604775"/>
            <a:ext cx="35941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50134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54472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sp>
        <p:nvSpPr>
          <p:cNvPr id="16" name="文本框 16"/>
          <p:cNvSpPr txBox="1"/>
          <p:nvPr/>
        </p:nvSpPr>
        <p:spPr>
          <a:xfrm>
            <a:off x="0" y="107923"/>
            <a:ext cx="7308304" cy="583565"/>
          </a:xfrm>
          <a:prstGeom prst="rect">
            <a:avLst/>
          </a:prstGeom>
          <a:noFill/>
        </p:spPr>
        <p:txBody>
          <a:bodyPr wrap="square" rtlCol="0">
            <a:spAutoFit/>
          </a:bodyPr>
          <a:p>
            <a:pPr algn="l">
              <a:buClrTx/>
              <a:buSzTx/>
              <a:buFontTx/>
            </a:pPr>
            <a:r>
              <a:rPr lang="zh-CN" altLang="en-US" sz="3200" b="1" dirty="0">
                <a:solidFill>
                  <a:schemeClr val="bg1"/>
                </a:solidFill>
                <a:latin typeface="微软雅黑" panose="020B0503020204020204" charset="-122"/>
                <a:ea typeface="微软雅黑" panose="020B0503020204020204" charset="-122"/>
                <a:sym typeface="+mn-ea"/>
              </a:rPr>
              <a:t> </a:t>
            </a:r>
            <a:r>
              <a:rPr lang="en-US" altLang="zh-CN" sz="3200" b="1" dirty="0">
                <a:solidFill>
                  <a:schemeClr val="bg1"/>
                </a:solidFill>
                <a:latin typeface="微软雅黑" panose="020B0503020204020204" charset="-122"/>
                <a:ea typeface="微软雅黑" panose="020B0503020204020204" charset="-122"/>
                <a:sym typeface="+mn-ea"/>
              </a:rPr>
              <a:t>3. </a:t>
            </a:r>
            <a:r>
              <a:rPr lang="zh-CN" altLang="en-US" sz="3200" b="1" dirty="0">
                <a:solidFill>
                  <a:schemeClr val="bg1"/>
                </a:solidFill>
                <a:latin typeface="微软雅黑" panose="020B0503020204020204" charset="-122"/>
                <a:ea typeface="微软雅黑" panose="020B0503020204020204" charset="-122"/>
                <a:sym typeface="+mn-ea"/>
              </a:rPr>
              <a:t>经验分享</a:t>
            </a:r>
            <a:r>
              <a:rPr lang="en-US" altLang="zh-CN" sz="3200" b="1" dirty="0">
                <a:solidFill>
                  <a:schemeClr val="bg1"/>
                </a:solidFill>
                <a:latin typeface="微软雅黑" panose="020B0503020204020204" charset="-122"/>
                <a:ea typeface="微软雅黑" panose="020B0503020204020204" charset="-122"/>
                <a:sym typeface="+mn-ea"/>
              </a:rPr>
              <a:t>—</a:t>
            </a:r>
            <a:r>
              <a:rPr lang="zh-CN" altLang="en-US" sz="3200" b="1" dirty="0">
                <a:solidFill>
                  <a:schemeClr val="bg1"/>
                </a:solidFill>
                <a:latin typeface="微软雅黑" panose="020B0503020204020204" charset="-122"/>
                <a:ea typeface="微软雅黑" panose="020B0503020204020204" charset="-122"/>
                <a:sym typeface="+mn-ea"/>
              </a:rPr>
              <a:t>竞赛实践</a:t>
            </a:r>
            <a:endParaRPr lang="zh-CN" altLang="en-US" sz="3200" b="1" dirty="0">
              <a:solidFill>
                <a:schemeClr val="bg1"/>
              </a:solidFill>
              <a:latin typeface="微软雅黑" panose="020B0503020204020204" charset="-122"/>
              <a:ea typeface="微软雅黑" panose="020B0503020204020204" charset="-122"/>
              <a:sym typeface="+mn-ea"/>
            </a:endParaRPr>
          </a:p>
        </p:txBody>
      </p:sp>
      <p:pic>
        <p:nvPicPr>
          <p:cNvPr id="21" name="picture 396"/>
          <p:cNvPicPr>
            <a:picLocks noChangeAspect="1"/>
          </p:cNvPicPr>
          <p:nvPr>
            <p:custDataLst>
              <p:tags r:id="rId2"/>
            </p:custDataLst>
          </p:nvPr>
        </p:nvPicPr>
        <p:blipFill>
          <a:blip r:embed="rId3"/>
          <a:stretch>
            <a:fillRect/>
          </a:stretch>
        </p:blipFill>
        <p:spPr>
          <a:xfrm rot="21600000">
            <a:off x="827405" y="1558925"/>
            <a:ext cx="3169920" cy="4446905"/>
          </a:xfrm>
          <a:prstGeom prst="rect">
            <a:avLst/>
          </a:prstGeom>
        </p:spPr>
      </p:pic>
      <p:pic>
        <p:nvPicPr>
          <p:cNvPr id="402" name="picture 402"/>
          <p:cNvPicPr>
            <a:picLocks noChangeAspect="1"/>
          </p:cNvPicPr>
          <p:nvPr>
            <p:custDataLst>
              <p:tags r:id="rId4"/>
            </p:custDataLst>
          </p:nvPr>
        </p:nvPicPr>
        <p:blipFill>
          <a:blip r:embed="rId5"/>
          <a:stretch>
            <a:fillRect/>
          </a:stretch>
        </p:blipFill>
        <p:spPr>
          <a:xfrm rot="21600000">
            <a:off x="1946275" y="3980498"/>
            <a:ext cx="889000" cy="351790"/>
          </a:xfrm>
          <a:prstGeom prst="rect">
            <a:avLst/>
          </a:prstGeom>
        </p:spPr>
      </p:pic>
      <p:sp>
        <p:nvSpPr>
          <p:cNvPr id="404" name="textbox 404"/>
          <p:cNvSpPr/>
          <p:nvPr>
            <p:custDataLst>
              <p:tags r:id="rId6"/>
            </p:custDataLst>
          </p:nvPr>
        </p:nvSpPr>
        <p:spPr>
          <a:xfrm>
            <a:off x="991870" y="4411345"/>
            <a:ext cx="2817495" cy="1594485"/>
          </a:xfrm>
          <a:prstGeom prst="rect">
            <a:avLst/>
          </a:prstGeom>
          <a:noFill/>
          <a:ln w="0" cap="flat">
            <a:noFill/>
            <a:prstDash val="solid"/>
            <a:miter lim="0"/>
          </a:ln>
        </p:spPr>
        <p:txBody>
          <a:bodyPr vert="horz" wrap="square" lIns="0" tIns="0" rIns="0" bIns="0"/>
          <a:p>
            <a:pPr marL="298450" indent="-285750" algn="l" rtl="0" eaLnBrk="0">
              <a:lnSpc>
                <a:spcPct val="133000"/>
              </a:lnSpc>
              <a:spcBef>
                <a:spcPts val="5"/>
              </a:spcBef>
              <a:buClrTx/>
              <a:buSzTx/>
              <a:buFont typeface="Wingdings" panose="05000000000000000000" charset="0"/>
              <a:buChar char="Ø"/>
              <a:tabLst>
                <a:tab pos="156210" algn="l"/>
              </a:tabLst>
            </a:pPr>
            <a:r>
              <a:rPr sz="1800" kern="0" spc="250" dirty="0">
                <a:solidFill>
                  <a:srgbClr val="313131">
                    <a:alpha val="100000"/>
                  </a:srgbClr>
                </a:solidFill>
                <a:latin typeface="微软雅黑" panose="020B0503020204020204" charset="-122"/>
                <a:ea typeface="微软雅黑" panose="020B0503020204020204" charset="-122"/>
                <a:cs typeface="微软雅黑" panose="020B0503020204020204" charset="-122"/>
              </a:rPr>
              <a:t>组队</a:t>
            </a:r>
            <a:endParaRPr sz="1800" kern="0" spc="250" dirty="0">
              <a:solidFill>
                <a:srgbClr val="313131">
                  <a:alpha val="100000"/>
                </a:srgbClr>
              </a:solidFill>
              <a:latin typeface="微软雅黑" panose="020B0503020204020204" charset="-122"/>
              <a:ea typeface="微软雅黑" panose="020B0503020204020204" charset="-122"/>
              <a:cs typeface="微软雅黑" panose="020B0503020204020204" charset="-122"/>
            </a:endParaRPr>
          </a:p>
          <a:p>
            <a:pPr marL="298450" indent="-285750" algn="l" rtl="0" eaLnBrk="0">
              <a:lnSpc>
                <a:spcPct val="133000"/>
              </a:lnSpc>
              <a:spcBef>
                <a:spcPts val="5"/>
              </a:spcBef>
              <a:buClrTx/>
              <a:buSzTx/>
              <a:buFont typeface="Wingdings" panose="05000000000000000000" charset="0"/>
              <a:buChar char="Ø"/>
              <a:tabLst>
                <a:tab pos="156210" algn="l"/>
              </a:tabLst>
            </a:pPr>
            <a:r>
              <a:rPr sz="1800" kern="0" spc="250" dirty="0">
                <a:solidFill>
                  <a:srgbClr val="313131">
                    <a:alpha val="100000"/>
                  </a:srgbClr>
                </a:solidFill>
                <a:latin typeface="微软雅黑" panose="020B0503020204020204" charset="-122"/>
                <a:ea typeface="微软雅黑" panose="020B0503020204020204" charset="-122"/>
                <a:cs typeface="微软雅黑" panose="020B0503020204020204" charset="-122"/>
              </a:rPr>
              <a:t>做往年题</a:t>
            </a:r>
            <a:endParaRPr sz="1800" kern="0" spc="250" dirty="0">
              <a:solidFill>
                <a:srgbClr val="313131">
                  <a:alpha val="100000"/>
                </a:srgbClr>
              </a:solidFill>
              <a:latin typeface="微软雅黑" panose="020B0503020204020204" charset="-122"/>
              <a:ea typeface="微软雅黑" panose="020B0503020204020204" charset="-122"/>
              <a:cs typeface="微软雅黑" panose="020B0503020204020204" charset="-122"/>
            </a:endParaRPr>
          </a:p>
          <a:p>
            <a:pPr marL="298450" indent="-285750" algn="l" rtl="0" eaLnBrk="0">
              <a:lnSpc>
                <a:spcPct val="133000"/>
              </a:lnSpc>
              <a:spcBef>
                <a:spcPts val="5"/>
              </a:spcBef>
              <a:buClrTx/>
              <a:buSzTx/>
              <a:buFont typeface="Wingdings" panose="05000000000000000000" charset="0"/>
              <a:buChar char="Ø"/>
              <a:tabLst>
                <a:tab pos="156210" algn="l"/>
              </a:tabLst>
            </a:pPr>
            <a:r>
              <a:rPr sz="1800" kern="0" spc="250" dirty="0">
                <a:solidFill>
                  <a:srgbClr val="313131">
                    <a:alpha val="100000"/>
                  </a:srgbClr>
                </a:solidFill>
                <a:latin typeface="微软雅黑" panose="020B0503020204020204" charset="-122"/>
                <a:ea typeface="微软雅黑" panose="020B0503020204020204" charset="-122"/>
                <a:cs typeface="微软雅黑" panose="020B0503020204020204" charset="-122"/>
              </a:rPr>
              <a:t>个人题库 &amp; 资源整理</a:t>
            </a:r>
            <a:endParaRPr sz="1800" kern="0" spc="250" dirty="0">
              <a:solidFill>
                <a:srgbClr val="313131">
                  <a:alpha val="100000"/>
                </a:srgbClr>
              </a:solidFill>
              <a:latin typeface="微软雅黑" panose="020B0503020204020204" charset="-122"/>
              <a:ea typeface="微软雅黑" panose="020B0503020204020204" charset="-122"/>
              <a:cs typeface="微软雅黑" panose="020B0503020204020204" charset="-122"/>
            </a:endParaRPr>
          </a:p>
          <a:p>
            <a:pPr marL="298450" indent="-285750" algn="l" rtl="0" eaLnBrk="0">
              <a:lnSpc>
                <a:spcPct val="133000"/>
              </a:lnSpc>
              <a:spcBef>
                <a:spcPts val="5"/>
              </a:spcBef>
              <a:buClrTx/>
              <a:buSzTx/>
              <a:buFont typeface="Wingdings" panose="05000000000000000000" charset="0"/>
              <a:buChar char="Ø"/>
              <a:tabLst>
                <a:tab pos="156210" algn="l"/>
              </a:tabLst>
            </a:pPr>
            <a:r>
              <a:rPr sz="1800" kern="0" spc="250" dirty="0">
                <a:solidFill>
                  <a:srgbClr val="313131">
                    <a:alpha val="100000"/>
                  </a:srgbClr>
                </a:solidFill>
                <a:latin typeface="微软雅黑" panose="020B0503020204020204" charset="-122"/>
                <a:ea typeface="微软雅黑" panose="020B0503020204020204" charset="-122"/>
                <a:cs typeface="微软雅黑" panose="020B0503020204020204" charset="-122"/>
              </a:rPr>
              <a:t>集中限时答题</a:t>
            </a:r>
            <a:endParaRPr sz="1800" kern="0" spc="250" dirty="0">
              <a:solidFill>
                <a:srgbClr val="313131">
                  <a:alpha val="100000"/>
                </a:srgbClr>
              </a:solidFill>
              <a:latin typeface="微软雅黑" panose="020B0503020204020204" charset="-122"/>
              <a:ea typeface="微软雅黑" panose="020B0503020204020204" charset="-122"/>
              <a:cs typeface="微软雅黑" panose="020B0503020204020204" charset="-122"/>
            </a:endParaRPr>
          </a:p>
        </p:txBody>
      </p:sp>
      <p:pic>
        <p:nvPicPr>
          <p:cNvPr id="414" name="picture 414"/>
          <p:cNvPicPr>
            <a:picLocks noChangeAspect="1"/>
          </p:cNvPicPr>
          <p:nvPr/>
        </p:nvPicPr>
        <p:blipFill>
          <a:blip r:embed="rId7"/>
          <a:stretch>
            <a:fillRect/>
          </a:stretch>
        </p:blipFill>
        <p:spPr>
          <a:xfrm rot="21600000">
            <a:off x="9305544" y="3979609"/>
            <a:ext cx="970787" cy="353568"/>
          </a:xfrm>
          <a:prstGeom prst="rect">
            <a:avLst/>
          </a:prstGeom>
        </p:spPr>
      </p:pic>
      <p:pic>
        <p:nvPicPr>
          <p:cNvPr id="23" name="图片 22" descr="IMG_7187(20240114-102220)"/>
          <p:cNvPicPr>
            <a:picLocks noChangeAspect="1"/>
          </p:cNvPicPr>
          <p:nvPr/>
        </p:nvPicPr>
        <p:blipFill>
          <a:blip r:embed="rId8"/>
          <a:srcRect/>
          <a:stretch>
            <a:fillRect/>
          </a:stretch>
        </p:blipFill>
        <p:spPr>
          <a:xfrm>
            <a:off x="7944485" y="1626870"/>
            <a:ext cx="3756660" cy="2209165"/>
          </a:xfrm>
          <a:prstGeom prst="rect">
            <a:avLst/>
          </a:prstGeom>
        </p:spPr>
      </p:pic>
      <p:sp>
        <p:nvSpPr>
          <p:cNvPr id="24" name="文本框 23"/>
          <p:cNvSpPr txBox="1"/>
          <p:nvPr/>
        </p:nvSpPr>
        <p:spPr>
          <a:xfrm>
            <a:off x="8288655" y="4010025"/>
            <a:ext cx="3100705" cy="1995805"/>
          </a:xfrm>
          <a:prstGeom prst="rect">
            <a:avLst/>
          </a:prstGeom>
          <a:noFill/>
        </p:spPr>
        <p:txBody>
          <a:bodyPr wrap="square" rtlCol="0">
            <a:noAutofit/>
          </a:bodyPr>
          <a:p>
            <a:pPr marL="1166495" algn="l" rtl="0" eaLnBrk="0">
              <a:lnSpc>
                <a:spcPts val="1850"/>
              </a:lnSpc>
            </a:pPr>
            <a:r>
              <a:rPr lang="zh-CN" b="1" kern="0" spc="23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决</a:t>
            </a:r>
            <a:r>
              <a:rPr b="1" kern="0" spc="23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赛</a:t>
            </a:r>
            <a:endParaRPr dirty="0">
              <a:latin typeface="微软雅黑" panose="020B0503020204020204" charset="-122"/>
              <a:ea typeface="微软雅黑" panose="020B0503020204020204" charset="-122"/>
              <a:cs typeface="微软雅黑" panose="020B0503020204020204" charset="-122"/>
            </a:endParaRPr>
          </a:p>
          <a:p>
            <a:pPr marL="298450" indent="-285750" algn="l" rtl="0" eaLnBrk="0">
              <a:lnSpc>
                <a:spcPct val="120000"/>
              </a:lnSpc>
              <a:spcBef>
                <a:spcPts val="455"/>
              </a:spcBef>
              <a:buFont typeface="Wingdings" panose="05000000000000000000" charset="0"/>
              <a:buChar char="Ø"/>
              <a:tabLst>
                <a:tab pos="156210" algn="l"/>
              </a:tabLst>
            </a:pPr>
            <a:r>
              <a:rPr kern="0" spc="310" dirty="0">
                <a:solidFill>
                  <a:srgbClr val="313131">
                    <a:alpha val="100000"/>
                  </a:srgbClr>
                </a:solidFill>
                <a:latin typeface="微软雅黑" panose="020B0503020204020204" charset="-122"/>
                <a:ea typeface="微软雅黑" panose="020B0503020204020204" charset="-122"/>
                <a:cs typeface="微软雅黑" panose="020B0503020204020204" charset="-122"/>
                <a:sym typeface="+mn-ea"/>
              </a:rPr>
              <a:t>完善作品</a:t>
            </a:r>
            <a:endParaRPr dirty="0">
              <a:latin typeface="微软雅黑" panose="020B0503020204020204" charset="-122"/>
              <a:ea typeface="微软雅黑" panose="020B0503020204020204" charset="-122"/>
              <a:cs typeface="微软雅黑" panose="020B0503020204020204" charset="-122"/>
            </a:endParaRPr>
          </a:p>
          <a:p>
            <a:pPr marL="298450" indent="-285750" algn="l" rtl="0" eaLnBrk="0">
              <a:lnSpc>
                <a:spcPct val="120000"/>
              </a:lnSpc>
              <a:spcBef>
                <a:spcPts val="630"/>
              </a:spcBef>
              <a:buFont typeface="Wingdings" panose="05000000000000000000" charset="0"/>
              <a:buChar char="Ø"/>
              <a:tabLst>
                <a:tab pos="156845" algn="l"/>
              </a:tabLst>
            </a:pPr>
            <a:r>
              <a:rPr kern="0" spc="380" dirty="0">
                <a:solidFill>
                  <a:srgbClr val="313131">
                    <a:alpha val="100000"/>
                  </a:srgbClr>
                </a:solidFill>
                <a:latin typeface="微软雅黑" panose="020B0503020204020204" charset="-122"/>
                <a:ea typeface="微软雅黑" panose="020B0503020204020204" charset="-122"/>
                <a:cs typeface="微软雅黑" panose="020B0503020204020204" charset="-122"/>
                <a:sym typeface="+mn-ea"/>
              </a:rPr>
              <a:t>准备</a:t>
            </a:r>
            <a:r>
              <a:rPr kern="0" spc="-10" dirty="0">
                <a:solidFill>
                  <a:srgbClr val="313131">
                    <a:alpha val="100000"/>
                  </a:srgbClr>
                </a:solidFill>
                <a:latin typeface="微软雅黑" panose="020B0503020204020204" charset="-122"/>
                <a:ea typeface="微软雅黑" panose="020B0503020204020204" charset="-122"/>
                <a:cs typeface="微软雅黑" panose="020B0503020204020204" charset="-122"/>
                <a:sym typeface="+mn-ea"/>
              </a:rPr>
              <a:t> </a:t>
            </a:r>
            <a:r>
              <a:rPr kern="0" dirty="0">
                <a:solidFill>
                  <a:srgbClr val="313131">
                    <a:alpha val="100000"/>
                  </a:srgbClr>
                </a:solidFill>
                <a:latin typeface="微软雅黑" panose="020B0503020204020204" charset="-122"/>
                <a:ea typeface="微软雅黑" panose="020B0503020204020204" charset="-122"/>
                <a:cs typeface="微软雅黑" panose="020B0503020204020204" charset="-122"/>
                <a:sym typeface="+mn-ea"/>
              </a:rPr>
              <a:t>ppt</a:t>
            </a:r>
            <a:r>
              <a:rPr kern="0" spc="-120" dirty="0">
                <a:solidFill>
                  <a:srgbClr val="313131">
                    <a:alpha val="100000"/>
                  </a:srgbClr>
                </a:solidFill>
                <a:latin typeface="微软雅黑" panose="020B0503020204020204" charset="-122"/>
                <a:ea typeface="微软雅黑" panose="020B0503020204020204" charset="-122"/>
                <a:cs typeface="微软雅黑" panose="020B0503020204020204" charset="-122"/>
                <a:sym typeface="+mn-ea"/>
              </a:rPr>
              <a:t> </a:t>
            </a:r>
            <a:r>
              <a:rPr kern="0" spc="380" dirty="0">
                <a:solidFill>
                  <a:srgbClr val="313131">
                    <a:alpha val="100000"/>
                  </a:srgbClr>
                </a:solidFill>
                <a:latin typeface="微软雅黑" panose="020B0503020204020204" charset="-122"/>
                <a:ea typeface="微软雅黑" panose="020B0503020204020204" charset="-122"/>
                <a:cs typeface="微软雅黑" panose="020B0503020204020204" charset="-122"/>
                <a:sym typeface="+mn-ea"/>
              </a:rPr>
              <a:t>和报告</a:t>
            </a:r>
            <a:endParaRPr dirty="0">
              <a:latin typeface="微软雅黑" panose="020B0503020204020204" charset="-122"/>
              <a:ea typeface="微软雅黑" panose="020B0503020204020204" charset="-122"/>
              <a:cs typeface="微软雅黑" panose="020B0503020204020204" charset="-122"/>
            </a:endParaRPr>
          </a:p>
          <a:p>
            <a:pPr marL="298450" indent="-285750" algn="l" rtl="0" eaLnBrk="0">
              <a:lnSpc>
                <a:spcPct val="120000"/>
              </a:lnSpc>
              <a:spcBef>
                <a:spcPts val="810"/>
              </a:spcBef>
              <a:buFont typeface="Wingdings" panose="05000000000000000000" charset="0"/>
              <a:buChar char="Ø"/>
              <a:tabLst>
                <a:tab pos="156210" algn="l"/>
              </a:tabLst>
            </a:pPr>
            <a:r>
              <a:rPr kern="0" spc="310" dirty="0">
                <a:solidFill>
                  <a:srgbClr val="313131">
                    <a:alpha val="100000"/>
                  </a:srgbClr>
                </a:solidFill>
                <a:latin typeface="微软雅黑" panose="020B0503020204020204" charset="-122"/>
                <a:ea typeface="微软雅黑" panose="020B0503020204020204" charset="-122"/>
                <a:cs typeface="微软雅黑" panose="020B0503020204020204" charset="-122"/>
                <a:sym typeface="+mn-ea"/>
              </a:rPr>
              <a:t>模拟答辩</a:t>
            </a:r>
            <a:endParaRPr dirty="0">
              <a:latin typeface="微软雅黑" panose="020B0503020204020204" charset="-122"/>
              <a:ea typeface="微软雅黑" panose="020B0503020204020204" charset="-122"/>
              <a:cs typeface="微软雅黑" panose="020B0503020204020204" charset="-122"/>
            </a:endParaRPr>
          </a:p>
          <a:p>
            <a:pPr marL="298450" indent="-285750" algn="l" rtl="0" eaLnBrk="0">
              <a:lnSpc>
                <a:spcPct val="120000"/>
              </a:lnSpc>
              <a:spcBef>
                <a:spcPts val="5"/>
              </a:spcBef>
              <a:buFont typeface="Wingdings" panose="05000000000000000000" charset="0"/>
              <a:buChar char="Ø"/>
              <a:tabLst>
                <a:tab pos="156210" algn="l"/>
              </a:tabLst>
            </a:pPr>
            <a:r>
              <a:rPr kern="0" spc="250" dirty="0">
                <a:solidFill>
                  <a:srgbClr val="313131">
                    <a:alpha val="100000"/>
                  </a:srgbClr>
                </a:solidFill>
                <a:latin typeface="微软雅黑" panose="020B0503020204020204" charset="-122"/>
                <a:ea typeface="微软雅黑" panose="020B0503020204020204" charset="-122"/>
                <a:cs typeface="微软雅黑" panose="020B0503020204020204" charset="-122"/>
                <a:sym typeface="+mn-ea"/>
              </a:rPr>
              <a:t>现场</a:t>
            </a:r>
            <a:r>
              <a:rPr kern="0" spc="-160" dirty="0">
                <a:solidFill>
                  <a:srgbClr val="313131">
                    <a:alpha val="100000"/>
                  </a:srgbClr>
                </a:solidFill>
                <a:latin typeface="微软雅黑" panose="020B0503020204020204" charset="-122"/>
                <a:ea typeface="微软雅黑" panose="020B0503020204020204" charset="-122"/>
                <a:cs typeface="微软雅黑" panose="020B0503020204020204" charset="-122"/>
                <a:sym typeface="+mn-ea"/>
              </a:rPr>
              <a:t> </a:t>
            </a:r>
            <a:r>
              <a:rPr kern="0" spc="250" dirty="0">
                <a:solidFill>
                  <a:srgbClr val="313131">
                    <a:alpha val="100000"/>
                  </a:srgbClr>
                </a:solidFill>
                <a:latin typeface="微软雅黑" panose="020B0503020204020204" charset="-122"/>
                <a:ea typeface="微软雅黑" panose="020B0503020204020204" charset="-122"/>
                <a:cs typeface="微软雅黑" panose="020B0503020204020204" charset="-122"/>
                <a:sym typeface="+mn-ea"/>
              </a:rPr>
              <a:t>/</a:t>
            </a:r>
            <a:r>
              <a:rPr kern="0" spc="-140" dirty="0">
                <a:solidFill>
                  <a:srgbClr val="313131">
                    <a:alpha val="100000"/>
                  </a:srgbClr>
                </a:solidFill>
                <a:latin typeface="微软雅黑" panose="020B0503020204020204" charset="-122"/>
                <a:ea typeface="微软雅黑" panose="020B0503020204020204" charset="-122"/>
                <a:cs typeface="微软雅黑" panose="020B0503020204020204" charset="-122"/>
                <a:sym typeface="+mn-ea"/>
              </a:rPr>
              <a:t> </a:t>
            </a:r>
            <a:r>
              <a:rPr kern="0" spc="250" dirty="0">
                <a:solidFill>
                  <a:srgbClr val="313131">
                    <a:alpha val="100000"/>
                  </a:srgbClr>
                </a:solidFill>
                <a:latin typeface="微软雅黑" panose="020B0503020204020204" charset="-122"/>
                <a:ea typeface="微软雅黑" panose="020B0503020204020204" charset="-122"/>
                <a:cs typeface="微软雅黑" panose="020B0503020204020204" charset="-122"/>
                <a:sym typeface="+mn-ea"/>
              </a:rPr>
              <a:t>线上答辩</a:t>
            </a:r>
            <a:endParaRPr dirty="0">
              <a:latin typeface="微软雅黑" panose="020B0503020204020204" charset="-122"/>
              <a:ea typeface="微软雅黑" panose="020B0503020204020204" charset="-122"/>
              <a:cs typeface="微软雅黑" panose="020B0503020204020204" charset="-122"/>
            </a:endParaRPr>
          </a:p>
          <a:p>
            <a:endParaRPr lang="zh-CN" altLang="en-US"/>
          </a:p>
        </p:txBody>
      </p:sp>
      <p:sp>
        <p:nvSpPr>
          <p:cNvPr id="25" name="文本框 24"/>
          <p:cNvSpPr txBox="1"/>
          <p:nvPr>
            <p:custDataLst>
              <p:tags r:id="rId9"/>
            </p:custDataLst>
          </p:nvPr>
        </p:nvSpPr>
        <p:spPr>
          <a:xfrm>
            <a:off x="4382770" y="4666615"/>
            <a:ext cx="3332480" cy="1339215"/>
          </a:xfrm>
          <a:prstGeom prst="rect">
            <a:avLst/>
          </a:prstGeom>
          <a:noFill/>
        </p:spPr>
        <p:txBody>
          <a:bodyPr wrap="square" rtlCol="0">
            <a:spAutoFit/>
          </a:bodyPr>
          <a:p>
            <a:pPr marL="298450" indent="-285750" algn="l" rtl="0" eaLnBrk="0">
              <a:lnSpc>
                <a:spcPct val="150000"/>
              </a:lnSpc>
              <a:spcBef>
                <a:spcPts val="5"/>
              </a:spcBef>
              <a:buClrTx/>
              <a:buSzTx/>
              <a:buFont typeface="Wingdings" panose="05000000000000000000" charset="0"/>
              <a:buChar char="Ø"/>
              <a:tabLst>
                <a:tab pos="156210" algn="l"/>
              </a:tabLst>
            </a:pPr>
            <a:r>
              <a:rPr kern="0" spc="250" dirty="0">
                <a:solidFill>
                  <a:srgbClr val="313131">
                    <a:alpha val="100000"/>
                  </a:srgbClr>
                </a:solidFill>
                <a:latin typeface="微软雅黑" panose="020B0503020204020204" charset="-122"/>
                <a:ea typeface="微软雅黑" panose="020B0503020204020204" charset="-122"/>
                <a:cs typeface="微软雅黑" panose="020B0503020204020204" charset="-122"/>
                <a:sym typeface="+mn-ea"/>
              </a:rPr>
              <a:t>选题 （A 类 or B 类 ）</a:t>
            </a:r>
            <a:endParaRPr kern="0" spc="250" dirty="0">
              <a:solidFill>
                <a:srgbClr val="313131">
                  <a:alpha val="100000"/>
                </a:srgbClr>
              </a:solidFill>
              <a:latin typeface="微软雅黑" panose="020B0503020204020204" charset="-122"/>
              <a:ea typeface="微软雅黑" panose="020B0503020204020204" charset="-122"/>
              <a:cs typeface="微软雅黑" panose="020B0503020204020204" charset="-122"/>
            </a:endParaRPr>
          </a:p>
          <a:p>
            <a:pPr marL="298450" indent="-285750" algn="l" rtl="0" eaLnBrk="0">
              <a:lnSpc>
                <a:spcPct val="150000"/>
              </a:lnSpc>
              <a:spcBef>
                <a:spcPts val="5"/>
              </a:spcBef>
              <a:buClrTx/>
              <a:buSzTx/>
              <a:buFont typeface="Wingdings" panose="05000000000000000000" charset="0"/>
              <a:buChar char="Ø"/>
              <a:tabLst>
                <a:tab pos="156210" algn="l"/>
              </a:tabLst>
            </a:pPr>
            <a:r>
              <a:rPr kern="0" spc="250" dirty="0">
                <a:solidFill>
                  <a:srgbClr val="313131">
                    <a:alpha val="100000"/>
                  </a:srgbClr>
                </a:solidFill>
                <a:latin typeface="微软雅黑" panose="020B0503020204020204" charset="-122"/>
                <a:ea typeface="微软雅黑" panose="020B0503020204020204" charset="-122"/>
                <a:cs typeface="微软雅黑" panose="020B0503020204020204" charset="-122"/>
                <a:sym typeface="+mn-ea"/>
              </a:rPr>
              <a:t>短平快： 一 个月内</a:t>
            </a:r>
            <a:endParaRPr kern="0" spc="250" dirty="0">
              <a:solidFill>
                <a:srgbClr val="313131">
                  <a:alpha val="100000"/>
                </a:srgbClr>
              </a:solidFill>
              <a:latin typeface="微软雅黑" panose="020B0503020204020204" charset="-122"/>
              <a:ea typeface="微软雅黑" panose="020B0503020204020204" charset="-122"/>
              <a:cs typeface="微软雅黑" panose="020B0503020204020204" charset="-122"/>
            </a:endParaRPr>
          </a:p>
          <a:p>
            <a:pPr marL="298450" indent="-285750" algn="l" rtl="0" eaLnBrk="0">
              <a:lnSpc>
                <a:spcPct val="150000"/>
              </a:lnSpc>
              <a:spcBef>
                <a:spcPts val="5"/>
              </a:spcBef>
              <a:buClrTx/>
              <a:buSzTx/>
              <a:buFont typeface="Wingdings" panose="05000000000000000000" charset="0"/>
              <a:buChar char="Ø"/>
              <a:tabLst>
                <a:tab pos="156210" algn="l"/>
              </a:tabLst>
            </a:pPr>
            <a:r>
              <a:rPr kern="0" spc="250" dirty="0">
                <a:solidFill>
                  <a:srgbClr val="313131">
                    <a:alpha val="100000"/>
                  </a:srgbClr>
                </a:solidFill>
                <a:latin typeface="微软雅黑" panose="020B0503020204020204" charset="-122"/>
                <a:ea typeface="微软雅黑" panose="020B0503020204020204" charset="-122"/>
                <a:cs typeface="微软雅黑" panose="020B0503020204020204" charset="-122"/>
                <a:sym typeface="+mn-ea"/>
              </a:rPr>
              <a:t>完成作品和报告</a:t>
            </a:r>
            <a:endParaRPr kern="0" spc="250" dirty="0">
              <a:solidFill>
                <a:srgbClr val="313131">
                  <a:alpha val="100000"/>
                </a:srgbClr>
              </a:solidFill>
              <a:latin typeface="微软雅黑" panose="020B0503020204020204" charset="-122"/>
              <a:ea typeface="微软雅黑" panose="020B0503020204020204" charset="-122"/>
              <a:cs typeface="微软雅黑" panose="020B0503020204020204" charset="-122"/>
            </a:endParaRPr>
          </a:p>
        </p:txBody>
      </p:sp>
      <p:sp>
        <p:nvSpPr>
          <p:cNvPr id="27" name="文本框 26"/>
          <p:cNvSpPr txBox="1"/>
          <p:nvPr>
            <p:custDataLst>
              <p:tags r:id="rId10"/>
            </p:custDataLst>
          </p:nvPr>
        </p:nvSpPr>
        <p:spPr>
          <a:xfrm>
            <a:off x="2040255" y="3972243"/>
            <a:ext cx="802640" cy="368300"/>
          </a:xfrm>
          <a:prstGeom prst="rect">
            <a:avLst/>
          </a:prstGeom>
          <a:noFill/>
        </p:spPr>
        <p:txBody>
          <a:bodyPr wrap="square" rtlCol="0">
            <a:spAutoFit/>
          </a:bodyPr>
          <a:p>
            <a:pPr algn="l">
              <a:buClrTx/>
              <a:buSzTx/>
              <a:buFontTx/>
            </a:pPr>
            <a:r>
              <a:rPr b="1" kern="0" spc="230" dirty="0">
                <a:solidFill>
                  <a:srgbClr val="FFFFFF">
                    <a:alpha val="100000"/>
                  </a:srgbClr>
                </a:solidFill>
                <a:latin typeface="微软雅黑" panose="020B0503020204020204" charset="-122"/>
                <a:ea typeface="微软雅黑" panose="020B0503020204020204" charset="-122"/>
                <a:cs typeface="微软雅黑" panose="020B0503020204020204" charset="-122"/>
              </a:rPr>
              <a:t>初赛</a:t>
            </a:r>
            <a:endParaRPr b="1" kern="0" spc="230" dirty="0">
              <a:solidFill>
                <a:srgbClr val="FFFFFF">
                  <a:alpha val="100000"/>
                </a:srgbClr>
              </a:solidFill>
              <a:latin typeface="微软雅黑" panose="020B0503020204020204" charset="-122"/>
              <a:ea typeface="微软雅黑" panose="020B0503020204020204" charset="-122"/>
              <a:cs typeface="微软雅黑" panose="020B0503020204020204" charset="-122"/>
            </a:endParaRPr>
          </a:p>
        </p:txBody>
      </p:sp>
      <p:pic>
        <p:nvPicPr>
          <p:cNvPr id="29" name="picture 402"/>
          <p:cNvPicPr>
            <a:picLocks noChangeAspect="1"/>
          </p:cNvPicPr>
          <p:nvPr>
            <p:custDataLst>
              <p:tags r:id="rId11"/>
            </p:custDataLst>
          </p:nvPr>
        </p:nvPicPr>
        <p:blipFill>
          <a:blip r:embed="rId5"/>
          <a:stretch>
            <a:fillRect/>
          </a:stretch>
        </p:blipFill>
        <p:spPr>
          <a:xfrm rot="21600000">
            <a:off x="5600700" y="3980498"/>
            <a:ext cx="889000" cy="351790"/>
          </a:xfrm>
          <a:prstGeom prst="rect">
            <a:avLst/>
          </a:prstGeom>
        </p:spPr>
      </p:pic>
      <p:sp>
        <p:nvSpPr>
          <p:cNvPr id="30" name="文本框 29"/>
          <p:cNvSpPr txBox="1"/>
          <p:nvPr>
            <p:custDataLst>
              <p:tags r:id="rId12"/>
            </p:custDataLst>
          </p:nvPr>
        </p:nvSpPr>
        <p:spPr>
          <a:xfrm>
            <a:off x="5694680" y="3972243"/>
            <a:ext cx="802640" cy="368300"/>
          </a:xfrm>
          <a:prstGeom prst="rect">
            <a:avLst/>
          </a:prstGeom>
          <a:noFill/>
        </p:spPr>
        <p:txBody>
          <a:bodyPr wrap="square" rtlCol="0">
            <a:spAutoFit/>
          </a:bodyPr>
          <a:p>
            <a:pPr algn="l">
              <a:buClrTx/>
              <a:buSzTx/>
              <a:buFontTx/>
            </a:pPr>
            <a:r>
              <a:rPr lang="zh-CN" b="1" kern="0" spc="230" dirty="0">
                <a:solidFill>
                  <a:srgbClr val="FFFFFF">
                    <a:alpha val="100000"/>
                  </a:srgbClr>
                </a:solidFill>
                <a:latin typeface="微软雅黑" panose="020B0503020204020204" charset="-122"/>
                <a:ea typeface="微软雅黑" panose="020B0503020204020204" charset="-122"/>
                <a:cs typeface="微软雅黑" panose="020B0503020204020204" charset="-122"/>
              </a:rPr>
              <a:t>复</a:t>
            </a:r>
            <a:r>
              <a:rPr b="1" kern="0" spc="230" dirty="0">
                <a:solidFill>
                  <a:srgbClr val="FFFFFF">
                    <a:alpha val="100000"/>
                  </a:srgbClr>
                </a:solidFill>
                <a:latin typeface="微软雅黑" panose="020B0503020204020204" charset="-122"/>
                <a:ea typeface="微软雅黑" panose="020B0503020204020204" charset="-122"/>
                <a:cs typeface="微软雅黑" panose="020B0503020204020204" charset="-122"/>
              </a:rPr>
              <a:t>赛</a:t>
            </a:r>
            <a:endParaRPr b="1" kern="0" spc="230" dirty="0">
              <a:solidFill>
                <a:srgbClr val="FFFFFF">
                  <a:alpha val="100000"/>
                </a:srgbClr>
              </a:solidFill>
              <a:latin typeface="微软雅黑" panose="020B0503020204020204" charset="-122"/>
              <a:ea typeface="微软雅黑" panose="020B0503020204020204" charset="-122"/>
              <a:cs typeface="微软雅黑" panose="020B0503020204020204" charset="-122"/>
            </a:endParaRPr>
          </a:p>
        </p:txBody>
      </p:sp>
      <p:pic>
        <p:nvPicPr>
          <p:cNvPr id="31" name="图片 30"/>
          <p:cNvPicPr>
            <a:picLocks noChangeAspect="1"/>
          </p:cNvPicPr>
          <p:nvPr/>
        </p:nvPicPr>
        <p:blipFill>
          <a:blip r:embed="rId13"/>
          <a:stretch>
            <a:fillRect/>
          </a:stretch>
        </p:blipFill>
        <p:spPr>
          <a:xfrm>
            <a:off x="4319270" y="1557655"/>
            <a:ext cx="3335020" cy="234759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16"/>
          <p:cNvSpPr txBox="1"/>
          <p:nvPr/>
        </p:nvSpPr>
        <p:spPr>
          <a:xfrm>
            <a:off x="0" y="107923"/>
            <a:ext cx="7308304" cy="583565"/>
          </a:xfrm>
          <a:prstGeom prst="rect">
            <a:avLst/>
          </a:prstGeom>
          <a:noFill/>
        </p:spPr>
        <p:txBody>
          <a:bodyPr wrap="square" rtlCol="0">
            <a:spAutoFit/>
          </a:bodyPr>
          <a:lstStyle/>
          <a:p>
            <a:pPr algn="l">
              <a:buClrTx/>
              <a:buSzTx/>
              <a:buFontTx/>
            </a:pPr>
            <a:r>
              <a:rPr lang="zh-CN" altLang="en-US" sz="3200" b="1" dirty="0">
                <a:solidFill>
                  <a:schemeClr val="bg1"/>
                </a:solidFill>
                <a:latin typeface="微软雅黑" panose="020B0503020204020204" charset="-122"/>
                <a:ea typeface="微软雅黑" panose="020B0503020204020204" charset="-122"/>
              </a:rPr>
              <a:t> </a:t>
            </a:r>
            <a:r>
              <a:rPr lang="en-US" altLang="zh-CN" sz="3200" b="1" dirty="0">
                <a:solidFill>
                  <a:schemeClr val="bg1"/>
                </a:solidFill>
                <a:latin typeface="微软雅黑" panose="020B0503020204020204" charset="-122"/>
                <a:ea typeface="微软雅黑" panose="020B0503020204020204" charset="-122"/>
              </a:rPr>
              <a:t>4</a:t>
            </a:r>
            <a:r>
              <a:rPr lang="zh-CN" altLang="en-US" sz="3200" b="1" dirty="0">
                <a:solidFill>
                  <a:schemeClr val="bg1"/>
                </a:solidFill>
                <a:latin typeface="微软雅黑" panose="020B0503020204020204" charset="-122"/>
                <a:ea typeface="微软雅黑" panose="020B0503020204020204" charset="-122"/>
              </a:rPr>
              <a:t>. </a:t>
            </a:r>
            <a:r>
              <a:rPr lang="zh-CN" altLang="en-US" sz="3200" b="1" dirty="0">
                <a:solidFill>
                  <a:schemeClr val="bg1"/>
                </a:solidFill>
                <a:latin typeface="微软雅黑" panose="020B0503020204020204" charset="-122"/>
                <a:ea typeface="微软雅黑" panose="020B0503020204020204" charset="-122"/>
                <a:sym typeface="+mn-ea"/>
              </a:rPr>
              <a:t>保研指南</a:t>
            </a:r>
            <a:r>
              <a:rPr lang="en-US" altLang="zh-CN" sz="3200" b="1" dirty="0">
                <a:solidFill>
                  <a:schemeClr val="bg1"/>
                </a:solidFill>
                <a:latin typeface="微软雅黑" panose="020B0503020204020204" charset="-122"/>
                <a:ea typeface="微软雅黑" panose="020B0503020204020204" charset="-122"/>
                <a:sym typeface="+mn-ea"/>
              </a:rPr>
              <a:t>—</a:t>
            </a:r>
            <a:r>
              <a:rPr lang="zh-CN" altLang="en-US" sz="3200" b="1" dirty="0">
                <a:solidFill>
                  <a:schemeClr val="bg1"/>
                </a:solidFill>
                <a:latin typeface="微软雅黑" panose="020B0503020204020204" charset="-122"/>
                <a:ea typeface="微软雅黑" panose="020B0503020204020204" charset="-122"/>
                <a:sym typeface="+mn-ea"/>
              </a:rPr>
              <a:t>校内政策篇</a:t>
            </a:r>
            <a:endParaRPr lang="zh-CN" altLang="en-US" sz="3200" b="1" dirty="0">
              <a:solidFill>
                <a:schemeClr val="bg1"/>
              </a:solidFill>
              <a:latin typeface="微软雅黑" panose="020B0503020204020204" charset="-122"/>
              <a:ea typeface="微软雅黑" panose="020B0503020204020204" charset="-122"/>
              <a:sym typeface="+mn-ea"/>
            </a:endParaRPr>
          </a:p>
        </p:txBody>
      </p:sp>
      <p:cxnSp>
        <p:nvCxnSpPr>
          <p:cNvPr id="9" name="直接连接符 8"/>
          <p:cNvCxnSpPr/>
          <p:nvPr/>
        </p:nvCxnSpPr>
        <p:spPr>
          <a:xfrm>
            <a:off x="215281" y="604775"/>
            <a:ext cx="34353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50134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54472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sp>
        <p:nvSpPr>
          <p:cNvPr id="5" name="文本框 4"/>
          <p:cNvSpPr txBox="1"/>
          <p:nvPr/>
        </p:nvSpPr>
        <p:spPr>
          <a:xfrm>
            <a:off x="6657975" y="3139440"/>
            <a:ext cx="1811020" cy="491490"/>
          </a:xfrm>
          <a:prstGeom prst="rect">
            <a:avLst/>
          </a:prstGeom>
          <a:noFill/>
        </p:spPr>
        <p:txBody>
          <a:bodyPr wrap="square" rtlCol="0">
            <a:spAutoFit/>
          </a:bodyPr>
          <a:lstStyle/>
          <a:p>
            <a:pPr algn="ctr">
              <a:lnSpc>
                <a:spcPct val="130000"/>
              </a:lnSpc>
            </a:pPr>
            <a:r>
              <a:rPr kumimoji="1" lang="zh-CN" altLang="en-US" sz="2000" b="1" dirty="0">
                <a:solidFill>
                  <a:srgbClr val="FF0000"/>
                </a:solidFill>
                <a:latin typeface="等线" panose="02010600030101010101" pitchFamily="2" charset="-122"/>
                <a:ea typeface="等线" panose="02010600030101010101" pitchFamily="2" charset="-122"/>
              </a:rPr>
              <a:t>保研</a:t>
            </a:r>
            <a:r>
              <a:rPr kumimoji="1" lang="en-US" altLang="zh-CN" sz="2000" b="1" dirty="0">
                <a:solidFill>
                  <a:srgbClr val="FF0000"/>
                </a:solidFill>
                <a:latin typeface="等线" panose="02010600030101010101" pitchFamily="2" charset="-122"/>
                <a:ea typeface="等线" panose="02010600030101010101" pitchFamily="2" charset="-122"/>
              </a:rPr>
              <a:t>win</a:t>
            </a:r>
            <a:r>
              <a:rPr kumimoji="1" lang="zh-CN" altLang="en-US" sz="2000" b="1" dirty="0">
                <a:solidFill>
                  <a:srgbClr val="FF0000"/>
                </a:solidFill>
                <a:latin typeface="等线" panose="02010600030101010101" pitchFamily="2" charset="-122"/>
                <a:ea typeface="等线" panose="02010600030101010101" pitchFamily="2" charset="-122"/>
              </a:rPr>
              <a:t>！</a:t>
            </a:r>
            <a:endParaRPr kumimoji="1" lang="zh-CN" altLang="en-US" sz="2000" b="1" dirty="0">
              <a:solidFill>
                <a:srgbClr val="FF0000"/>
              </a:solidFill>
              <a:latin typeface="等线" panose="02010600030101010101" pitchFamily="2" charset="-122"/>
              <a:ea typeface="等线" panose="02010600030101010101" pitchFamily="2" charset="-122"/>
            </a:endParaRPr>
          </a:p>
        </p:txBody>
      </p:sp>
      <p:sp>
        <p:nvSpPr>
          <p:cNvPr id="12" name="文本框 11"/>
          <p:cNvSpPr txBox="1"/>
          <p:nvPr/>
        </p:nvSpPr>
        <p:spPr>
          <a:xfrm>
            <a:off x="805180" y="2939415"/>
            <a:ext cx="2738755" cy="891540"/>
          </a:xfrm>
          <a:prstGeom prst="rect">
            <a:avLst/>
          </a:prstGeom>
          <a:noFill/>
        </p:spPr>
        <p:txBody>
          <a:bodyPr wrap="square" rtlCol="0">
            <a:spAutoFit/>
          </a:bodyPr>
          <a:lstStyle/>
          <a:p>
            <a:pPr algn="ctr">
              <a:lnSpc>
                <a:spcPct val="130000"/>
              </a:lnSpc>
            </a:pPr>
            <a:r>
              <a:rPr kumimoji="1" lang="zh-CN" altLang="en-US" sz="2000" b="1" dirty="0">
                <a:solidFill>
                  <a:schemeClr val="accent2"/>
                </a:solidFill>
                <a:latin typeface="等线" panose="02010600030101010101" pitchFamily="2" charset="-122"/>
                <a:ea typeface="等线" panose="02010600030101010101" pitchFamily="2" charset="-122"/>
              </a:rPr>
              <a:t>校内保研资格</a:t>
            </a:r>
            <a:br>
              <a:rPr kumimoji="1" lang="zh-CN" altLang="en-US" sz="2000" b="1" dirty="0">
                <a:solidFill>
                  <a:schemeClr val="accent2"/>
                </a:solidFill>
                <a:latin typeface="等线" panose="02010600030101010101" pitchFamily="2" charset="-122"/>
                <a:ea typeface="等线" panose="02010600030101010101" pitchFamily="2" charset="-122"/>
              </a:rPr>
            </a:br>
            <a:r>
              <a:rPr kumimoji="1" lang="zh-CN" altLang="en-US" sz="2000" b="1" dirty="0">
                <a:solidFill>
                  <a:schemeClr val="accent2"/>
                </a:solidFill>
                <a:latin typeface="等线" panose="02010600030101010101" pitchFamily="2" charset="-122"/>
                <a:ea typeface="等线" panose="02010600030101010101" pitchFamily="2" charset="-122"/>
              </a:rPr>
              <a:t>（保外要普通保研名额）</a:t>
            </a:r>
            <a:endParaRPr kumimoji="1" lang="zh-CN" altLang="en-US" sz="2000" b="1" dirty="0">
              <a:solidFill>
                <a:schemeClr val="accent2"/>
              </a:solidFill>
              <a:latin typeface="等线" panose="02010600030101010101" pitchFamily="2" charset="-122"/>
              <a:ea typeface="等线" panose="02010600030101010101" pitchFamily="2" charset="-122"/>
            </a:endParaRPr>
          </a:p>
        </p:txBody>
      </p:sp>
      <p:sp>
        <p:nvSpPr>
          <p:cNvPr id="14" name="文本框 13"/>
          <p:cNvSpPr txBox="1"/>
          <p:nvPr>
            <p:custDataLst>
              <p:tags r:id="rId2"/>
            </p:custDataLst>
          </p:nvPr>
        </p:nvSpPr>
        <p:spPr>
          <a:xfrm>
            <a:off x="4195445" y="3139440"/>
            <a:ext cx="2016125" cy="491490"/>
          </a:xfrm>
          <a:prstGeom prst="rect">
            <a:avLst/>
          </a:prstGeom>
          <a:noFill/>
        </p:spPr>
        <p:txBody>
          <a:bodyPr wrap="square" rtlCol="0">
            <a:spAutoFit/>
          </a:bodyPr>
          <a:lstStyle/>
          <a:p>
            <a:pPr algn="ctr">
              <a:lnSpc>
                <a:spcPct val="130000"/>
              </a:lnSpc>
            </a:pPr>
            <a:r>
              <a:rPr kumimoji="1" lang="zh-CN" altLang="en-US" sz="2000" b="1" dirty="0">
                <a:solidFill>
                  <a:schemeClr val="accent5"/>
                </a:solidFill>
                <a:latin typeface="等线" panose="02010600030101010101" pitchFamily="2" charset="-122"/>
                <a:ea typeface="等线" panose="02010600030101010101" pitchFamily="2" charset="-122"/>
              </a:rPr>
              <a:t>目标学校</a:t>
            </a:r>
            <a:r>
              <a:rPr kumimoji="1" lang="en-US" altLang="zh-CN" sz="2000" b="1" dirty="0">
                <a:solidFill>
                  <a:schemeClr val="accent5"/>
                </a:solidFill>
                <a:latin typeface="等线" panose="02010600030101010101" pitchFamily="2" charset="-122"/>
                <a:ea typeface="等线" panose="02010600030101010101" pitchFamily="2" charset="-122"/>
              </a:rPr>
              <a:t>offer</a:t>
            </a:r>
            <a:endParaRPr kumimoji="1" lang="en-US" altLang="zh-CN" sz="2000" b="1" dirty="0">
              <a:solidFill>
                <a:schemeClr val="accent5"/>
              </a:solidFill>
              <a:latin typeface="等线" panose="02010600030101010101" pitchFamily="2" charset="-122"/>
              <a:ea typeface="等线" panose="02010600030101010101" pitchFamily="2" charset="-122"/>
            </a:endParaRPr>
          </a:p>
        </p:txBody>
      </p:sp>
      <p:sp>
        <p:nvSpPr>
          <p:cNvPr id="18" name="加号 17"/>
          <p:cNvSpPr/>
          <p:nvPr/>
        </p:nvSpPr>
        <p:spPr>
          <a:xfrm>
            <a:off x="3649345" y="3200718"/>
            <a:ext cx="376555" cy="368935"/>
          </a:xfrm>
          <a:prstGeom prst="mathPlus">
            <a:avLst/>
          </a:prstGeom>
          <a:solidFill>
            <a:srgbClr val="00B05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等于号 18"/>
          <p:cNvSpPr/>
          <p:nvPr/>
        </p:nvSpPr>
        <p:spPr>
          <a:xfrm>
            <a:off x="6273165" y="3194050"/>
            <a:ext cx="547370" cy="382270"/>
          </a:xfrm>
          <a:prstGeom prst="mathEqual">
            <a:avLst/>
          </a:prstGeom>
          <a:solidFill>
            <a:srgbClr val="00B05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solidFill>
            </a:endParaRPr>
          </a:p>
        </p:txBody>
      </p:sp>
      <p:sp>
        <p:nvSpPr>
          <p:cNvPr id="20" name="立方体 19"/>
          <p:cNvSpPr/>
          <p:nvPr/>
        </p:nvSpPr>
        <p:spPr>
          <a:xfrm>
            <a:off x="1373505" y="3963670"/>
            <a:ext cx="2534920" cy="617855"/>
          </a:xfrm>
          <a:prstGeom prst="cube">
            <a:avLst/>
          </a:prstGeom>
          <a:solidFill>
            <a:schemeClr val="accent2"/>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100</a:t>
            </a:r>
            <a:r>
              <a:rPr lang="zh-CN" altLang="en-US"/>
              <a:t>分</a:t>
            </a:r>
            <a:r>
              <a:rPr lang="en-US" altLang="zh-CN"/>
              <a:t> </a:t>
            </a:r>
            <a:r>
              <a:rPr lang="zh-CN" altLang="en-US" b="1">
                <a:solidFill>
                  <a:schemeClr val="tx1"/>
                </a:solidFill>
              </a:rPr>
              <a:t>学业成绩</a:t>
            </a:r>
            <a:endParaRPr lang="zh-CN" altLang="en-US" b="1">
              <a:solidFill>
                <a:schemeClr val="tx1"/>
              </a:solidFill>
            </a:endParaRPr>
          </a:p>
        </p:txBody>
      </p:sp>
      <p:sp>
        <p:nvSpPr>
          <p:cNvPr id="21" name="立方体 20"/>
          <p:cNvSpPr/>
          <p:nvPr>
            <p:custDataLst>
              <p:tags r:id="rId3"/>
            </p:custDataLst>
          </p:nvPr>
        </p:nvSpPr>
        <p:spPr>
          <a:xfrm>
            <a:off x="1303020" y="4714240"/>
            <a:ext cx="887095" cy="617855"/>
          </a:xfrm>
          <a:prstGeom prst="cube">
            <a:avLst/>
          </a:prstGeom>
          <a:solidFill>
            <a:schemeClr val="accent2"/>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15</a:t>
            </a:r>
            <a:r>
              <a:rPr lang="zh-CN" altLang="en-US"/>
              <a:t>分</a:t>
            </a:r>
            <a:endParaRPr lang="zh-CN" altLang="en-US"/>
          </a:p>
        </p:txBody>
      </p:sp>
      <p:sp>
        <p:nvSpPr>
          <p:cNvPr id="22" name="立方体 21"/>
          <p:cNvSpPr/>
          <p:nvPr>
            <p:custDataLst>
              <p:tags r:id="rId4"/>
            </p:custDataLst>
          </p:nvPr>
        </p:nvSpPr>
        <p:spPr>
          <a:xfrm>
            <a:off x="1249680" y="5464810"/>
            <a:ext cx="930275" cy="617855"/>
          </a:xfrm>
          <a:prstGeom prst="cube">
            <a:avLst/>
          </a:prstGeom>
          <a:solidFill>
            <a:schemeClr val="accent2"/>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15</a:t>
            </a:r>
            <a:r>
              <a:rPr lang="zh-CN" altLang="en-US"/>
              <a:t>分</a:t>
            </a:r>
            <a:endParaRPr lang="zh-CN" altLang="en-US"/>
          </a:p>
        </p:txBody>
      </p:sp>
      <p:sp>
        <p:nvSpPr>
          <p:cNvPr id="15" name="双大括号 14"/>
          <p:cNvSpPr/>
          <p:nvPr/>
        </p:nvSpPr>
        <p:spPr>
          <a:xfrm>
            <a:off x="804545" y="3956685"/>
            <a:ext cx="3688715" cy="2246630"/>
          </a:xfrm>
          <a:prstGeom prst="bracePair">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4" name="文本框 23"/>
          <p:cNvSpPr txBox="1"/>
          <p:nvPr/>
        </p:nvSpPr>
        <p:spPr>
          <a:xfrm>
            <a:off x="2190750" y="4771390"/>
            <a:ext cx="1717675" cy="450850"/>
          </a:xfrm>
          <a:prstGeom prst="rect">
            <a:avLst/>
          </a:prstGeom>
          <a:noFill/>
        </p:spPr>
        <p:txBody>
          <a:bodyPr wrap="square" rtlCol="0">
            <a:spAutoFit/>
          </a:bodyPr>
          <a:lstStyle/>
          <a:p>
            <a:pPr algn="ctr">
              <a:lnSpc>
                <a:spcPct val="130000"/>
              </a:lnSpc>
            </a:pPr>
            <a:r>
              <a:rPr kumimoji="1" lang="zh-CN" altLang="en-US" b="1" dirty="0">
                <a:solidFill>
                  <a:schemeClr val="tx1"/>
                </a:solidFill>
                <a:latin typeface="等线" panose="02010600030101010101" pitchFamily="2" charset="-122"/>
                <a:ea typeface="等线" panose="02010600030101010101" pitchFamily="2" charset="-122"/>
              </a:rPr>
              <a:t>综合素质加分</a:t>
            </a:r>
            <a:endParaRPr kumimoji="1" lang="zh-CN" altLang="en-US" b="1" dirty="0">
              <a:solidFill>
                <a:schemeClr val="tx1"/>
              </a:solidFill>
              <a:latin typeface="等线" panose="02010600030101010101" pitchFamily="2" charset="-122"/>
              <a:ea typeface="等线" panose="02010600030101010101" pitchFamily="2" charset="-122"/>
            </a:endParaRPr>
          </a:p>
        </p:txBody>
      </p:sp>
      <p:sp>
        <p:nvSpPr>
          <p:cNvPr id="25" name="文本框 24"/>
          <p:cNvSpPr txBox="1"/>
          <p:nvPr>
            <p:custDataLst>
              <p:tags r:id="rId5"/>
            </p:custDataLst>
          </p:nvPr>
        </p:nvSpPr>
        <p:spPr>
          <a:xfrm>
            <a:off x="2286635" y="5547995"/>
            <a:ext cx="1717675" cy="450850"/>
          </a:xfrm>
          <a:prstGeom prst="rect">
            <a:avLst/>
          </a:prstGeom>
          <a:noFill/>
        </p:spPr>
        <p:txBody>
          <a:bodyPr wrap="square" rtlCol="0">
            <a:spAutoFit/>
          </a:bodyPr>
          <a:lstStyle/>
          <a:p>
            <a:pPr algn="ctr">
              <a:lnSpc>
                <a:spcPct val="130000"/>
              </a:lnSpc>
            </a:pPr>
            <a:r>
              <a:rPr kumimoji="1" lang="zh-CN" altLang="en-US" b="1" dirty="0">
                <a:solidFill>
                  <a:schemeClr val="tx1"/>
                </a:solidFill>
                <a:latin typeface="等线" panose="02010600030101010101" pitchFamily="2" charset="-122"/>
                <a:ea typeface="等线" panose="02010600030101010101" pitchFamily="2" charset="-122"/>
              </a:rPr>
              <a:t>突出特长加分</a:t>
            </a:r>
            <a:endParaRPr kumimoji="1" lang="zh-CN" altLang="en-US" b="1" dirty="0">
              <a:solidFill>
                <a:schemeClr val="tx1"/>
              </a:solidFill>
              <a:latin typeface="等线" panose="02010600030101010101" pitchFamily="2" charset="-122"/>
              <a:ea typeface="等线" panose="02010600030101010101" pitchFamily="2" charset="-122"/>
            </a:endParaRPr>
          </a:p>
        </p:txBody>
      </p:sp>
      <p:sp>
        <p:nvSpPr>
          <p:cNvPr id="26" name="文本框 25"/>
          <p:cNvSpPr txBox="1"/>
          <p:nvPr/>
        </p:nvSpPr>
        <p:spPr>
          <a:xfrm>
            <a:off x="4165600" y="1584325"/>
            <a:ext cx="3388360" cy="1170305"/>
          </a:xfrm>
          <a:prstGeom prst="rect">
            <a:avLst/>
          </a:prstGeom>
          <a:noFill/>
        </p:spPr>
        <p:txBody>
          <a:bodyPr wrap="square" rtlCol="0">
            <a:spAutoFit/>
          </a:bodyPr>
          <a:lstStyle/>
          <a:p>
            <a:pPr algn="l">
              <a:lnSpc>
                <a:spcPct val="130000"/>
              </a:lnSpc>
            </a:pPr>
            <a:r>
              <a:rPr kumimoji="1" lang="zh-CN" altLang="en-US" b="1" dirty="0">
                <a:latin typeface="等线" panose="02010600030101010101" pitchFamily="2" charset="-122"/>
                <a:ea typeface="等线" panose="02010600030101010101" pitchFamily="2" charset="-122"/>
                <a:cs typeface="等线" panose="02010600030101010101" pitchFamily="2" charset="-122"/>
              </a:rPr>
              <a:t>夏令营优秀营员</a:t>
            </a:r>
            <a:r>
              <a:rPr kumimoji="1" lang="en-US" altLang="zh-CN" b="1" dirty="0">
                <a:latin typeface="等线" panose="02010600030101010101" pitchFamily="2" charset="-122"/>
                <a:ea typeface="等线" panose="02010600030101010101" pitchFamily="2" charset="-122"/>
                <a:cs typeface="等线" panose="02010600030101010101" pitchFamily="2" charset="-122"/>
              </a:rPr>
              <a:t> </a:t>
            </a:r>
            <a:r>
              <a:rPr kumimoji="1" lang="zh-CN" altLang="en-US" b="1" dirty="0">
                <a:latin typeface="等线" panose="02010600030101010101" pitchFamily="2" charset="-122"/>
                <a:ea typeface="等线" panose="02010600030101010101" pitchFamily="2" charset="-122"/>
                <a:cs typeface="等线" panose="02010600030101010101" pitchFamily="2" charset="-122"/>
              </a:rPr>
              <a:t>大部分稳</a:t>
            </a:r>
            <a:r>
              <a:rPr kumimoji="1" lang="en-US" altLang="zh-CN" b="1" dirty="0">
                <a:latin typeface="等线" panose="02010600030101010101" pitchFamily="2" charset="-122"/>
                <a:ea typeface="等线" panose="02010600030101010101" pitchFamily="2" charset="-122"/>
                <a:cs typeface="等线" panose="02010600030101010101" pitchFamily="2" charset="-122"/>
              </a:rPr>
              <a:t>offer</a:t>
            </a:r>
            <a:endParaRPr kumimoji="1" lang="en-US" altLang="zh-CN" b="1" dirty="0">
              <a:latin typeface="等线" panose="02010600030101010101" pitchFamily="2" charset="-122"/>
              <a:ea typeface="等线" panose="02010600030101010101" pitchFamily="2" charset="-122"/>
              <a:cs typeface="等线" panose="02010600030101010101" pitchFamily="2" charset="-122"/>
            </a:endParaRPr>
          </a:p>
          <a:p>
            <a:pPr algn="l">
              <a:lnSpc>
                <a:spcPct val="130000"/>
              </a:lnSpc>
            </a:pPr>
            <a:r>
              <a:rPr kumimoji="1" lang="zh-CN" altLang="en-US" b="1" dirty="0">
                <a:latin typeface="等线" panose="02010600030101010101" pitchFamily="2" charset="-122"/>
                <a:ea typeface="等线" panose="02010600030101010101" pitchFamily="2" charset="-122"/>
                <a:cs typeface="等线" panose="02010600030101010101" pitchFamily="2" charset="-122"/>
              </a:rPr>
              <a:t>预推免</a:t>
            </a:r>
            <a:r>
              <a:rPr kumimoji="1" lang="en-US" altLang="zh-CN" b="1" dirty="0">
                <a:latin typeface="等线" panose="02010600030101010101" pitchFamily="2" charset="-122"/>
                <a:ea typeface="等线" panose="02010600030101010101" pitchFamily="2" charset="-122"/>
                <a:cs typeface="等线" panose="02010600030101010101" pitchFamily="2" charset="-122"/>
              </a:rPr>
              <a:t> </a:t>
            </a:r>
            <a:r>
              <a:rPr kumimoji="1" lang="zh-CN" altLang="en-US" b="1" dirty="0">
                <a:latin typeface="等线" panose="02010600030101010101" pitchFamily="2" charset="-122"/>
                <a:ea typeface="等线" panose="02010600030101010101" pitchFamily="2" charset="-122"/>
                <a:cs typeface="等线" panose="02010600030101010101" pitchFamily="2" charset="-122"/>
              </a:rPr>
              <a:t>大部分稳</a:t>
            </a:r>
            <a:r>
              <a:rPr kumimoji="1" lang="en-US" altLang="zh-CN" b="1" dirty="0">
                <a:latin typeface="等线" panose="02010600030101010101" pitchFamily="2" charset="-122"/>
                <a:ea typeface="等线" panose="02010600030101010101" pitchFamily="2" charset="-122"/>
                <a:cs typeface="等线" panose="02010600030101010101" pitchFamily="2" charset="-122"/>
              </a:rPr>
              <a:t>offer</a:t>
            </a:r>
            <a:endParaRPr kumimoji="1" lang="en-US" altLang="zh-CN" b="1" dirty="0">
              <a:latin typeface="等线" panose="02010600030101010101" pitchFamily="2" charset="-122"/>
              <a:ea typeface="等线" panose="02010600030101010101" pitchFamily="2" charset="-122"/>
              <a:cs typeface="等线" panose="02010600030101010101" pitchFamily="2" charset="-122"/>
            </a:endParaRPr>
          </a:p>
          <a:p>
            <a:pPr algn="l">
              <a:lnSpc>
                <a:spcPct val="130000"/>
              </a:lnSpc>
            </a:pPr>
            <a:r>
              <a:rPr kumimoji="1" lang="zh-CN" altLang="en-US" b="1" dirty="0">
                <a:latin typeface="等线" panose="02010600030101010101" pitchFamily="2" charset="-122"/>
                <a:ea typeface="等线" panose="02010600030101010101" pitchFamily="2" charset="-122"/>
                <a:cs typeface="等线" panose="02010600030101010101" pitchFamily="2" charset="-122"/>
              </a:rPr>
              <a:t>九推</a:t>
            </a:r>
            <a:r>
              <a:rPr kumimoji="1" lang="en-US" altLang="zh-CN" b="1" dirty="0">
                <a:latin typeface="等线" panose="02010600030101010101" pitchFamily="2" charset="-122"/>
                <a:ea typeface="等线" panose="02010600030101010101" pitchFamily="2" charset="-122"/>
                <a:cs typeface="等线" panose="02010600030101010101" pitchFamily="2" charset="-122"/>
              </a:rPr>
              <a:t> </a:t>
            </a:r>
            <a:r>
              <a:rPr kumimoji="1" lang="zh-CN" altLang="en-US" b="1" dirty="0">
                <a:latin typeface="等线" panose="02010600030101010101" pitchFamily="2" charset="-122"/>
                <a:ea typeface="等线" panose="02010600030101010101" pitchFamily="2" charset="-122"/>
                <a:cs typeface="等线" panose="02010600030101010101" pitchFamily="2" charset="-122"/>
              </a:rPr>
              <a:t>稳</a:t>
            </a:r>
            <a:r>
              <a:rPr kumimoji="1" lang="en-US" altLang="zh-CN" b="1" dirty="0">
                <a:latin typeface="等线" panose="02010600030101010101" pitchFamily="2" charset="-122"/>
                <a:ea typeface="等线" panose="02010600030101010101" pitchFamily="2" charset="-122"/>
                <a:cs typeface="等线" panose="02010600030101010101" pitchFamily="2" charset="-122"/>
              </a:rPr>
              <a:t>offer </a:t>
            </a:r>
            <a:r>
              <a:rPr kumimoji="1" lang="zh-CN" altLang="en-US" b="1" dirty="0">
                <a:solidFill>
                  <a:srgbClr val="FF0000"/>
                </a:solidFill>
                <a:latin typeface="等线" panose="02010600030101010101" pitchFamily="2" charset="-122"/>
                <a:ea typeface="等线" panose="02010600030101010101" pitchFamily="2" charset="-122"/>
                <a:cs typeface="等线" panose="02010600030101010101" pitchFamily="2" charset="-122"/>
              </a:rPr>
              <a:t>风险较大</a:t>
            </a:r>
            <a:r>
              <a:rPr kumimoji="1" lang="en-US" altLang="zh-CN" b="1" dirty="0">
                <a:latin typeface="等线" panose="02010600030101010101" pitchFamily="2" charset="-122"/>
                <a:ea typeface="等线" panose="02010600030101010101" pitchFamily="2" charset="-122"/>
                <a:cs typeface="等线" panose="02010600030101010101" pitchFamily="2" charset="-122"/>
              </a:rPr>
              <a:t> </a:t>
            </a:r>
            <a:endParaRPr kumimoji="1" lang="en-US" altLang="zh-CN" b="1" dirty="0">
              <a:latin typeface="等线" panose="02010600030101010101" pitchFamily="2" charset="-122"/>
              <a:ea typeface="等线" panose="02010600030101010101" pitchFamily="2" charset="-122"/>
              <a:cs typeface="等线" panose="02010600030101010101" pitchFamily="2" charset="-122"/>
            </a:endParaRPr>
          </a:p>
        </p:txBody>
      </p:sp>
      <p:sp>
        <p:nvSpPr>
          <p:cNvPr id="27" name="双大括号 26"/>
          <p:cNvSpPr/>
          <p:nvPr>
            <p:custDataLst>
              <p:tags r:id="rId6"/>
            </p:custDataLst>
          </p:nvPr>
        </p:nvSpPr>
        <p:spPr>
          <a:xfrm>
            <a:off x="3839845" y="1524000"/>
            <a:ext cx="3812540" cy="1365250"/>
          </a:xfrm>
          <a:prstGeom prst="bracePair">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pic>
        <p:nvPicPr>
          <p:cNvPr id="28" name="图片 27"/>
          <p:cNvPicPr>
            <a:picLocks noChangeAspect="1"/>
          </p:cNvPicPr>
          <p:nvPr>
            <p:custDataLst>
              <p:tags r:id="rId7"/>
            </p:custDataLst>
          </p:nvPr>
        </p:nvPicPr>
        <p:blipFill>
          <a:blip r:embed="rId8"/>
          <a:srcRect r="45171"/>
          <a:stretch>
            <a:fillRect/>
          </a:stretch>
        </p:blipFill>
        <p:spPr>
          <a:xfrm>
            <a:off x="276225" y="1477010"/>
            <a:ext cx="3386455" cy="1113790"/>
          </a:xfrm>
          <a:prstGeom prst="rect">
            <a:avLst/>
          </a:prstGeom>
        </p:spPr>
      </p:pic>
      <p:sp>
        <p:nvSpPr>
          <p:cNvPr id="29" name="立方体 28"/>
          <p:cNvSpPr/>
          <p:nvPr>
            <p:custDataLst>
              <p:tags r:id="rId9"/>
            </p:custDataLst>
          </p:nvPr>
        </p:nvSpPr>
        <p:spPr>
          <a:xfrm>
            <a:off x="4711065" y="4785995"/>
            <a:ext cx="2804160" cy="617855"/>
          </a:xfrm>
          <a:prstGeom prst="cube">
            <a:avLst/>
          </a:prstGeom>
          <a:solidFill>
            <a:schemeClr val="accent2"/>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130</a:t>
            </a:r>
            <a:r>
              <a:rPr lang="zh-CN" altLang="en-US"/>
              <a:t>分</a:t>
            </a:r>
            <a:r>
              <a:rPr lang="en-US" altLang="zh-CN"/>
              <a:t> </a:t>
            </a:r>
            <a:r>
              <a:rPr lang="zh-CN" altLang="en-US" b="1">
                <a:solidFill>
                  <a:schemeClr val="tx1"/>
                </a:solidFill>
              </a:rPr>
              <a:t>综合测评成绩</a:t>
            </a:r>
            <a:r>
              <a:rPr lang="en-US" altLang="zh-CN"/>
              <a:t> </a:t>
            </a:r>
            <a:endParaRPr lang="zh-CN" altLang="en-US" b="1">
              <a:solidFill>
                <a:schemeClr val="tx1"/>
              </a:solidFill>
            </a:endParaRPr>
          </a:p>
        </p:txBody>
      </p:sp>
      <p:sp>
        <p:nvSpPr>
          <p:cNvPr id="31" name="矩形 30"/>
          <p:cNvSpPr/>
          <p:nvPr>
            <p:custDataLst>
              <p:tags r:id="rId10"/>
            </p:custDataLst>
          </p:nvPr>
        </p:nvSpPr>
        <p:spPr>
          <a:xfrm>
            <a:off x="8942070" y="1978025"/>
            <a:ext cx="2541270" cy="3101975"/>
          </a:xfrm>
          <a:prstGeom prst="rect">
            <a:avLst/>
          </a:prstGeom>
          <a:solidFill>
            <a:schemeClr val="bg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31"/>
          <p:cNvSpPr/>
          <p:nvPr>
            <p:custDataLst>
              <p:tags r:id="rId11"/>
            </p:custDataLst>
          </p:nvPr>
        </p:nvSpPr>
        <p:spPr>
          <a:xfrm>
            <a:off x="8737600" y="2146935"/>
            <a:ext cx="2541270" cy="3256915"/>
          </a:xfrm>
          <a:prstGeom prst="rect">
            <a:avLst/>
          </a:prstGeom>
          <a:solidFill>
            <a:schemeClr val="bg1">
              <a:lumMod val="95000"/>
            </a:schemeClr>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b="1">
                <a:solidFill>
                  <a:srgbClr val="FF0000"/>
                </a:solidFill>
              </a:rPr>
              <a:t>英语成绩</a:t>
            </a:r>
            <a:r>
              <a:rPr lang="en-US" altLang="zh-CN" b="1">
                <a:solidFill>
                  <a:schemeClr val="tx1"/>
                </a:solidFill>
              </a:rPr>
              <a:t> </a:t>
            </a:r>
            <a:r>
              <a:rPr lang="zh-CN" altLang="en-US" b="1">
                <a:solidFill>
                  <a:schemeClr val="tx1"/>
                </a:solidFill>
              </a:rPr>
              <a:t>四级</a:t>
            </a:r>
            <a:r>
              <a:rPr lang="en-US" altLang="zh-CN" b="1">
                <a:solidFill>
                  <a:schemeClr val="tx1"/>
                </a:solidFill>
              </a:rPr>
              <a:t>550+/</a:t>
            </a:r>
            <a:r>
              <a:rPr lang="zh-CN" altLang="en-US" b="1">
                <a:solidFill>
                  <a:schemeClr val="tx1"/>
                </a:solidFill>
              </a:rPr>
              <a:t>六级</a:t>
            </a:r>
            <a:r>
              <a:rPr lang="en-US" altLang="zh-CN" b="1">
                <a:solidFill>
                  <a:schemeClr val="tx1"/>
                </a:solidFill>
              </a:rPr>
              <a:t>425+/</a:t>
            </a:r>
            <a:r>
              <a:rPr lang="zh-CN" altLang="en-US" b="1">
                <a:solidFill>
                  <a:schemeClr val="tx1"/>
                </a:solidFill>
              </a:rPr>
              <a:t>雅思</a:t>
            </a:r>
            <a:r>
              <a:rPr lang="en-US" altLang="zh-CN" b="1">
                <a:solidFill>
                  <a:schemeClr val="tx1"/>
                </a:solidFill>
              </a:rPr>
              <a:t>6.0</a:t>
            </a:r>
            <a:r>
              <a:rPr lang="zh-CN" altLang="en-US" b="1">
                <a:solidFill>
                  <a:schemeClr val="tx1"/>
                </a:solidFill>
              </a:rPr>
              <a:t>等等</a:t>
            </a:r>
            <a:endParaRPr lang="zh-CN" altLang="en-US" b="1">
              <a:solidFill>
                <a:schemeClr val="tx1"/>
              </a:solidFill>
            </a:endParaRPr>
          </a:p>
          <a:p>
            <a:pPr algn="l"/>
            <a:endParaRPr lang="zh-CN" altLang="en-US" b="1">
              <a:solidFill>
                <a:schemeClr val="tx1"/>
              </a:solidFill>
            </a:endParaRPr>
          </a:p>
          <a:p>
            <a:pPr algn="l"/>
            <a:r>
              <a:rPr lang="zh-CN" altLang="en-US" b="1">
                <a:solidFill>
                  <a:srgbClr val="FF0000"/>
                </a:solidFill>
              </a:rPr>
              <a:t>体测成绩</a:t>
            </a:r>
            <a:r>
              <a:rPr lang="en-US" altLang="zh-CN" b="1">
                <a:solidFill>
                  <a:schemeClr val="tx1"/>
                </a:solidFill>
              </a:rPr>
              <a:t> </a:t>
            </a:r>
            <a:r>
              <a:rPr lang="zh-CN" altLang="en-US" b="1">
                <a:solidFill>
                  <a:schemeClr val="tx1"/>
                </a:solidFill>
              </a:rPr>
              <a:t>前三年加权体测成绩合格</a:t>
            </a:r>
            <a:r>
              <a:rPr lang="en-US" altLang="zh-CN" b="1">
                <a:solidFill>
                  <a:schemeClr val="tx1"/>
                </a:solidFill>
              </a:rPr>
              <a:t>60+</a:t>
            </a:r>
            <a:endParaRPr lang="en-US" altLang="zh-CN" b="1">
              <a:solidFill>
                <a:schemeClr val="tx1"/>
              </a:solidFill>
            </a:endParaRPr>
          </a:p>
          <a:p>
            <a:pPr algn="l"/>
            <a:endParaRPr lang="en-US" altLang="zh-CN" b="1">
              <a:solidFill>
                <a:schemeClr val="tx1"/>
              </a:solidFill>
            </a:endParaRPr>
          </a:p>
          <a:p>
            <a:pPr algn="l"/>
            <a:r>
              <a:rPr lang="zh-CN" altLang="en-US" b="1">
                <a:solidFill>
                  <a:srgbClr val="FF0000"/>
                </a:solidFill>
              </a:rPr>
              <a:t>无处分</a:t>
            </a:r>
            <a:r>
              <a:rPr lang="en-US" altLang="zh-CN" b="1">
                <a:solidFill>
                  <a:srgbClr val="FF0000"/>
                </a:solidFill>
              </a:rPr>
              <a:t> </a:t>
            </a:r>
            <a:r>
              <a:rPr lang="zh-CN" altLang="en-US" b="1">
                <a:solidFill>
                  <a:schemeClr val="tx1"/>
                </a:solidFill>
              </a:rPr>
              <a:t>基本不会有</a:t>
            </a:r>
            <a:endParaRPr lang="zh-CN" altLang="en-US" b="1">
              <a:solidFill>
                <a:srgbClr val="FF0000"/>
              </a:solidFill>
            </a:endParaRPr>
          </a:p>
          <a:p>
            <a:pPr algn="l"/>
            <a:endParaRPr lang="zh-CN" altLang="en-US" b="1">
              <a:solidFill>
                <a:schemeClr val="tx1"/>
              </a:solidFill>
            </a:endParaRPr>
          </a:p>
          <a:p>
            <a:pPr algn="l"/>
            <a:r>
              <a:rPr lang="zh-CN" altLang="en-US" b="1">
                <a:solidFill>
                  <a:schemeClr val="tx1"/>
                </a:solidFill>
              </a:rPr>
              <a:t>前六学期成绩</a:t>
            </a:r>
            <a:r>
              <a:rPr lang="zh-CN" altLang="en-US" b="1">
                <a:solidFill>
                  <a:srgbClr val="FF0000"/>
                </a:solidFill>
              </a:rPr>
              <a:t>无挂科</a:t>
            </a:r>
            <a:r>
              <a:rPr lang="en-US" altLang="zh-CN" b="1">
                <a:solidFill>
                  <a:srgbClr val="FF0000"/>
                </a:solidFill>
              </a:rPr>
              <a:t>  </a:t>
            </a:r>
            <a:r>
              <a:rPr lang="zh-CN" altLang="en-US" b="1">
                <a:solidFill>
                  <a:schemeClr val="tx1"/>
                </a:solidFill>
              </a:rPr>
              <a:t>大四前所有补考都过</a:t>
            </a:r>
            <a:endParaRPr lang="zh-CN" altLang="en-US" b="1">
              <a:solidFill>
                <a:schemeClr val="tx1"/>
              </a:solidFill>
            </a:endParaRPr>
          </a:p>
        </p:txBody>
      </p:sp>
      <p:sp>
        <p:nvSpPr>
          <p:cNvPr id="48" name="文本框 47"/>
          <p:cNvSpPr txBox="1"/>
          <p:nvPr/>
        </p:nvSpPr>
        <p:spPr>
          <a:xfrm>
            <a:off x="9452610" y="1439545"/>
            <a:ext cx="1307465" cy="450850"/>
          </a:xfrm>
          <a:prstGeom prst="rect">
            <a:avLst/>
          </a:prstGeom>
          <a:noFill/>
        </p:spPr>
        <p:txBody>
          <a:bodyPr wrap="square" rtlCol="0">
            <a:spAutoFit/>
          </a:bodyPr>
          <a:lstStyle/>
          <a:p>
            <a:pPr algn="ctr">
              <a:lnSpc>
                <a:spcPct val="130000"/>
              </a:lnSpc>
            </a:pPr>
            <a:r>
              <a:rPr kumimoji="1" lang="zh-CN" altLang="en-US" b="1" dirty="0">
                <a:solidFill>
                  <a:schemeClr val="tx1"/>
                </a:solidFill>
                <a:latin typeface="等线" panose="02010600030101010101" pitchFamily="2" charset="-122"/>
                <a:ea typeface="等线" panose="02010600030101010101" pitchFamily="2" charset="-122"/>
              </a:rPr>
              <a:t>注意事项</a:t>
            </a:r>
            <a:endParaRPr kumimoji="1" lang="zh-CN" altLang="en-US" b="1" dirty="0">
              <a:solidFill>
                <a:schemeClr val="tx1"/>
              </a:solidFill>
              <a:latin typeface="等线" panose="02010600030101010101" pitchFamily="2" charset="-122"/>
              <a:ea typeface="等线" panose="02010600030101010101" pitchFamily="2" charset="-122"/>
            </a:endParaRPr>
          </a:p>
        </p:txBody>
      </p:sp>
      <p:sp>
        <p:nvSpPr>
          <p:cNvPr id="30" name="下箭头 29"/>
          <p:cNvSpPr/>
          <p:nvPr/>
        </p:nvSpPr>
        <p:spPr>
          <a:xfrm>
            <a:off x="1848485" y="3730625"/>
            <a:ext cx="652145" cy="18288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上箭头 32"/>
          <p:cNvSpPr/>
          <p:nvPr/>
        </p:nvSpPr>
        <p:spPr>
          <a:xfrm>
            <a:off x="4763135" y="2945765"/>
            <a:ext cx="880745" cy="194310"/>
          </a:xfrm>
          <a:prstGeom prst="up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 y="0"/>
            <a:ext cx="3403262" cy="68580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B0252A"/>
              </a:solidFill>
              <a:latin typeface="微软雅黑" panose="020B0503020204020204" charset="-122"/>
            </a:endParaRPr>
          </a:p>
        </p:txBody>
      </p:sp>
      <p:sp>
        <p:nvSpPr>
          <p:cNvPr id="5" name="文本框 4"/>
          <p:cNvSpPr txBox="1"/>
          <p:nvPr/>
        </p:nvSpPr>
        <p:spPr>
          <a:xfrm>
            <a:off x="931695" y="1023784"/>
            <a:ext cx="1478130" cy="1198880"/>
          </a:xfrm>
          <a:prstGeom prst="rect">
            <a:avLst/>
          </a:prstGeom>
          <a:noFill/>
          <a:ln w="28575">
            <a:solidFill>
              <a:schemeClr val="bg1"/>
            </a:solidFill>
          </a:ln>
        </p:spPr>
        <p:txBody>
          <a:bodyPr wrap="square" rtlCol="0">
            <a:spAutoFit/>
          </a:bodyPr>
          <a:lstStyle/>
          <a:p>
            <a:pPr algn="ctr"/>
            <a:r>
              <a:rPr lang="zh-CN" altLang="en-US" sz="3600" b="1" dirty="0">
                <a:solidFill>
                  <a:schemeClr val="bg1"/>
                </a:solidFill>
                <a:latin typeface="微软雅黑" panose="020B0503020204020204" charset="-122"/>
                <a:ea typeface="微软雅黑" panose="020B0503020204020204" charset="-122"/>
              </a:rPr>
              <a:t>介绍</a:t>
            </a:r>
            <a:endParaRPr lang="en-US" altLang="zh-CN" sz="3600" b="1" dirty="0">
              <a:solidFill>
                <a:schemeClr val="bg1"/>
              </a:solidFill>
              <a:latin typeface="微软雅黑" panose="020B0503020204020204" charset="-122"/>
              <a:ea typeface="微软雅黑" panose="020B0503020204020204" charset="-122"/>
            </a:endParaRPr>
          </a:p>
          <a:p>
            <a:pPr algn="ctr"/>
            <a:r>
              <a:rPr lang="zh-CN" altLang="en-US" sz="3600" b="1" dirty="0">
                <a:solidFill>
                  <a:schemeClr val="bg1"/>
                </a:solidFill>
                <a:latin typeface="微软雅黑" panose="020B0503020204020204" charset="-122"/>
                <a:ea typeface="微软雅黑" panose="020B0503020204020204" charset="-122"/>
              </a:rPr>
              <a:t>提纲</a:t>
            </a:r>
            <a:endParaRPr lang="zh-CN" altLang="en-US" sz="3600" b="1" dirty="0">
              <a:solidFill>
                <a:schemeClr val="bg1"/>
              </a:solidFill>
              <a:latin typeface="微软雅黑" panose="020B0503020204020204" charset="-122"/>
              <a:ea typeface="微软雅黑" panose="020B0503020204020204" charset="-122"/>
            </a:endParaRPr>
          </a:p>
        </p:txBody>
      </p:sp>
      <p:cxnSp>
        <p:nvCxnSpPr>
          <p:cNvPr id="6" name="直接连接符 5"/>
          <p:cNvCxnSpPr/>
          <p:nvPr/>
        </p:nvCxnSpPr>
        <p:spPr>
          <a:xfrm>
            <a:off x="960270" y="5648554"/>
            <a:ext cx="142098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8867777" y="6279234"/>
            <a:ext cx="3324225" cy="77117"/>
          </a:xfrm>
          <a:prstGeom prst="rect">
            <a:avLst/>
          </a:prstGeom>
          <a:gradFill flip="none" rotWithShape="1">
            <a:gsLst>
              <a:gs pos="36000">
                <a:schemeClr val="accent1">
                  <a:lumMod val="60000"/>
                  <a:lumOff val="40000"/>
                </a:schemeClr>
              </a:gs>
              <a:gs pos="0">
                <a:schemeClr val="accent1">
                  <a:lumMod val="20000"/>
                  <a:lumOff val="80000"/>
                </a:schemeClr>
              </a:gs>
              <a:gs pos="17000">
                <a:schemeClr val="accent1">
                  <a:lumMod val="40000"/>
                  <a:lumOff val="60000"/>
                </a:schemeClr>
              </a:gs>
              <a:gs pos="74000">
                <a:schemeClr val="accent1">
                  <a:lumMod val="75000"/>
                </a:schemeClr>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p:cNvSpPr/>
          <p:nvPr/>
        </p:nvSpPr>
        <p:spPr>
          <a:xfrm>
            <a:off x="10922804" y="811059"/>
            <a:ext cx="215549" cy="2127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ndParaRPr>
          </a:p>
        </p:txBody>
      </p:sp>
      <p:sp>
        <p:nvSpPr>
          <p:cNvPr id="12" name="矩形 11"/>
          <p:cNvSpPr/>
          <p:nvPr/>
        </p:nvSpPr>
        <p:spPr>
          <a:xfrm>
            <a:off x="8775678" y="6279234"/>
            <a:ext cx="3416320" cy="523220"/>
          </a:xfrm>
          <a:prstGeom prst="rect">
            <a:avLst/>
          </a:prstGeom>
          <a:noFill/>
          <a:effectLst>
            <a:outerShdw blurRad="50800" dist="38100" dir="2700000" algn="tl" rotWithShape="0">
              <a:prstClr val="black">
                <a:alpha val="27000"/>
              </a:prstClr>
            </a:outerShdw>
          </a:effectLst>
        </p:spPr>
        <p:txBody>
          <a:bodyPr wrap="none" lIns="91440" tIns="45720" rIns="91440" bIns="45720">
            <a:spAutoFit/>
          </a:bodyPr>
          <a:lstStyle/>
          <a:p>
            <a:pPr algn="ctr"/>
            <a:r>
              <a:rPr lang="zh-CN" altLang="en-US" sz="2800" dirty="0">
                <a:ln w="0"/>
                <a:solidFill>
                  <a:schemeClr val="accent1"/>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厚德求真，砺学笃行</a:t>
            </a:r>
            <a:endParaRPr lang="zh-CN" altLang="en-US" sz="2800" b="0" cap="none" spc="0" dirty="0">
              <a:ln w="0"/>
              <a:solidFill>
                <a:schemeClr val="accent1"/>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endParaRPr>
          </a:p>
        </p:txBody>
      </p:sp>
      <p:grpSp>
        <p:nvGrpSpPr>
          <p:cNvPr id="2" name="组合 1"/>
          <p:cNvGrpSpPr/>
          <p:nvPr>
            <p:custDataLst>
              <p:tags r:id="rId1"/>
            </p:custDataLst>
          </p:nvPr>
        </p:nvGrpSpPr>
        <p:grpSpPr>
          <a:xfrm rot="0">
            <a:off x="4772660" y="1304925"/>
            <a:ext cx="5518150" cy="602615"/>
            <a:chOff x="4772589" y="1617089"/>
            <a:chExt cx="5517878" cy="602488"/>
          </a:xfrm>
        </p:grpSpPr>
        <p:sp>
          <p:nvSpPr>
            <p:cNvPr id="13" name="Text Box 13"/>
            <p:cNvSpPr txBox="1">
              <a:spLocks noChangeArrowheads="1"/>
            </p:cNvSpPr>
            <p:nvPr>
              <p:custDataLst>
                <p:tags r:id="rId2"/>
              </p:custDataLst>
            </p:nvPr>
          </p:nvSpPr>
          <p:spPr bwMode="gray">
            <a:xfrm>
              <a:off x="5919776" y="1617089"/>
              <a:ext cx="3937550" cy="583565"/>
            </a:xfrm>
            <a:prstGeom prst="rect">
              <a:avLst/>
            </a:prstGeom>
            <a:noFill/>
            <a:ln>
              <a:noFill/>
            </a:ln>
            <a:effectLst/>
          </p:spPr>
          <p:style>
            <a:lnRef idx="2">
              <a:schemeClr val="dk1"/>
            </a:lnRef>
            <a:fillRef idx="1">
              <a:schemeClr val="lt1"/>
            </a:fillRef>
            <a:effectRef idx="0">
              <a:schemeClr val="dk1"/>
            </a:effectRef>
            <a:fontRef idx="minor">
              <a:schemeClr val="dk1"/>
            </a:fontRef>
          </p:style>
          <p:txBody>
            <a:bodyPr wrap="square">
              <a:spAutoFit/>
            </a:bodyPr>
            <a:lstStyle>
              <a:defPPr>
                <a:defRPr lang="zh-CN"/>
              </a:defPPr>
              <a:lvl1pPr eaLnBrk="0" hangingPunct="0">
                <a:lnSpc>
                  <a:spcPct val="100000"/>
                </a:lnSpc>
                <a:buClrTx/>
                <a:buFontTx/>
                <a:buNone/>
                <a:defRPr kumimoji="0" sz="2800" b="1">
                  <a:solidFill>
                    <a:srgbClr val="003399"/>
                  </a:solidFill>
                  <a:latin typeface="微软雅黑" panose="020B0503020204020204" charset="-122"/>
                  <a:ea typeface="微软雅黑" panose="020B0503020204020204" charset="-122"/>
                </a:defRPr>
              </a:lvl1pPr>
            </a:lstStyle>
            <a:p>
              <a:pPr algn="ctr">
                <a:buSzTx/>
              </a:pPr>
              <a:r>
                <a:rPr lang="zh-CN" altLang="en-US" sz="3200" dirty="0">
                  <a:solidFill>
                    <a:schemeClr val="accent1">
                      <a:lumMod val="75000"/>
                    </a:schemeClr>
                  </a:solidFill>
                  <a:sym typeface="+mn-ea"/>
                </a:rPr>
                <a:t>个人简介</a:t>
              </a:r>
              <a:endParaRPr lang="zh-CN" altLang="en-US" sz="3200" dirty="0">
                <a:solidFill>
                  <a:schemeClr val="accent1">
                    <a:lumMod val="75000"/>
                  </a:schemeClr>
                </a:solidFill>
                <a:sym typeface="+mn-ea"/>
              </a:endParaRPr>
            </a:p>
          </p:txBody>
        </p:sp>
        <p:sp>
          <p:nvSpPr>
            <p:cNvPr id="14" name="文本框 13"/>
            <p:cNvSpPr txBox="1"/>
            <p:nvPr>
              <p:custDataLst>
                <p:tags r:id="rId3"/>
              </p:custDataLst>
            </p:nvPr>
          </p:nvSpPr>
          <p:spPr>
            <a:xfrm>
              <a:off x="4772589" y="1636012"/>
              <a:ext cx="669120" cy="583565"/>
            </a:xfrm>
            <a:prstGeom prst="rect">
              <a:avLst/>
            </a:prstGeom>
            <a:noFill/>
          </p:spPr>
          <p:txBody>
            <a:bodyPr wrap="square" rtlCol="0">
              <a:spAutoFit/>
            </a:bodyPr>
            <a:lstStyle>
              <a:defPPr>
                <a:defRPr lang="zh-CN"/>
              </a:defPPr>
              <a:lvl1pPr algn="ctr">
                <a:defRPr sz="3200" b="1">
                  <a:solidFill>
                    <a:srgbClr val="003399"/>
                  </a:solidFill>
                  <a:latin typeface="+mj-lt"/>
                </a:defRPr>
              </a:lvl1pPr>
            </a:lstStyle>
            <a:p>
              <a:r>
                <a:rPr lang="en-US" altLang="zh-CN" dirty="0">
                  <a:solidFill>
                    <a:schemeClr val="accent1">
                      <a:lumMod val="75000"/>
                    </a:schemeClr>
                  </a:solidFill>
                </a:rPr>
                <a:t>01</a:t>
              </a:r>
              <a:endParaRPr lang="en-US" altLang="zh-CN" dirty="0">
                <a:solidFill>
                  <a:schemeClr val="accent1">
                    <a:lumMod val="75000"/>
                  </a:schemeClr>
                </a:solidFill>
              </a:endParaRPr>
            </a:p>
          </p:txBody>
        </p:sp>
        <p:cxnSp>
          <p:nvCxnSpPr>
            <p:cNvPr id="15" name="直接连接符 14"/>
            <p:cNvCxnSpPr/>
            <p:nvPr>
              <p:custDataLst>
                <p:tags r:id="rId4"/>
              </p:custDataLst>
            </p:nvPr>
          </p:nvCxnSpPr>
          <p:spPr>
            <a:xfrm>
              <a:off x="5459918" y="2210887"/>
              <a:ext cx="4830549"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custDataLst>
              <p:tags r:id="rId5"/>
            </p:custDataLst>
          </p:nvPr>
        </p:nvGrpSpPr>
        <p:grpSpPr>
          <a:xfrm rot="0">
            <a:off x="4772660" y="2175510"/>
            <a:ext cx="5712460" cy="603250"/>
            <a:chOff x="4772589" y="2504944"/>
            <a:chExt cx="5712332" cy="603308"/>
          </a:xfrm>
        </p:grpSpPr>
        <p:sp>
          <p:nvSpPr>
            <p:cNvPr id="16" name="Text Box 13"/>
            <p:cNvSpPr txBox="1">
              <a:spLocks noChangeArrowheads="1"/>
            </p:cNvSpPr>
            <p:nvPr>
              <p:custDataLst>
                <p:tags r:id="rId6"/>
              </p:custDataLst>
            </p:nvPr>
          </p:nvSpPr>
          <p:spPr bwMode="gray">
            <a:xfrm>
              <a:off x="5247256" y="2504944"/>
              <a:ext cx="5237665" cy="583565"/>
            </a:xfrm>
            <a:prstGeom prst="rect">
              <a:avLst/>
            </a:prstGeom>
            <a:noFill/>
            <a:ln>
              <a:noFill/>
            </a:ln>
            <a:effectLst/>
          </p:spPr>
          <p:style>
            <a:lnRef idx="2">
              <a:schemeClr val="dk1"/>
            </a:lnRef>
            <a:fillRef idx="1">
              <a:schemeClr val="lt1"/>
            </a:fillRef>
            <a:effectRef idx="0">
              <a:schemeClr val="dk1"/>
            </a:effectRef>
            <a:fontRef idx="minor">
              <a:schemeClr val="dk1"/>
            </a:fontRef>
          </p:style>
          <p:txBody>
            <a:bodyPr wrap="square">
              <a:spAutoFit/>
            </a:bodyPr>
            <a:lstStyle/>
            <a:p>
              <a:pPr algn="ctr" eaLnBrk="0" hangingPunct="0">
                <a:buClrTx/>
                <a:buSzTx/>
                <a:buFontTx/>
              </a:pPr>
              <a:r>
                <a:rPr lang="zh-CN" altLang="en-US" sz="3200" b="1" dirty="0">
                  <a:solidFill>
                    <a:schemeClr val="accent1">
                      <a:lumMod val="75000"/>
                    </a:schemeClr>
                  </a:solidFill>
                  <a:latin typeface="微软雅黑" panose="020B0503020204020204" charset="-122"/>
                  <a:ea typeface="微软雅黑" panose="020B0503020204020204" charset="-122"/>
                  <a:sym typeface="+mn-ea"/>
                </a:rPr>
                <a:t>学习</a:t>
              </a:r>
              <a:r>
                <a:rPr lang="zh-CN" altLang="en-US" sz="3200" b="1" dirty="0">
                  <a:solidFill>
                    <a:schemeClr val="accent1">
                      <a:lumMod val="75000"/>
                    </a:schemeClr>
                  </a:solidFill>
                  <a:latin typeface="微软雅黑" panose="020B0503020204020204" charset="-122"/>
                  <a:ea typeface="微软雅黑" panose="020B0503020204020204" charset="-122"/>
                  <a:sym typeface="+mn-ea"/>
                </a:rPr>
                <a:t>经验</a:t>
              </a:r>
              <a:endParaRPr lang="zh-CN" altLang="en-US" sz="3200" b="1" dirty="0">
                <a:solidFill>
                  <a:schemeClr val="accent1">
                    <a:lumMod val="75000"/>
                  </a:schemeClr>
                </a:solidFill>
                <a:latin typeface="微软雅黑" panose="020B0503020204020204" charset="-122"/>
                <a:ea typeface="微软雅黑" panose="020B0503020204020204" charset="-122"/>
                <a:sym typeface="+mn-ea"/>
              </a:endParaRPr>
            </a:p>
          </p:txBody>
        </p:sp>
        <p:cxnSp>
          <p:nvCxnSpPr>
            <p:cNvPr id="17" name="直接连接符 16"/>
            <p:cNvCxnSpPr/>
            <p:nvPr>
              <p:custDataLst>
                <p:tags r:id="rId7"/>
              </p:custDataLst>
            </p:nvPr>
          </p:nvCxnSpPr>
          <p:spPr>
            <a:xfrm>
              <a:off x="5459918" y="3101710"/>
              <a:ext cx="4830549"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custDataLst>
                <p:tags r:id="rId8"/>
              </p:custDataLst>
            </p:nvPr>
          </p:nvSpPr>
          <p:spPr>
            <a:xfrm>
              <a:off x="4772589" y="2524687"/>
              <a:ext cx="669120" cy="583565"/>
            </a:xfrm>
            <a:prstGeom prst="rect">
              <a:avLst/>
            </a:prstGeom>
            <a:noFill/>
          </p:spPr>
          <p:txBody>
            <a:bodyPr wrap="square" rtlCol="0">
              <a:spAutoFit/>
            </a:bodyPr>
            <a:lstStyle/>
            <a:p>
              <a:pPr algn="ctr"/>
              <a:r>
                <a:rPr lang="en-US" altLang="zh-CN" sz="3200" b="1" dirty="0">
                  <a:solidFill>
                    <a:schemeClr val="accent1">
                      <a:lumMod val="75000"/>
                    </a:schemeClr>
                  </a:solidFill>
                  <a:latin typeface="+mj-lt"/>
                </a:rPr>
                <a:t>02</a:t>
              </a:r>
              <a:endParaRPr lang="en-US" altLang="zh-CN" sz="3200" b="1" dirty="0">
                <a:solidFill>
                  <a:schemeClr val="accent1">
                    <a:lumMod val="75000"/>
                  </a:schemeClr>
                </a:solidFill>
                <a:latin typeface="+mj-lt"/>
              </a:endParaRPr>
            </a:p>
          </p:txBody>
        </p:sp>
      </p:grpSp>
      <p:grpSp>
        <p:nvGrpSpPr>
          <p:cNvPr id="7" name="组合 6"/>
          <p:cNvGrpSpPr/>
          <p:nvPr>
            <p:custDataLst>
              <p:tags r:id="rId9"/>
            </p:custDataLst>
          </p:nvPr>
        </p:nvGrpSpPr>
        <p:grpSpPr>
          <a:xfrm rot="0">
            <a:off x="4772660" y="3047365"/>
            <a:ext cx="5734685" cy="645160"/>
            <a:chOff x="4772589" y="3391877"/>
            <a:chExt cx="5734794" cy="645600"/>
          </a:xfrm>
        </p:grpSpPr>
        <p:sp>
          <p:nvSpPr>
            <p:cNvPr id="20" name="Text Box 13"/>
            <p:cNvSpPr txBox="1">
              <a:spLocks noChangeArrowheads="1"/>
            </p:cNvSpPr>
            <p:nvPr>
              <p:custDataLst>
                <p:tags r:id="rId10"/>
              </p:custDataLst>
            </p:nvPr>
          </p:nvSpPr>
          <p:spPr bwMode="gray">
            <a:xfrm>
              <a:off x="5269718" y="3391877"/>
              <a:ext cx="5237665" cy="583963"/>
            </a:xfrm>
            <a:prstGeom prst="rect">
              <a:avLst/>
            </a:prstGeom>
            <a:noFill/>
            <a:ln>
              <a:noFill/>
            </a:ln>
            <a:effectLst/>
          </p:spPr>
          <p:style>
            <a:lnRef idx="2">
              <a:schemeClr val="dk1"/>
            </a:lnRef>
            <a:fillRef idx="1">
              <a:schemeClr val="lt1"/>
            </a:fillRef>
            <a:effectRef idx="0">
              <a:schemeClr val="dk1"/>
            </a:effectRef>
            <a:fontRef idx="minor">
              <a:schemeClr val="dk1"/>
            </a:fontRef>
          </p:style>
          <p:txBody>
            <a:bodyPr wrap="square">
              <a:spAutoFit/>
            </a:bodyPr>
            <a:lstStyle/>
            <a:p>
              <a:pPr marL="0" marR="0" lvl="0" algn="ctr" defTabSz="914400" rtl="0" eaLnBrk="0" fontAlgn="auto" latinLnBrk="0" hangingPunct="0">
                <a:lnSpc>
                  <a:spcPct val="100000"/>
                </a:lnSpc>
                <a:spcBef>
                  <a:spcPts val="0"/>
                </a:spcBef>
                <a:buClrTx/>
                <a:buSzTx/>
                <a:buFontTx/>
                <a:buNone/>
              </a:pPr>
              <a:r>
                <a:rPr lang="zh-CN" altLang="en-US" sz="3200" b="1" dirty="0">
                  <a:solidFill>
                    <a:schemeClr val="accent1">
                      <a:lumMod val="75000"/>
                    </a:schemeClr>
                  </a:solidFill>
                  <a:latin typeface="微软雅黑" panose="020B0503020204020204" charset="-122"/>
                  <a:ea typeface="微软雅黑" panose="020B0503020204020204" charset="-122"/>
                  <a:sym typeface="+mn-ea"/>
                </a:rPr>
                <a:t>竞赛科研</a:t>
              </a:r>
              <a:endParaRPr lang="zh-CN" altLang="en-US" sz="3200" b="1" dirty="0">
                <a:solidFill>
                  <a:schemeClr val="accent1">
                    <a:lumMod val="75000"/>
                  </a:schemeClr>
                </a:solidFill>
                <a:latin typeface="微软雅黑" panose="020B0503020204020204" charset="-122"/>
                <a:ea typeface="微软雅黑" panose="020B0503020204020204" charset="-122"/>
                <a:sym typeface="+mn-ea"/>
              </a:endParaRPr>
            </a:p>
          </p:txBody>
        </p:sp>
        <p:sp>
          <p:nvSpPr>
            <p:cNvPr id="22" name="文本框 21"/>
            <p:cNvSpPr txBox="1"/>
            <p:nvPr>
              <p:custDataLst>
                <p:tags r:id="rId11"/>
              </p:custDataLst>
            </p:nvPr>
          </p:nvSpPr>
          <p:spPr>
            <a:xfrm>
              <a:off x="4772589" y="3453912"/>
              <a:ext cx="669120" cy="583565"/>
            </a:xfrm>
            <a:prstGeom prst="rect">
              <a:avLst/>
            </a:prstGeom>
            <a:noFill/>
          </p:spPr>
          <p:txBody>
            <a:bodyPr wrap="square" rtlCol="0">
              <a:spAutoFit/>
            </a:bodyPr>
            <a:lstStyle/>
            <a:p>
              <a:pPr algn="ctr"/>
              <a:r>
                <a:rPr lang="en-US" altLang="zh-CN" sz="3200" b="1" dirty="0">
                  <a:solidFill>
                    <a:schemeClr val="accent1">
                      <a:lumMod val="75000"/>
                    </a:schemeClr>
                  </a:solidFill>
                  <a:latin typeface="+mj-lt"/>
                </a:rPr>
                <a:t>03</a:t>
              </a:r>
              <a:endParaRPr lang="en-US" altLang="zh-CN" sz="3200" b="1" dirty="0">
                <a:solidFill>
                  <a:schemeClr val="accent1">
                    <a:lumMod val="75000"/>
                  </a:schemeClr>
                </a:solidFill>
                <a:latin typeface="+mj-lt"/>
              </a:endParaRPr>
            </a:p>
          </p:txBody>
        </p:sp>
        <p:cxnSp>
          <p:nvCxnSpPr>
            <p:cNvPr id="27" name="直接连接符 26"/>
            <p:cNvCxnSpPr/>
            <p:nvPr>
              <p:custDataLst>
                <p:tags r:id="rId12"/>
              </p:custDataLst>
            </p:nvPr>
          </p:nvCxnSpPr>
          <p:spPr>
            <a:xfrm>
              <a:off x="5441709" y="3995901"/>
              <a:ext cx="4848758"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custDataLst>
              <p:tags r:id="rId13"/>
            </p:custDataLst>
          </p:nvPr>
        </p:nvGrpSpPr>
        <p:grpSpPr>
          <a:xfrm rot="0">
            <a:off x="4772660" y="3961130"/>
            <a:ext cx="5712460" cy="661670"/>
            <a:chOff x="4772589" y="4206769"/>
            <a:chExt cx="5712331" cy="662232"/>
          </a:xfrm>
        </p:grpSpPr>
        <p:cxnSp>
          <p:nvCxnSpPr>
            <p:cNvPr id="23" name="直接连接符 22"/>
            <p:cNvCxnSpPr/>
            <p:nvPr>
              <p:custDataLst>
                <p:tags r:id="rId14"/>
              </p:custDataLst>
            </p:nvPr>
          </p:nvCxnSpPr>
          <p:spPr>
            <a:xfrm>
              <a:off x="5459918" y="4798509"/>
              <a:ext cx="4830549"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custDataLst>
                <p:tags r:id="rId15"/>
              </p:custDataLst>
            </p:nvPr>
          </p:nvSpPr>
          <p:spPr>
            <a:xfrm>
              <a:off x="4772589" y="4285436"/>
              <a:ext cx="669120" cy="583565"/>
            </a:xfrm>
            <a:prstGeom prst="rect">
              <a:avLst/>
            </a:prstGeom>
            <a:noFill/>
          </p:spPr>
          <p:txBody>
            <a:bodyPr wrap="square" rtlCol="0">
              <a:spAutoFit/>
            </a:bodyPr>
            <a:lstStyle/>
            <a:p>
              <a:pPr algn="ctr"/>
              <a:r>
                <a:rPr lang="en-US" altLang="zh-CN" sz="3200" b="1" dirty="0">
                  <a:solidFill>
                    <a:schemeClr val="accent1">
                      <a:lumMod val="75000"/>
                    </a:schemeClr>
                  </a:solidFill>
                  <a:latin typeface="+mj-lt"/>
                </a:rPr>
                <a:t>04</a:t>
              </a:r>
              <a:endParaRPr lang="en-US" altLang="zh-CN" sz="3200" b="1" dirty="0">
                <a:solidFill>
                  <a:schemeClr val="accent1">
                    <a:lumMod val="75000"/>
                  </a:schemeClr>
                </a:solidFill>
                <a:latin typeface="+mj-lt"/>
              </a:endParaRPr>
            </a:p>
          </p:txBody>
        </p:sp>
        <p:sp>
          <p:nvSpPr>
            <p:cNvPr id="29" name="Text Box 13"/>
            <p:cNvSpPr txBox="1">
              <a:spLocks noChangeArrowheads="1"/>
            </p:cNvSpPr>
            <p:nvPr>
              <p:custDataLst>
                <p:tags r:id="rId16"/>
              </p:custDataLst>
            </p:nvPr>
          </p:nvSpPr>
          <p:spPr bwMode="gray">
            <a:xfrm>
              <a:off x="5247255" y="4206769"/>
              <a:ext cx="5237665" cy="584061"/>
            </a:xfrm>
            <a:prstGeom prst="rect">
              <a:avLst/>
            </a:prstGeom>
            <a:noFill/>
            <a:ln>
              <a:noFill/>
            </a:ln>
            <a:effectLst/>
          </p:spPr>
          <p:style>
            <a:lnRef idx="2">
              <a:schemeClr val="dk1"/>
            </a:lnRef>
            <a:fillRef idx="1">
              <a:schemeClr val="lt1"/>
            </a:fillRef>
            <a:effectRef idx="0">
              <a:schemeClr val="dk1"/>
            </a:effectRef>
            <a:fontRef idx="minor">
              <a:schemeClr val="dk1"/>
            </a:fontRef>
          </p:style>
          <p:txBody>
            <a:bodyPr wrap="square">
              <a:spAutoFit/>
            </a:bodyPr>
            <a:lstStyle/>
            <a:p>
              <a:pPr algn="ctr" eaLnBrk="0" hangingPunct="0">
                <a:defRPr/>
              </a:pPr>
              <a:r>
                <a:rPr lang="zh-CN" altLang="en-US" sz="3200" b="1" dirty="0">
                  <a:solidFill>
                    <a:schemeClr val="accent1">
                      <a:lumMod val="75000"/>
                    </a:schemeClr>
                  </a:solidFill>
                  <a:latin typeface="微软雅黑" panose="020B0503020204020204" charset="-122"/>
                  <a:ea typeface="微软雅黑" panose="020B0503020204020204" charset="-122"/>
                  <a:sym typeface="+mn-ea"/>
                </a:rPr>
                <a:t>保研指南</a:t>
              </a:r>
              <a:endParaRPr lang="zh-CN" altLang="en-US" sz="3200" b="1" dirty="0">
                <a:solidFill>
                  <a:schemeClr val="accent1">
                    <a:lumMod val="75000"/>
                  </a:schemeClr>
                </a:solidFill>
                <a:latin typeface="微软雅黑" panose="020B0503020204020204" charset="-122"/>
                <a:ea typeface="微软雅黑" panose="020B0503020204020204" charset="-122"/>
                <a:sym typeface="+mn-ea"/>
              </a:endParaRPr>
            </a:p>
          </p:txBody>
        </p:sp>
      </p:grpSp>
      <p:grpSp>
        <p:nvGrpSpPr>
          <p:cNvPr id="9" name="组合 8"/>
          <p:cNvGrpSpPr/>
          <p:nvPr>
            <p:custDataLst>
              <p:tags r:id="rId17"/>
            </p:custDataLst>
          </p:nvPr>
        </p:nvGrpSpPr>
        <p:grpSpPr>
          <a:xfrm rot="0">
            <a:off x="4795520" y="4891405"/>
            <a:ext cx="5712460" cy="662305"/>
            <a:chOff x="4772589" y="4206769"/>
            <a:chExt cx="5712331" cy="662728"/>
          </a:xfrm>
        </p:grpSpPr>
        <p:cxnSp>
          <p:nvCxnSpPr>
            <p:cNvPr id="11" name="直接连接符 10"/>
            <p:cNvCxnSpPr/>
            <p:nvPr>
              <p:custDataLst>
                <p:tags r:id="rId18"/>
              </p:custDataLst>
            </p:nvPr>
          </p:nvCxnSpPr>
          <p:spPr>
            <a:xfrm>
              <a:off x="5459918" y="4798509"/>
              <a:ext cx="4830549"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custDataLst>
                <p:tags r:id="rId19"/>
              </p:custDataLst>
            </p:nvPr>
          </p:nvSpPr>
          <p:spPr>
            <a:xfrm>
              <a:off x="4772589" y="4285436"/>
              <a:ext cx="669120" cy="584061"/>
            </a:xfrm>
            <a:prstGeom prst="rect">
              <a:avLst/>
            </a:prstGeom>
            <a:noFill/>
          </p:spPr>
          <p:txBody>
            <a:bodyPr wrap="square" rtlCol="0">
              <a:spAutoFit/>
            </a:bodyPr>
            <a:p>
              <a:pPr algn="ctr"/>
              <a:r>
                <a:rPr lang="en-US" altLang="zh-CN" sz="3200" b="1" dirty="0">
                  <a:solidFill>
                    <a:schemeClr val="accent1">
                      <a:lumMod val="75000"/>
                    </a:schemeClr>
                  </a:solidFill>
                  <a:latin typeface="+mj-lt"/>
                </a:rPr>
                <a:t>05</a:t>
              </a:r>
              <a:endParaRPr lang="en-US" altLang="zh-CN" sz="3200" b="1" dirty="0">
                <a:solidFill>
                  <a:schemeClr val="accent1">
                    <a:lumMod val="75000"/>
                  </a:schemeClr>
                </a:solidFill>
                <a:latin typeface="+mj-lt"/>
              </a:endParaRPr>
            </a:p>
          </p:txBody>
        </p:sp>
        <p:sp>
          <p:nvSpPr>
            <p:cNvPr id="21" name="Text Box 13"/>
            <p:cNvSpPr txBox="1">
              <a:spLocks noChangeArrowheads="1"/>
            </p:cNvSpPr>
            <p:nvPr>
              <p:custDataLst>
                <p:tags r:id="rId20"/>
              </p:custDataLst>
            </p:nvPr>
          </p:nvSpPr>
          <p:spPr bwMode="gray">
            <a:xfrm>
              <a:off x="5247255" y="4206769"/>
              <a:ext cx="5237665" cy="583565"/>
            </a:xfrm>
            <a:prstGeom prst="rect">
              <a:avLst/>
            </a:prstGeom>
            <a:noFill/>
            <a:ln>
              <a:noFill/>
            </a:ln>
            <a:effectLst/>
          </p:spPr>
          <p:style>
            <a:lnRef idx="2">
              <a:schemeClr val="dk1"/>
            </a:lnRef>
            <a:fillRef idx="1">
              <a:schemeClr val="lt1"/>
            </a:fillRef>
            <a:effectRef idx="0">
              <a:schemeClr val="dk1"/>
            </a:effectRef>
            <a:fontRef idx="minor">
              <a:schemeClr val="dk1"/>
            </a:fontRef>
          </p:style>
          <p:txBody>
            <a:bodyPr wrap="square">
              <a:spAutoFit/>
            </a:bodyPr>
            <a:p>
              <a:pPr algn="ctr" eaLnBrk="0" hangingPunct="0">
                <a:defRPr/>
              </a:pPr>
              <a:r>
                <a:rPr lang="zh-CN" altLang="en-US" sz="3200" b="1" dirty="0">
                  <a:solidFill>
                    <a:schemeClr val="accent1">
                      <a:lumMod val="75000"/>
                    </a:schemeClr>
                  </a:solidFill>
                  <a:latin typeface="微软雅黑" panose="020B0503020204020204" charset="-122"/>
                  <a:ea typeface="微软雅黑" panose="020B0503020204020204" charset="-122"/>
                  <a:sym typeface="+mn-ea"/>
                </a:rPr>
                <a:t>最后的</a:t>
              </a:r>
              <a:r>
                <a:rPr lang="zh-CN" altLang="en-US" sz="3200" b="1" dirty="0">
                  <a:solidFill>
                    <a:schemeClr val="accent1">
                      <a:lumMod val="75000"/>
                    </a:schemeClr>
                  </a:solidFill>
                  <a:latin typeface="微软雅黑" panose="020B0503020204020204" charset="-122"/>
                  <a:ea typeface="微软雅黑" panose="020B0503020204020204" charset="-122"/>
                  <a:sym typeface="+mn-ea"/>
                </a:rPr>
                <a:t>话</a:t>
              </a:r>
              <a:endParaRPr lang="zh-CN" altLang="en-US" sz="3200" b="1" dirty="0">
                <a:solidFill>
                  <a:schemeClr val="accent1">
                    <a:lumMod val="75000"/>
                  </a:schemeClr>
                </a:solidFill>
                <a:latin typeface="微软雅黑" panose="020B0503020204020204" charset="-122"/>
                <a:ea typeface="微软雅黑" panose="020B0503020204020204" charset="-122"/>
                <a:sym typeface="+mn-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16"/>
          <p:cNvSpPr txBox="1"/>
          <p:nvPr/>
        </p:nvSpPr>
        <p:spPr>
          <a:xfrm>
            <a:off x="0" y="107923"/>
            <a:ext cx="7308304" cy="583565"/>
          </a:xfrm>
          <a:prstGeom prst="rect">
            <a:avLst/>
          </a:prstGeom>
          <a:noFill/>
        </p:spPr>
        <p:txBody>
          <a:bodyPr wrap="square" rtlCol="0">
            <a:spAutoFit/>
          </a:bodyPr>
          <a:lstStyle/>
          <a:p>
            <a:pPr algn="l">
              <a:buClrTx/>
              <a:buSzTx/>
              <a:buFontTx/>
            </a:pPr>
            <a:r>
              <a:rPr lang="zh-CN" altLang="en-US" sz="3200" b="1" dirty="0">
                <a:solidFill>
                  <a:schemeClr val="bg1"/>
                </a:solidFill>
                <a:latin typeface="微软雅黑" panose="020B0503020204020204" charset="-122"/>
                <a:ea typeface="微软雅黑" panose="020B0503020204020204" charset="-122"/>
              </a:rPr>
              <a:t> </a:t>
            </a:r>
            <a:r>
              <a:rPr lang="en-US" altLang="zh-CN" sz="3200" b="1" dirty="0">
                <a:solidFill>
                  <a:schemeClr val="bg1"/>
                </a:solidFill>
                <a:latin typeface="微软雅黑" panose="020B0503020204020204" charset="-122"/>
                <a:ea typeface="微软雅黑" panose="020B0503020204020204" charset="-122"/>
              </a:rPr>
              <a:t>4. </a:t>
            </a:r>
            <a:r>
              <a:rPr lang="zh-CN" altLang="en-US" sz="3200" b="1" dirty="0">
                <a:solidFill>
                  <a:schemeClr val="bg1"/>
                </a:solidFill>
                <a:latin typeface="微软雅黑" panose="020B0503020204020204" charset="-122"/>
                <a:ea typeface="微软雅黑" panose="020B0503020204020204" charset="-122"/>
                <a:sym typeface="+mn-ea"/>
              </a:rPr>
              <a:t>保研指南</a:t>
            </a:r>
            <a:r>
              <a:rPr lang="en-US" altLang="zh-CN" sz="3200" b="1" dirty="0">
                <a:solidFill>
                  <a:schemeClr val="bg1"/>
                </a:solidFill>
                <a:latin typeface="微软雅黑" panose="020B0503020204020204" charset="-122"/>
                <a:ea typeface="微软雅黑" panose="020B0503020204020204" charset="-122"/>
                <a:sym typeface="+mn-ea"/>
              </a:rPr>
              <a:t>—</a:t>
            </a:r>
            <a:r>
              <a:rPr lang="zh-CN" altLang="en-US" sz="3200" b="1" dirty="0">
                <a:solidFill>
                  <a:schemeClr val="bg1"/>
                </a:solidFill>
                <a:latin typeface="微软雅黑" panose="020B0503020204020204" charset="-122"/>
                <a:ea typeface="微软雅黑" panose="020B0503020204020204" charset="-122"/>
                <a:sym typeface="+mn-ea"/>
              </a:rPr>
              <a:t>校内政策篇</a:t>
            </a:r>
            <a:endParaRPr lang="zh-CN" altLang="en-US" sz="3200" b="1" dirty="0">
              <a:solidFill>
                <a:schemeClr val="bg1"/>
              </a:solidFill>
              <a:latin typeface="微软雅黑" panose="020B0503020204020204" charset="-122"/>
              <a:ea typeface="微软雅黑" panose="020B0503020204020204" charset="-122"/>
              <a:sym typeface="+mn-ea"/>
            </a:endParaRPr>
          </a:p>
        </p:txBody>
      </p:sp>
      <p:cxnSp>
        <p:nvCxnSpPr>
          <p:cNvPr id="9" name="直接连接符 8"/>
          <p:cNvCxnSpPr/>
          <p:nvPr/>
        </p:nvCxnSpPr>
        <p:spPr>
          <a:xfrm>
            <a:off x="215281" y="604775"/>
            <a:ext cx="34353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50134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54472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sp>
        <p:nvSpPr>
          <p:cNvPr id="22" name="立方体 21"/>
          <p:cNvSpPr/>
          <p:nvPr>
            <p:custDataLst>
              <p:tags r:id="rId2"/>
            </p:custDataLst>
          </p:nvPr>
        </p:nvSpPr>
        <p:spPr>
          <a:xfrm>
            <a:off x="378460" y="1518285"/>
            <a:ext cx="2534920" cy="617855"/>
          </a:xfrm>
          <a:prstGeom prst="cube">
            <a:avLst/>
          </a:prstGeom>
          <a:solidFill>
            <a:schemeClr val="accent2"/>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100</a:t>
            </a:r>
            <a:r>
              <a:rPr lang="zh-CN" altLang="en-US"/>
              <a:t>分</a:t>
            </a:r>
            <a:r>
              <a:rPr lang="en-US" altLang="zh-CN"/>
              <a:t> </a:t>
            </a:r>
            <a:r>
              <a:rPr lang="zh-CN" altLang="en-US" b="1">
                <a:solidFill>
                  <a:schemeClr val="tx1"/>
                </a:solidFill>
              </a:rPr>
              <a:t>学业成绩</a:t>
            </a:r>
            <a:endParaRPr lang="zh-CN" altLang="en-US" b="1">
              <a:solidFill>
                <a:schemeClr val="tx1"/>
              </a:solidFill>
            </a:endParaRPr>
          </a:p>
        </p:txBody>
      </p:sp>
      <p:sp>
        <p:nvSpPr>
          <p:cNvPr id="23" name="立方体 22"/>
          <p:cNvSpPr/>
          <p:nvPr>
            <p:custDataLst>
              <p:tags r:id="rId3"/>
            </p:custDataLst>
          </p:nvPr>
        </p:nvSpPr>
        <p:spPr>
          <a:xfrm>
            <a:off x="307975" y="2268855"/>
            <a:ext cx="887095" cy="617855"/>
          </a:xfrm>
          <a:prstGeom prst="cube">
            <a:avLst/>
          </a:prstGeom>
          <a:solidFill>
            <a:schemeClr val="accent2"/>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15</a:t>
            </a:r>
            <a:r>
              <a:rPr lang="zh-CN" altLang="en-US"/>
              <a:t>分</a:t>
            </a:r>
            <a:endParaRPr lang="zh-CN" altLang="en-US"/>
          </a:p>
        </p:txBody>
      </p:sp>
      <p:sp>
        <p:nvSpPr>
          <p:cNvPr id="25" name="立方体 24"/>
          <p:cNvSpPr/>
          <p:nvPr>
            <p:custDataLst>
              <p:tags r:id="rId4"/>
            </p:custDataLst>
          </p:nvPr>
        </p:nvSpPr>
        <p:spPr>
          <a:xfrm>
            <a:off x="254635" y="3019425"/>
            <a:ext cx="930275" cy="617855"/>
          </a:xfrm>
          <a:prstGeom prst="cube">
            <a:avLst/>
          </a:prstGeom>
          <a:solidFill>
            <a:schemeClr val="accent2"/>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15</a:t>
            </a:r>
            <a:r>
              <a:rPr lang="zh-CN" altLang="en-US"/>
              <a:t>分</a:t>
            </a:r>
            <a:endParaRPr lang="zh-CN" altLang="en-US"/>
          </a:p>
        </p:txBody>
      </p:sp>
      <p:sp>
        <p:nvSpPr>
          <p:cNvPr id="29" name="文本框 28"/>
          <p:cNvSpPr txBox="1"/>
          <p:nvPr>
            <p:custDataLst>
              <p:tags r:id="rId5"/>
            </p:custDataLst>
          </p:nvPr>
        </p:nvSpPr>
        <p:spPr>
          <a:xfrm>
            <a:off x="1195705" y="2326005"/>
            <a:ext cx="1717675" cy="450850"/>
          </a:xfrm>
          <a:prstGeom prst="rect">
            <a:avLst/>
          </a:prstGeom>
          <a:noFill/>
        </p:spPr>
        <p:txBody>
          <a:bodyPr wrap="square" rtlCol="0">
            <a:spAutoFit/>
          </a:bodyPr>
          <a:lstStyle/>
          <a:p>
            <a:pPr algn="ctr">
              <a:lnSpc>
                <a:spcPct val="130000"/>
              </a:lnSpc>
            </a:pPr>
            <a:r>
              <a:rPr kumimoji="1" lang="zh-CN" altLang="en-US" b="1" dirty="0">
                <a:solidFill>
                  <a:schemeClr val="tx1"/>
                </a:solidFill>
                <a:latin typeface="等线" panose="02010600030101010101" pitchFamily="2" charset="-122"/>
                <a:ea typeface="等线" panose="02010600030101010101" pitchFamily="2" charset="-122"/>
              </a:rPr>
              <a:t>综合素质加分</a:t>
            </a:r>
            <a:endParaRPr kumimoji="1" lang="zh-CN" altLang="en-US" b="1" dirty="0">
              <a:solidFill>
                <a:schemeClr val="tx1"/>
              </a:solidFill>
              <a:latin typeface="等线" panose="02010600030101010101" pitchFamily="2" charset="-122"/>
              <a:ea typeface="等线" panose="02010600030101010101" pitchFamily="2" charset="-122"/>
            </a:endParaRPr>
          </a:p>
        </p:txBody>
      </p:sp>
      <p:sp>
        <p:nvSpPr>
          <p:cNvPr id="30" name="文本框 29"/>
          <p:cNvSpPr txBox="1"/>
          <p:nvPr>
            <p:custDataLst>
              <p:tags r:id="rId6"/>
            </p:custDataLst>
          </p:nvPr>
        </p:nvSpPr>
        <p:spPr>
          <a:xfrm>
            <a:off x="1291590" y="3102610"/>
            <a:ext cx="1717675" cy="450850"/>
          </a:xfrm>
          <a:prstGeom prst="rect">
            <a:avLst/>
          </a:prstGeom>
          <a:noFill/>
        </p:spPr>
        <p:txBody>
          <a:bodyPr wrap="square" rtlCol="0">
            <a:spAutoFit/>
          </a:bodyPr>
          <a:lstStyle/>
          <a:p>
            <a:pPr algn="ctr">
              <a:lnSpc>
                <a:spcPct val="130000"/>
              </a:lnSpc>
            </a:pPr>
            <a:r>
              <a:rPr kumimoji="1" lang="zh-CN" altLang="en-US" b="1" dirty="0">
                <a:solidFill>
                  <a:schemeClr val="tx1"/>
                </a:solidFill>
                <a:latin typeface="等线" panose="02010600030101010101" pitchFamily="2" charset="-122"/>
                <a:ea typeface="等线" panose="02010600030101010101" pitchFamily="2" charset="-122"/>
              </a:rPr>
              <a:t>突出特长加分</a:t>
            </a:r>
            <a:endParaRPr kumimoji="1" lang="zh-CN" altLang="en-US" b="1" dirty="0">
              <a:solidFill>
                <a:schemeClr val="tx1"/>
              </a:solidFill>
              <a:latin typeface="等线" panose="02010600030101010101" pitchFamily="2" charset="-122"/>
              <a:ea typeface="等线" panose="02010600030101010101" pitchFamily="2" charset="-122"/>
            </a:endParaRPr>
          </a:p>
        </p:txBody>
      </p:sp>
      <p:sp>
        <p:nvSpPr>
          <p:cNvPr id="31" name="立方体 30"/>
          <p:cNvSpPr/>
          <p:nvPr>
            <p:custDataLst>
              <p:tags r:id="rId7"/>
            </p:custDataLst>
          </p:nvPr>
        </p:nvSpPr>
        <p:spPr>
          <a:xfrm>
            <a:off x="254635" y="3769995"/>
            <a:ext cx="2804160" cy="617855"/>
          </a:xfrm>
          <a:prstGeom prst="cube">
            <a:avLst/>
          </a:prstGeom>
          <a:solidFill>
            <a:schemeClr val="accent2"/>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130</a:t>
            </a:r>
            <a:r>
              <a:rPr lang="zh-CN" altLang="en-US"/>
              <a:t>分</a:t>
            </a:r>
            <a:r>
              <a:rPr lang="en-US" altLang="zh-CN"/>
              <a:t> </a:t>
            </a:r>
            <a:r>
              <a:rPr lang="en-US" altLang="zh-CN" b="1">
                <a:solidFill>
                  <a:schemeClr val="tx1"/>
                </a:solidFill>
              </a:rPr>
              <a:t> </a:t>
            </a:r>
            <a:r>
              <a:rPr lang="zh-CN" altLang="en-US" b="1">
                <a:solidFill>
                  <a:schemeClr val="tx1"/>
                </a:solidFill>
              </a:rPr>
              <a:t>综测成绩</a:t>
            </a:r>
            <a:endParaRPr lang="zh-CN" altLang="en-US" b="1">
              <a:solidFill>
                <a:schemeClr val="tx1"/>
              </a:solidFill>
            </a:endParaRPr>
          </a:p>
        </p:txBody>
      </p:sp>
      <p:sp>
        <p:nvSpPr>
          <p:cNvPr id="34" name="文本框 33"/>
          <p:cNvSpPr txBox="1"/>
          <p:nvPr/>
        </p:nvSpPr>
        <p:spPr>
          <a:xfrm>
            <a:off x="3707765" y="1089025"/>
            <a:ext cx="4273550" cy="1209675"/>
          </a:xfrm>
          <a:prstGeom prst="rect">
            <a:avLst/>
          </a:prstGeom>
          <a:noFill/>
        </p:spPr>
        <p:txBody>
          <a:bodyPr wrap="square" rtlCol="0">
            <a:spAutoFit/>
          </a:bodyPr>
          <a:lstStyle/>
          <a:p>
            <a:pPr algn="ctr">
              <a:lnSpc>
                <a:spcPct val="130000"/>
              </a:lnSpc>
            </a:pPr>
            <a:r>
              <a:rPr kumimoji="1" lang="zh-CN" altLang="en-US" sz="1400" b="1" dirty="0">
                <a:solidFill>
                  <a:srgbClr val="FF0000"/>
                </a:solidFill>
                <a:latin typeface="微软雅黑" panose="020B0503020204020204" charset="-122"/>
                <a:ea typeface="微软雅黑" panose="020B0503020204020204" charset="-122"/>
              </a:rPr>
              <a:t>各院各专业具体情况具体分析</a:t>
            </a:r>
            <a:endParaRPr kumimoji="1" lang="zh-CN" altLang="en-US" sz="1400" b="1" dirty="0">
              <a:latin typeface="微软雅黑" panose="020B0503020204020204" charset="-122"/>
              <a:ea typeface="微软雅黑" panose="020B0503020204020204" charset="-122"/>
            </a:endParaRPr>
          </a:p>
          <a:p>
            <a:pPr algn="l">
              <a:lnSpc>
                <a:spcPct val="130000"/>
              </a:lnSpc>
            </a:pPr>
            <a:r>
              <a:rPr kumimoji="1" lang="zh-CN" altLang="en-US" sz="1400" b="1" dirty="0">
                <a:latin typeface="微软雅黑" panose="020B0503020204020204" charset="-122"/>
                <a:ea typeface="微软雅黑" panose="020B0503020204020204" charset="-122"/>
              </a:rPr>
              <a:t>例如网信院除了不算</a:t>
            </a:r>
            <a:r>
              <a:rPr kumimoji="1" lang="zh-CN" altLang="en-US" sz="1400" b="1" dirty="0">
                <a:latin typeface="微软雅黑" panose="020B0503020204020204" charset="-122"/>
                <a:ea typeface="微软雅黑" panose="020B0503020204020204" charset="-122"/>
                <a:sym typeface="+mn-ea"/>
              </a:rPr>
              <a:t>选修和任选，</a:t>
            </a:r>
            <a:r>
              <a:rPr kumimoji="1" lang="zh-CN" altLang="en-US" sz="1400" b="1" dirty="0">
                <a:latin typeface="微软雅黑" panose="020B0503020204020204" charset="-122"/>
                <a:ea typeface="微软雅黑" panose="020B0503020204020204" charset="-122"/>
              </a:rPr>
              <a:t>其余高数大物等基础课程、专业核心课、学院限选、思政类、体育类、工程概论甚至还有物理实验都算分。</a:t>
            </a:r>
            <a:endParaRPr kumimoji="1" lang="zh-CN" altLang="en-US" sz="1400" b="1" dirty="0">
              <a:latin typeface="微软雅黑" panose="020B0503020204020204" charset="-122"/>
              <a:ea typeface="微软雅黑" panose="020B0503020204020204" charset="-122"/>
            </a:endParaRPr>
          </a:p>
        </p:txBody>
      </p:sp>
      <p:cxnSp>
        <p:nvCxnSpPr>
          <p:cNvPr id="40" name="直接连接符 39"/>
          <p:cNvCxnSpPr/>
          <p:nvPr>
            <p:custDataLst>
              <p:tags r:id="rId8"/>
            </p:custDataLst>
          </p:nvPr>
        </p:nvCxnSpPr>
        <p:spPr>
          <a:xfrm>
            <a:off x="8265160" y="1327150"/>
            <a:ext cx="0" cy="49745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custDataLst>
              <p:tags r:id="rId9"/>
            </p:custDataLst>
          </p:nvPr>
        </p:nvPicPr>
        <p:blipFill>
          <a:blip r:embed="rId10"/>
          <a:stretch>
            <a:fillRect/>
          </a:stretch>
        </p:blipFill>
        <p:spPr>
          <a:xfrm>
            <a:off x="7678420" y="2089150"/>
            <a:ext cx="527050" cy="527685"/>
          </a:xfrm>
          <a:prstGeom prst="rect">
            <a:avLst/>
          </a:prstGeom>
        </p:spPr>
      </p:pic>
      <p:pic>
        <p:nvPicPr>
          <p:cNvPr id="6" name="图片 5"/>
          <p:cNvPicPr>
            <a:picLocks noChangeAspect="1"/>
          </p:cNvPicPr>
          <p:nvPr/>
        </p:nvPicPr>
        <p:blipFill>
          <a:blip r:embed="rId11"/>
          <a:stretch>
            <a:fillRect/>
          </a:stretch>
        </p:blipFill>
        <p:spPr>
          <a:xfrm>
            <a:off x="8324850" y="1089025"/>
            <a:ext cx="3743960" cy="5179060"/>
          </a:xfrm>
          <a:prstGeom prst="rect">
            <a:avLst/>
          </a:prstGeom>
        </p:spPr>
      </p:pic>
      <p:pic>
        <p:nvPicPr>
          <p:cNvPr id="12" name="图片 11"/>
          <p:cNvPicPr>
            <a:picLocks noChangeAspect="1"/>
          </p:cNvPicPr>
          <p:nvPr/>
        </p:nvPicPr>
        <p:blipFill>
          <a:blip r:embed="rId12"/>
          <a:stretch>
            <a:fillRect/>
          </a:stretch>
        </p:blipFill>
        <p:spPr>
          <a:xfrm>
            <a:off x="3814445" y="2400935"/>
            <a:ext cx="3858260" cy="3942080"/>
          </a:xfrm>
          <a:prstGeom prst="rect">
            <a:avLst/>
          </a:prstGeom>
        </p:spPr>
      </p:pic>
      <p:sp>
        <p:nvSpPr>
          <p:cNvPr id="16" name="文本框 15"/>
          <p:cNvSpPr txBox="1"/>
          <p:nvPr/>
        </p:nvSpPr>
        <p:spPr>
          <a:xfrm>
            <a:off x="254635" y="4705350"/>
            <a:ext cx="3375025" cy="810260"/>
          </a:xfrm>
          <a:prstGeom prst="rect">
            <a:avLst/>
          </a:prstGeom>
          <a:noFill/>
        </p:spPr>
        <p:txBody>
          <a:bodyPr wrap="square" rtlCol="0">
            <a:spAutoFit/>
          </a:bodyPr>
          <a:lstStyle/>
          <a:p>
            <a:pPr algn="ctr">
              <a:lnSpc>
                <a:spcPct val="130000"/>
              </a:lnSpc>
            </a:pPr>
            <a:r>
              <a:rPr kumimoji="1" lang="zh-CN" altLang="en-US" b="1" dirty="0">
                <a:latin typeface="等线" panose="02010600030101010101" pitchFamily="2" charset="-122"/>
                <a:ea typeface="等线" panose="02010600030101010101" pitchFamily="2" charset="-122"/>
                <a:sym typeface="+mn-ea"/>
              </a:rPr>
              <a:t>突出特长包括“竞赛突出特长”和“其他突出特长”</a:t>
            </a:r>
            <a:r>
              <a:rPr kumimoji="1" lang="en-US" altLang="zh-CN" b="1" dirty="0">
                <a:latin typeface="等线" panose="02010600030101010101" pitchFamily="2" charset="-122"/>
                <a:ea typeface="等线" panose="02010600030101010101" pitchFamily="2" charset="-122"/>
                <a:sym typeface="+mn-ea"/>
              </a:rPr>
              <a:t>(</a:t>
            </a:r>
            <a:r>
              <a:rPr kumimoji="1" lang="zh-CN" altLang="en-US" b="1" dirty="0">
                <a:latin typeface="等线" panose="02010600030101010101" pitchFamily="2" charset="-122"/>
                <a:ea typeface="等线" panose="02010600030101010101" pitchFamily="2" charset="-122"/>
                <a:sym typeface="+mn-ea"/>
              </a:rPr>
              <a:t>条件过于苛刻</a:t>
            </a:r>
            <a:r>
              <a:rPr kumimoji="1" lang="en-US" altLang="zh-CN" b="1" dirty="0">
                <a:latin typeface="等线" panose="02010600030101010101" pitchFamily="2" charset="-122"/>
                <a:ea typeface="等线" panose="02010600030101010101" pitchFamily="2" charset="-122"/>
                <a:sym typeface="+mn-ea"/>
              </a:rPr>
              <a:t>)</a:t>
            </a:r>
            <a:endParaRPr kumimoji="1" lang="en-US" altLang="zh-CN" b="1" dirty="0">
              <a:latin typeface="等线" panose="02010600030101010101" pitchFamily="2" charset="-122"/>
              <a:ea typeface="等线" panose="02010600030101010101" pitchFamily="2" charset="-122"/>
              <a:sym typeface="+mn-ea"/>
            </a:endParaRPr>
          </a:p>
        </p:txBody>
      </p:sp>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16"/>
          <p:cNvSpPr txBox="1"/>
          <p:nvPr/>
        </p:nvSpPr>
        <p:spPr>
          <a:xfrm>
            <a:off x="0" y="107923"/>
            <a:ext cx="7308304" cy="583565"/>
          </a:xfrm>
          <a:prstGeom prst="rect">
            <a:avLst/>
          </a:prstGeom>
          <a:noFill/>
        </p:spPr>
        <p:txBody>
          <a:bodyPr wrap="square" rtlCol="0">
            <a:spAutoFit/>
          </a:bodyPr>
          <a:lstStyle/>
          <a:p>
            <a:pPr algn="l">
              <a:buClrTx/>
              <a:buSzTx/>
              <a:buFontTx/>
            </a:pPr>
            <a:r>
              <a:rPr lang="zh-CN" altLang="en-US" sz="3200" b="1" dirty="0">
                <a:solidFill>
                  <a:schemeClr val="bg1"/>
                </a:solidFill>
                <a:latin typeface="微软雅黑" panose="020B0503020204020204" charset="-122"/>
                <a:ea typeface="微软雅黑" panose="020B0503020204020204" charset="-122"/>
              </a:rPr>
              <a:t> </a:t>
            </a:r>
            <a:r>
              <a:rPr lang="en-US" altLang="zh-CN" sz="3200" b="1" dirty="0">
                <a:solidFill>
                  <a:schemeClr val="bg1"/>
                </a:solidFill>
                <a:latin typeface="微软雅黑" panose="020B0503020204020204" charset="-122"/>
                <a:ea typeface="微软雅黑" panose="020B0503020204020204" charset="-122"/>
              </a:rPr>
              <a:t>4. </a:t>
            </a:r>
            <a:r>
              <a:rPr lang="zh-CN" altLang="en-US" sz="3200" b="1" dirty="0">
                <a:solidFill>
                  <a:schemeClr val="bg1"/>
                </a:solidFill>
                <a:latin typeface="微软雅黑" panose="020B0503020204020204" charset="-122"/>
                <a:ea typeface="微软雅黑" panose="020B0503020204020204" charset="-122"/>
                <a:sym typeface="+mn-ea"/>
              </a:rPr>
              <a:t>保研指南</a:t>
            </a:r>
            <a:r>
              <a:rPr lang="en-US" altLang="zh-CN" sz="3200" b="1" dirty="0">
                <a:solidFill>
                  <a:schemeClr val="bg1"/>
                </a:solidFill>
                <a:latin typeface="微软雅黑" panose="020B0503020204020204" charset="-122"/>
                <a:ea typeface="微软雅黑" panose="020B0503020204020204" charset="-122"/>
                <a:sym typeface="+mn-ea"/>
              </a:rPr>
              <a:t>—</a:t>
            </a:r>
            <a:r>
              <a:rPr lang="zh-CN" altLang="en-US" sz="3200" b="1" dirty="0">
                <a:solidFill>
                  <a:schemeClr val="bg1"/>
                </a:solidFill>
                <a:latin typeface="微软雅黑" panose="020B0503020204020204" charset="-122"/>
                <a:ea typeface="微软雅黑" panose="020B0503020204020204" charset="-122"/>
                <a:sym typeface="+mn-ea"/>
              </a:rPr>
              <a:t>时间戳</a:t>
            </a:r>
            <a:r>
              <a:rPr lang="zh-CN" altLang="en-US" sz="3200" b="1" dirty="0">
                <a:solidFill>
                  <a:schemeClr val="bg1"/>
                </a:solidFill>
                <a:latin typeface="微软雅黑" panose="020B0503020204020204" charset="-122"/>
                <a:ea typeface="微软雅黑" panose="020B0503020204020204" charset="-122"/>
                <a:sym typeface="+mn-ea"/>
              </a:rPr>
              <a:t>篇</a:t>
            </a:r>
            <a:endParaRPr lang="zh-CN" altLang="en-US" sz="3200" b="1" dirty="0">
              <a:solidFill>
                <a:schemeClr val="bg1"/>
              </a:solidFill>
              <a:latin typeface="微软雅黑" panose="020B0503020204020204" charset="-122"/>
              <a:ea typeface="微软雅黑" panose="020B0503020204020204" charset="-122"/>
              <a:sym typeface="+mn-ea"/>
            </a:endParaRPr>
          </a:p>
        </p:txBody>
      </p:sp>
      <p:cxnSp>
        <p:nvCxnSpPr>
          <p:cNvPr id="9" name="直接连接符 8"/>
          <p:cNvCxnSpPr/>
          <p:nvPr/>
        </p:nvCxnSpPr>
        <p:spPr>
          <a:xfrm>
            <a:off x="215281" y="604775"/>
            <a:ext cx="34353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50134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54472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sp>
        <p:nvSpPr>
          <p:cNvPr id="29" name="椭圆 28"/>
          <p:cNvSpPr/>
          <p:nvPr>
            <p:custDataLst>
              <p:tags r:id="rId2"/>
            </p:custDataLst>
          </p:nvPr>
        </p:nvSpPr>
        <p:spPr>
          <a:xfrm>
            <a:off x="10970895" y="3268980"/>
            <a:ext cx="866775" cy="840105"/>
          </a:xfrm>
          <a:prstGeom prst="ellipse">
            <a:avLst/>
          </a:prstGeom>
          <a:solidFill>
            <a:schemeClr val="accent1">
              <a:lumMod val="20000"/>
              <a:lumOff val="80000"/>
            </a:schemeClr>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a:solidFill>
                  <a:srgbClr val="FF0000"/>
                </a:solidFill>
              </a:rPr>
              <a:t>上岸</a:t>
            </a:r>
            <a:endParaRPr lang="zh-CN" altLang="en-US" b="1">
              <a:solidFill>
                <a:srgbClr val="FF0000"/>
              </a:solidFill>
            </a:endParaRPr>
          </a:p>
        </p:txBody>
      </p:sp>
      <p:cxnSp>
        <p:nvCxnSpPr>
          <p:cNvPr id="40" name="直接连接符 39"/>
          <p:cNvCxnSpPr/>
          <p:nvPr>
            <p:custDataLst>
              <p:tags r:id="rId3"/>
            </p:custDataLst>
          </p:nvPr>
        </p:nvCxnSpPr>
        <p:spPr>
          <a:xfrm>
            <a:off x="805815" y="3715385"/>
            <a:ext cx="1016508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7" name="爆炸形 1 16"/>
          <p:cNvSpPr/>
          <p:nvPr/>
        </p:nvSpPr>
        <p:spPr>
          <a:xfrm>
            <a:off x="622935" y="3491865"/>
            <a:ext cx="510540" cy="501650"/>
          </a:xfrm>
          <a:prstGeom prst="irregularSeal1">
            <a:avLst/>
          </a:prstGeom>
          <a:solidFill>
            <a:schemeClr val="accent2"/>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 name="爆炸形 1 17"/>
          <p:cNvSpPr/>
          <p:nvPr>
            <p:custDataLst>
              <p:tags r:id="rId4"/>
            </p:custDataLst>
          </p:nvPr>
        </p:nvSpPr>
        <p:spPr>
          <a:xfrm>
            <a:off x="4720590" y="3491865"/>
            <a:ext cx="510540" cy="501650"/>
          </a:xfrm>
          <a:prstGeom prst="irregularSeal1">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爆炸形 1 18"/>
          <p:cNvSpPr/>
          <p:nvPr>
            <p:custDataLst>
              <p:tags r:id="rId5"/>
            </p:custDataLst>
          </p:nvPr>
        </p:nvSpPr>
        <p:spPr>
          <a:xfrm>
            <a:off x="5929630" y="3499485"/>
            <a:ext cx="510540" cy="501650"/>
          </a:xfrm>
          <a:prstGeom prst="irregularSeal1">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文本框 19"/>
          <p:cNvSpPr txBox="1"/>
          <p:nvPr/>
        </p:nvSpPr>
        <p:spPr>
          <a:xfrm>
            <a:off x="4187190" y="4109085"/>
            <a:ext cx="1577340" cy="1529715"/>
          </a:xfrm>
          <a:prstGeom prst="rect">
            <a:avLst/>
          </a:prstGeom>
          <a:noFill/>
        </p:spPr>
        <p:txBody>
          <a:bodyPr wrap="square" rtlCol="0">
            <a:spAutoFit/>
          </a:bodyPr>
          <a:lstStyle/>
          <a:p>
            <a:pPr algn="ctr">
              <a:lnSpc>
                <a:spcPct val="130000"/>
              </a:lnSpc>
            </a:pPr>
            <a:r>
              <a:rPr kumimoji="1" lang="en-US" altLang="zh-CN" dirty="0">
                <a:latin typeface="微软雅黑" panose="020B0503020204020204" charset="-122"/>
                <a:ea typeface="微软雅黑" panose="020B0503020204020204" charset="-122"/>
                <a:cs typeface="微软雅黑" panose="020B0503020204020204" charset="-122"/>
              </a:rPr>
              <a:t>6-8</a:t>
            </a:r>
            <a:r>
              <a:rPr kumimoji="1" lang="zh-CN" altLang="en-US" dirty="0">
                <a:latin typeface="微软雅黑" panose="020B0503020204020204" charset="-122"/>
                <a:ea typeface="微软雅黑" panose="020B0503020204020204" charset="-122"/>
                <a:cs typeface="微软雅黑" panose="020B0503020204020204" charset="-122"/>
              </a:rPr>
              <a:t>月</a:t>
            </a:r>
            <a:endParaRPr kumimoji="1" lang="zh-CN" altLang="en-US" dirty="0">
              <a:latin typeface="微软雅黑" panose="020B0503020204020204" charset="-122"/>
              <a:ea typeface="微软雅黑" panose="020B0503020204020204" charset="-122"/>
              <a:cs typeface="微软雅黑" panose="020B0503020204020204" charset="-122"/>
            </a:endParaRPr>
          </a:p>
          <a:p>
            <a:pPr algn="ctr">
              <a:lnSpc>
                <a:spcPct val="130000"/>
              </a:lnSpc>
            </a:pPr>
            <a:r>
              <a:rPr kumimoji="1" lang="zh-CN" altLang="en-US" dirty="0">
                <a:solidFill>
                  <a:srgbClr val="FF0000"/>
                </a:solidFill>
                <a:latin typeface="微软雅黑" panose="020B0503020204020204" charset="-122"/>
                <a:ea typeface="微软雅黑" panose="020B0503020204020204" charset="-122"/>
                <a:cs typeface="微软雅黑" panose="020B0503020204020204" charset="-122"/>
              </a:rPr>
              <a:t>夏令营</a:t>
            </a:r>
            <a:endParaRPr kumimoji="1" lang="zh-CN" altLang="en-US" dirty="0">
              <a:latin typeface="微软雅黑" panose="020B0503020204020204" charset="-122"/>
              <a:ea typeface="微软雅黑" panose="020B0503020204020204" charset="-122"/>
              <a:cs typeface="微软雅黑" panose="020B0503020204020204" charset="-122"/>
            </a:endParaRPr>
          </a:p>
          <a:p>
            <a:pPr algn="ctr">
              <a:lnSpc>
                <a:spcPct val="130000"/>
              </a:lnSpc>
            </a:pPr>
            <a:r>
              <a:rPr kumimoji="1" lang="zh-CN" altLang="en-US" dirty="0">
                <a:latin typeface="微软雅黑" panose="020B0503020204020204" charset="-122"/>
                <a:ea typeface="微软雅黑" panose="020B0503020204020204" charset="-122"/>
                <a:cs typeface="微软雅黑" panose="020B0503020204020204" charset="-122"/>
              </a:rPr>
              <a:t>难度较大</a:t>
            </a:r>
            <a:endParaRPr kumimoji="1" lang="zh-CN" altLang="en-US" dirty="0">
              <a:latin typeface="微软雅黑" panose="020B0503020204020204" charset="-122"/>
              <a:ea typeface="微软雅黑" panose="020B0503020204020204" charset="-122"/>
              <a:cs typeface="微软雅黑" panose="020B0503020204020204" charset="-122"/>
            </a:endParaRPr>
          </a:p>
          <a:p>
            <a:pPr algn="ctr">
              <a:lnSpc>
                <a:spcPct val="130000"/>
              </a:lnSpc>
            </a:pPr>
            <a:r>
              <a:rPr kumimoji="1" lang="zh-CN" altLang="en-US" dirty="0">
                <a:latin typeface="微软雅黑" panose="020B0503020204020204" charset="-122"/>
                <a:ea typeface="微软雅黑" panose="020B0503020204020204" charset="-122"/>
                <a:cs typeface="微软雅黑" panose="020B0503020204020204" charset="-122"/>
              </a:rPr>
              <a:t>竞争激烈</a:t>
            </a:r>
            <a:endParaRPr kumimoji="1" lang="zh-CN" altLang="en-US" dirty="0">
              <a:latin typeface="微软雅黑" panose="020B0503020204020204" charset="-122"/>
              <a:ea typeface="微软雅黑" panose="020B0503020204020204" charset="-122"/>
              <a:cs typeface="微软雅黑" panose="020B0503020204020204" charset="-122"/>
            </a:endParaRPr>
          </a:p>
        </p:txBody>
      </p:sp>
      <p:sp>
        <p:nvSpPr>
          <p:cNvPr id="21" name="文本框 20"/>
          <p:cNvSpPr txBox="1"/>
          <p:nvPr>
            <p:custDataLst>
              <p:tags r:id="rId6"/>
            </p:custDataLst>
          </p:nvPr>
        </p:nvSpPr>
        <p:spPr>
          <a:xfrm>
            <a:off x="5396230" y="4109085"/>
            <a:ext cx="1577340" cy="1529715"/>
          </a:xfrm>
          <a:prstGeom prst="rect">
            <a:avLst/>
          </a:prstGeom>
          <a:noFill/>
        </p:spPr>
        <p:txBody>
          <a:bodyPr wrap="square" rtlCol="0">
            <a:spAutoFit/>
          </a:bodyPr>
          <a:lstStyle/>
          <a:p>
            <a:pPr algn="ctr">
              <a:lnSpc>
                <a:spcPct val="130000"/>
              </a:lnSpc>
            </a:pPr>
            <a:r>
              <a:rPr kumimoji="1" lang="en-US" altLang="zh-CN" dirty="0">
                <a:latin typeface="微软雅黑" panose="020B0503020204020204" charset="-122"/>
                <a:ea typeface="微软雅黑" panose="020B0503020204020204" charset="-122"/>
                <a:cs typeface="微软雅黑" panose="020B0503020204020204" charset="-122"/>
              </a:rPr>
              <a:t>8-9</a:t>
            </a:r>
            <a:r>
              <a:rPr kumimoji="1" lang="zh-CN" altLang="en-US" dirty="0">
                <a:latin typeface="微软雅黑" panose="020B0503020204020204" charset="-122"/>
                <a:ea typeface="微软雅黑" panose="020B0503020204020204" charset="-122"/>
                <a:cs typeface="微软雅黑" panose="020B0503020204020204" charset="-122"/>
              </a:rPr>
              <a:t>月</a:t>
            </a:r>
            <a:endParaRPr kumimoji="1" lang="zh-CN" altLang="en-US" dirty="0">
              <a:latin typeface="微软雅黑" panose="020B0503020204020204" charset="-122"/>
              <a:ea typeface="微软雅黑" panose="020B0503020204020204" charset="-122"/>
              <a:cs typeface="微软雅黑" panose="020B0503020204020204" charset="-122"/>
            </a:endParaRPr>
          </a:p>
          <a:p>
            <a:pPr algn="ctr">
              <a:lnSpc>
                <a:spcPct val="130000"/>
              </a:lnSpc>
            </a:pPr>
            <a:r>
              <a:rPr kumimoji="1" lang="zh-CN" altLang="en-US" dirty="0">
                <a:solidFill>
                  <a:srgbClr val="FF0000"/>
                </a:solidFill>
                <a:latin typeface="微软雅黑" panose="020B0503020204020204" charset="-122"/>
                <a:ea typeface="微软雅黑" panose="020B0503020204020204" charset="-122"/>
                <a:cs typeface="微软雅黑" panose="020B0503020204020204" charset="-122"/>
              </a:rPr>
              <a:t>预推免</a:t>
            </a:r>
            <a:endParaRPr kumimoji="1" lang="zh-CN" altLang="en-US" dirty="0">
              <a:latin typeface="微软雅黑" panose="020B0503020204020204" charset="-122"/>
              <a:ea typeface="微软雅黑" panose="020B0503020204020204" charset="-122"/>
              <a:cs typeface="微软雅黑" panose="020B0503020204020204" charset="-122"/>
            </a:endParaRPr>
          </a:p>
          <a:p>
            <a:pPr algn="ctr">
              <a:lnSpc>
                <a:spcPct val="130000"/>
              </a:lnSpc>
            </a:pPr>
            <a:r>
              <a:rPr kumimoji="1" lang="zh-CN" altLang="en-US" dirty="0">
                <a:latin typeface="微软雅黑" panose="020B0503020204020204" charset="-122"/>
                <a:ea typeface="微软雅黑" panose="020B0503020204020204" charset="-122"/>
                <a:cs typeface="微软雅黑" panose="020B0503020204020204" charset="-122"/>
              </a:rPr>
              <a:t>门槛低？</a:t>
            </a:r>
            <a:endParaRPr kumimoji="1" lang="zh-CN" altLang="en-US" dirty="0">
              <a:latin typeface="微软雅黑" panose="020B0503020204020204" charset="-122"/>
              <a:ea typeface="微软雅黑" panose="020B0503020204020204" charset="-122"/>
              <a:cs typeface="微软雅黑" panose="020B0503020204020204" charset="-122"/>
            </a:endParaRPr>
          </a:p>
          <a:p>
            <a:pPr algn="ctr">
              <a:lnSpc>
                <a:spcPct val="130000"/>
              </a:lnSpc>
            </a:pPr>
            <a:r>
              <a:rPr kumimoji="1" lang="zh-CN" altLang="en-US" dirty="0">
                <a:latin typeface="微软雅黑" panose="020B0503020204020204" charset="-122"/>
                <a:ea typeface="微软雅黑" panose="020B0503020204020204" charset="-122"/>
                <a:cs typeface="微软雅黑" panose="020B0503020204020204" charset="-122"/>
              </a:rPr>
              <a:t>机遇多？</a:t>
            </a:r>
            <a:endParaRPr kumimoji="1" lang="en-US" altLang="zh-CN" dirty="0">
              <a:latin typeface="微软雅黑" panose="020B0503020204020204" charset="-122"/>
              <a:ea typeface="微软雅黑" panose="020B0503020204020204" charset="-122"/>
              <a:cs typeface="微软雅黑" panose="020B0503020204020204" charset="-122"/>
            </a:endParaRPr>
          </a:p>
        </p:txBody>
      </p:sp>
      <p:sp>
        <p:nvSpPr>
          <p:cNvPr id="22" name="爆炸形 1 21"/>
          <p:cNvSpPr/>
          <p:nvPr>
            <p:custDataLst>
              <p:tags r:id="rId7"/>
            </p:custDataLst>
          </p:nvPr>
        </p:nvSpPr>
        <p:spPr>
          <a:xfrm>
            <a:off x="7314565" y="3500120"/>
            <a:ext cx="510540" cy="501650"/>
          </a:xfrm>
          <a:prstGeom prst="irregularSeal1">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文本框 22"/>
          <p:cNvSpPr txBox="1"/>
          <p:nvPr/>
        </p:nvSpPr>
        <p:spPr>
          <a:xfrm>
            <a:off x="6613525" y="4109085"/>
            <a:ext cx="1808480" cy="810260"/>
          </a:xfrm>
          <a:prstGeom prst="rect">
            <a:avLst/>
          </a:prstGeom>
          <a:noFill/>
        </p:spPr>
        <p:txBody>
          <a:bodyPr wrap="square" rtlCol="0">
            <a:spAutoFit/>
          </a:bodyPr>
          <a:lstStyle/>
          <a:p>
            <a:pPr algn="ctr">
              <a:lnSpc>
                <a:spcPct val="130000"/>
              </a:lnSpc>
            </a:pPr>
            <a:r>
              <a:rPr kumimoji="1" lang="en-US" altLang="zh-CN" dirty="0">
                <a:latin typeface="微软雅黑" panose="020B0503020204020204" charset="-122"/>
                <a:ea typeface="微软雅黑" panose="020B0503020204020204" charset="-122"/>
                <a:cs typeface="微软雅黑" panose="020B0503020204020204" charset="-122"/>
              </a:rPr>
              <a:t>9</a:t>
            </a:r>
            <a:r>
              <a:rPr kumimoji="1" lang="zh-CN" altLang="en-US" dirty="0">
                <a:latin typeface="微软雅黑" panose="020B0503020204020204" charset="-122"/>
                <a:ea typeface="微软雅黑" panose="020B0503020204020204" charset="-122"/>
                <a:cs typeface="微软雅黑" panose="020B0503020204020204" charset="-122"/>
              </a:rPr>
              <a:t>月中下旬</a:t>
            </a:r>
            <a:endParaRPr kumimoji="1" lang="zh-CN" altLang="en-US" dirty="0">
              <a:latin typeface="微软雅黑" panose="020B0503020204020204" charset="-122"/>
              <a:ea typeface="微软雅黑" panose="020B0503020204020204" charset="-122"/>
              <a:cs typeface="微软雅黑" panose="020B0503020204020204" charset="-122"/>
            </a:endParaRPr>
          </a:p>
          <a:p>
            <a:pPr algn="ctr">
              <a:lnSpc>
                <a:spcPct val="130000"/>
              </a:lnSpc>
            </a:pPr>
            <a:r>
              <a:rPr kumimoji="1" lang="zh-CN" altLang="en-US" dirty="0">
                <a:latin typeface="微软雅黑" panose="020B0503020204020204" charset="-122"/>
                <a:ea typeface="微软雅黑" panose="020B0503020204020204" charset="-122"/>
                <a:cs typeface="微软雅黑" panose="020B0503020204020204" charset="-122"/>
              </a:rPr>
              <a:t>校内名额确定</a:t>
            </a:r>
            <a:endParaRPr kumimoji="1" lang="zh-CN" altLang="en-US" dirty="0">
              <a:latin typeface="微软雅黑" panose="020B0503020204020204" charset="-122"/>
              <a:ea typeface="微软雅黑" panose="020B0503020204020204" charset="-122"/>
              <a:cs typeface="微软雅黑" panose="020B0503020204020204" charset="-122"/>
            </a:endParaRPr>
          </a:p>
        </p:txBody>
      </p:sp>
      <p:sp>
        <p:nvSpPr>
          <p:cNvPr id="24" name="爆炸形 1 23"/>
          <p:cNvSpPr/>
          <p:nvPr>
            <p:custDataLst>
              <p:tags r:id="rId8"/>
            </p:custDataLst>
          </p:nvPr>
        </p:nvSpPr>
        <p:spPr>
          <a:xfrm>
            <a:off x="8550275" y="3491865"/>
            <a:ext cx="510540" cy="501650"/>
          </a:xfrm>
          <a:prstGeom prst="irregularSeal1">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5" name="文本框 24"/>
          <p:cNvSpPr txBox="1"/>
          <p:nvPr/>
        </p:nvSpPr>
        <p:spPr>
          <a:xfrm>
            <a:off x="8007350" y="4109085"/>
            <a:ext cx="1489710" cy="810260"/>
          </a:xfrm>
          <a:prstGeom prst="rect">
            <a:avLst/>
          </a:prstGeom>
          <a:noFill/>
        </p:spPr>
        <p:txBody>
          <a:bodyPr wrap="square" rtlCol="0">
            <a:spAutoFit/>
          </a:bodyPr>
          <a:lstStyle/>
          <a:p>
            <a:pPr algn="ctr">
              <a:lnSpc>
                <a:spcPct val="130000"/>
              </a:lnSpc>
            </a:pPr>
            <a:r>
              <a:rPr kumimoji="1" lang="en-US" altLang="zh-CN" dirty="0">
                <a:latin typeface="微软雅黑" panose="020B0503020204020204" charset="-122"/>
                <a:ea typeface="微软雅黑" panose="020B0503020204020204" charset="-122"/>
                <a:cs typeface="微软雅黑" panose="020B0503020204020204" charset="-122"/>
              </a:rPr>
              <a:t>928</a:t>
            </a:r>
            <a:endParaRPr kumimoji="1" lang="en-US" altLang="zh-CN" dirty="0">
              <a:latin typeface="微软雅黑" panose="020B0503020204020204" charset="-122"/>
              <a:ea typeface="微软雅黑" panose="020B0503020204020204" charset="-122"/>
              <a:cs typeface="微软雅黑" panose="020B0503020204020204" charset="-122"/>
            </a:endParaRPr>
          </a:p>
          <a:p>
            <a:pPr algn="ctr">
              <a:lnSpc>
                <a:spcPct val="130000"/>
              </a:lnSpc>
            </a:pPr>
            <a:r>
              <a:rPr kumimoji="1" lang="zh-CN" altLang="en-US" dirty="0">
                <a:latin typeface="微软雅黑" panose="020B0503020204020204" charset="-122"/>
                <a:ea typeface="微软雅黑" panose="020B0503020204020204" charset="-122"/>
                <a:cs typeface="微软雅黑" panose="020B0503020204020204" charset="-122"/>
              </a:rPr>
              <a:t>放榜</a:t>
            </a:r>
            <a:endParaRPr kumimoji="1" lang="zh-CN" altLang="en-US" dirty="0">
              <a:latin typeface="微软雅黑" panose="020B0503020204020204" charset="-122"/>
              <a:ea typeface="微软雅黑" panose="020B0503020204020204" charset="-122"/>
              <a:cs typeface="微软雅黑" panose="020B0503020204020204" charset="-122"/>
            </a:endParaRPr>
          </a:p>
        </p:txBody>
      </p:sp>
      <p:sp>
        <p:nvSpPr>
          <p:cNvPr id="26" name="爆炸形 1 25"/>
          <p:cNvSpPr/>
          <p:nvPr>
            <p:custDataLst>
              <p:tags r:id="rId9"/>
            </p:custDataLst>
          </p:nvPr>
        </p:nvSpPr>
        <p:spPr>
          <a:xfrm>
            <a:off x="10056495" y="3489325"/>
            <a:ext cx="510540" cy="501650"/>
          </a:xfrm>
          <a:prstGeom prst="irregularSeal1">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文本框 26"/>
          <p:cNvSpPr txBox="1"/>
          <p:nvPr/>
        </p:nvSpPr>
        <p:spPr>
          <a:xfrm>
            <a:off x="9253220" y="4109085"/>
            <a:ext cx="2223135" cy="1529715"/>
          </a:xfrm>
          <a:prstGeom prst="rect">
            <a:avLst/>
          </a:prstGeom>
          <a:noFill/>
        </p:spPr>
        <p:txBody>
          <a:bodyPr wrap="square" rtlCol="0">
            <a:spAutoFit/>
          </a:bodyPr>
          <a:lstStyle/>
          <a:p>
            <a:pPr algn="ctr">
              <a:lnSpc>
                <a:spcPct val="130000"/>
              </a:lnSpc>
            </a:pPr>
            <a:r>
              <a:rPr kumimoji="1" lang="en-US" altLang="zh-CN" dirty="0">
                <a:latin typeface="微软雅黑" panose="020B0503020204020204" charset="-122"/>
                <a:ea typeface="微软雅黑" panose="020B0503020204020204" charset="-122"/>
                <a:cs typeface="微软雅黑" panose="020B0503020204020204" charset="-122"/>
              </a:rPr>
              <a:t>9</a:t>
            </a:r>
            <a:r>
              <a:rPr kumimoji="1" lang="zh-CN" altLang="en-US" dirty="0">
                <a:latin typeface="微软雅黑" panose="020B0503020204020204" charset="-122"/>
                <a:ea typeface="微软雅黑" panose="020B0503020204020204" charset="-122"/>
                <a:cs typeface="微软雅黑" panose="020B0503020204020204" charset="-122"/>
              </a:rPr>
              <a:t>月下旬到</a:t>
            </a:r>
            <a:r>
              <a:rPr kumimoji="1" lang="en-US" altLang="zh-CN" dirty="0">
                <a:latin typeface="微软雅黑" panose="020B0503020204020204" charset="-122"/>
                <a:ea typeface="微软雅黑" panose="020B0503020204020204" charset="-122"/>
                <a:cs typeface="微软雅黑" panose="020B0503020204020204" charset="-122"/>
              </a:rPr>
              <a:t>10</a:t>
            </a:r>
            <a:r>
              <a:rPr kumimoji="1" lang="zh-CN" altLang="en-US" dirty="0">
                <a:latin typeface="微软雅黑" panose="020B0503020204020204" charset="-122"/>
                <a:ea typeface="微软雅黑" panose="020B0503020204020204" charset="-122"/>
                <a:cs typeface="微软雅黑" panose="020B0503020204020204" charset="-122"/>
              </a:rPr>
              <a:t>月</a:t>
            </a:r>
            <a:r>
              <a:rPr kumimoji="1" lang="en-US" altLang="zh-CN" dirty="0">
                <a:latin typeface="微软雅黑" panose="020B0503020204020204" charset="-122"/>
                <a:ea typeface="微软雅黑" panose="020B0503020204020204" charset="-122"/>
                <a:cs typeface="微软雅黑" panose="020B0503020204020204" charset="-122"/>
              </a:rPr>
              <a:t>~</a:t>
            </a:r>
            <a:endParaRPr kumimoji="1" lang="zh-CN" altLang="en-US" dirty="0">
              <a:solidFill>
                <a:srgbClr val="FF0000"/>
              </a:solidFill>
              <a:latin typeface="微软雅黑" panose="020B0503020204020204" charset="-122"/>
              <a:ea typeface="微软雅黑" panose="020B0503020204020204" charset="-122"/>
              <a:cs typeface="微软雅黑" panose="020B0503020204020204" charset="-122"/>
            </a:endParaRPr>
          </a:p>
          <a:p>
            <a:pPr algn="ctr">
              <a:lnSpc>
                <a:spcPct val="130000"/>
              </a:lnSpc>
            </a:pPr>
            <a:r>
              <a:rPr kumimoji="1" lang="zh-CN" altLang="en-US" dirty="0">
                <a:solidFill>
                  <a:srgbClr val="FF0000"/>
                </a:solidFill>
                <a:latin typeface="微软雅黑" panose="020B0503020204020204" charset="-122"/>
                <a:ea typeface="微软雅黑" panose="020B0503020204020204" charset="-122"/>
                <a:cs typeface="微软雅黑" panose="020B0503020204020204" charset="-122"/>
              </a:rPr>
              <a:t>九推</a:t>
            </a:r>
            <a:endParaRPr kumimoji="1" lang="zh-CN" altLang="en-US" dirty="0">
              <a:latin typeface="微软雅黑" panose="020B0503020204020204" charset="-122"/>
              <a:ea typeface="微软雅黑" panose="020B0503020204020204" charset="-122"/>
              <a:cs typeface="微软雅黑" panose="020B0503020204020204" charset="-122"/>
            </a:endParaRPr>
          </a:p>
          <a:p>
            <a:pPr algn="ctr">
              <a:lnSpc>
                <a:spcPct val="130000"/>
              </a:lnSpc>
            </a:pPr>
            <a:r>
              <a:rPr kumimoji="1" lang="zh-CN" altLang="en-US" dirty="0">
                <a:latin typeface="微软雅黑" panose="020B0503020204020204" charset="-122"/>
                <a:ea typeface="微软雅黑" panose="020B0503020204020204" charset="-122"/>
                <a:cs typeface="微软雅黑" panose="020B0503020204020204" charset="-122"/>
              </a:rPr>
              <a:t>海王释放大量</a:t>
            </a:r>
            <a:r>
              <a:rPr kumimoji="1" lang="en-US" altLang="zh-CN" dirty="0">
                <a:latin typeface="微软雅黑" panose="020B0503020204020204" charset="-122"/>
                <a:ea typeface="微软雅黑" panose="020B0503020204020204" charset="-122"/>
                <a:cs typeface="微软雅黑" panose="020B0503020204020204" charset="-122"/>
              </a:rPr>
              <a:t>offer</a:t>
            </a:r>
            <a:endParaRPr kumimoji="1" lang="en-US" altLang="zh-CN" dirty="0">
              <a:latin typeface="微软雅黑" panose="020B0503020204020204" charset="-122"/>
              <a:ea typeface="微软雅黑" panose="020B0503020204020204" charset="-122"/>
              <a:cs typeface="微软雅黑" panose="020B0503020204020204" charset="-122"/>
            </a:endParaRPr>
          </a:p>
          <a:p>
            <a:pPr algn="ctr">
              <a:lnSpc>
                <a:spcPct val="130000"/>
              </a:lnSpc>
            </a:pPr>
            <a:r>
              <a:rPr kumimoji="1" lang="zh-CN" altLang="en-US" dirty="0">
                <a:solidFill>
                  <a:srgbClr val="FF0000"/>
                </a:solidFill>
                <a:latin typeface="微软雅黑" panose="020B0503020204020204" charset="-122"/>
                <a:ea typeface="微软雅黑" panose="020B0503020204020204" charset="-122"/>
                <a:cs typeface="微软雅黑" panose="020B0503020204020204" charset="-122"/>
              </a:rPr>
              <a:t>启动工程硕博</a:t>
            </a:r>
            <a:endParaRPr kumimoji="1" lang="zh-CN" altLang="en-US"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28" name="文本框 27"/>
          <p:cNvSpPr txBox="1"/>
          <p:nvPr/>
        </p:nvSpPr>
        <p:spPr>
          <a:xfrm>
            <a:off x="0" y="2544445"/>
            <a:ext cx="2859405" cy="955675"/>
          </a:xfrm>
          <a:prstGeom prst="rect">
            <a:avLst/>
          </a:prstGeom>
          <a:noFill/>
        </p:spPr>
        <p:txBody>
          <a:bodyPr wrap="square" rtlCol="0">
            <a:noAutofit/>
          </a:bodyPr>
          <a:lstStyle/>
          <a:p>
            <a:pPr algn="ctr">
              <a:lnSpc>
                <a:spcPct val="130000"/>
              </a:lnSpc>
            </a:pPr>
            <a:r>
              <a:rPr kumimoji="1" lang="zh-CN" altLang="en-US" sz="1600" b="1" dirty="0">
                <a:latin typeface="微软雅黑" panose="020B0503020204020204" charset="-122"/>
                <a:ea typeface="微软雅黑" panose="020B0503020204020204" charset="-122"/>
              </a:rPr>
              <a:t>可陶瓷老师提前进组科研实习</a:t>
            </a:r>
            <a:endParaRPr kumimoji="1" lang="zh-CN" altLang="en-US" sz="1600" b="1" dirty="0">
              <a:latin typeface="微软雅黑" panose="020B0503020204020204" charset="-122"/>
              <a:ea typeface="微软雅黑" panose="020B0503020204020204" charset="-122"/>
            </a:endParaRPr>
          </a:p>
          <a:p>
            <a:pPr algn="ctr">
              <a:lnSpc>
                <a:spcPct val="130000"/>
              </a:lnSpc>
            </a:pPr>
            <a:r>
              <a:rPr kumimoji="1" lang="zh-CN" altLang="en-US" sz="1600" b="1" dirty="0">
                <a:latin typeface="微软雅黑" panose="020B0503020204020204" charset="-122"/>
                <a:ea typeface="微软雅黑" panose="020B0503020204020204" charset="-122"/>
              </a:rPr>
              <a:t>兴许可出成果</a:t>
            </a:r>
            <a:endParaRPr kumimoji="1" lang="zh-CN" altLang="en-US" sz="1600" b="1" dirty="0">
              <a:latin typeface="微软雅黑" panose="020B0503020204020204" charset="-122"/>
              <a:ea typeface="微软雅黑" panose="020B0503020204020204" charset="-122"/>
            </a:endParaRPr>
          </a:p>
          <a:p>
            <a:pPr algn="ctr">
              <a:lnSpc>
                <a:spcPct val="130000"/>
              </a:lnSpc>
            </a:pPr>
            <a:r>
              <a:rPr kumimoji="1" lang="zh-CN" altLang="en-US" sz="1600" b="1" dirty="0">
                <a:latin typeface="微软雅黑" panose="020B0503020204020204" charset="-122"/>
                <a:ea typeface="微软雅黑" panose="020B0503020204020204" charset="-122"/>
              </a:rPr>
              <a:t>混个脸熟</a:t>
            </a:r>
            <a:endParaRPr kumimoji="1" lang="zh-CN" altLang="en-US" sz="1600" b="1" dirty="0">
              <a:latin typeface="微软雅黑" panose="020B0503020204020204" charset="-122"/>
              <a:ea typeface="微软雅黑" panose="020B0503020204020204" charset="-122"/>
            </a:endParaRPr>
          </a:p>
        </p:txBody>
      </p:sp>
      <p:pic>
        <p:nvPicPr>
          <p:cNvPr id="100" name="图片 99"/>
          <p:cNvPicPr/>
          <p:nvPr/>
        </p:nvPicPr>
        <p:blipFill>
          <a:blip r:embed="rId10">
            <a:clrChange>
              <a:clrFrom>
                <a:srgbClr val="C9C9C7">
                  <a:alpha val="99608"/>
                </a:srgbClr>
              </a:clrFrom>
              <a:clrTo>
                <a:srgbClr val="C9C9C7">
                  <a:alpha val="99608"/>
                  <a:alpha val="0"/>
                </a:srgbClr>
              </a:clrTo>
            </a:clrChange>
          </a:blip>
          <a:stretch>
            <a:fillRect/>
          </a:stretch>
        </p:blipFill>
        <p:spPr>
          <a:xfrm>
            <a:off x="8141335" y="4919345"/>
            <a:ext cx="1426845" cy="1426845"/>
          </a:xfrm>
          <a:prstGeom prst="rect">
            <a:avLst/>
          </a:prstGeom>
          <a:noFill/>
          <a:ln w="9525">
            <a:noFill/>
          </a:ln>
        </p:spPr>
      </p:pic>
      <p:cxnSp>
        <p:nvCxnSpPr>
          <p:cNvPr id="6" name="直接连接符 5"/>
          <p:cNvCxnSpPr/>
          <p:nvPr/>
        </p:nvCxnSpPr>
        <p:spPr>
          <a:xfrm flipV="1">
            <a:off x="3009900" y="2390775"/>
            <a:ext cx="487680" cy="975360"/>
          </a:xfrm>
          <a:prstGeom prst="line">
            <a:avLst/>
          </a:prstGeom>
          <a:ln w="28575">
            <a:solidFill>
              <a:schemeClr val="tx1"/>
            </a:solidFill>
          </a:ln>
        </p:spPr>
        <p:style>
          <a:lnRef idx="2">
            <a:schemeClr val="accent1"/>
          </a:lnRef>
          <a:fillRef idx="0">
            <a:srgbClr val="FFFFFF"/>
          </a:fillRef>
          <a:effectRef idx="0">
            <a:srgbClr val="FFFFFF"/>
          </a:effectRef>
          <a:fontRef idx="minor">
            <a:schemeClr val="tx1"/>
          </a:fontRef>
        </p:style>
      </p:cxnSp>
      <p:sp>
        <p:nvSpPr>
          <p:cNvPr id="3" name="文本框 2"/>
          <p:cNvSpPr txBox="1"/>
          <p:nvPr/>
        </p:nvSpPr>
        <p:spPr>
          <a:xfrm>
            <a:off x="2825750" y="1845945"/>
            <a:ext cx="1715770" cy="410845"/>
          </a:xfrm>
          <a:prstGeom prst="rect">
            <a:avLst/>
          </a:prstGeom>
          <a:noFill/>
        </p:spPr>
        <p:txBody>
          <a:bodyPr wrap="square" rtlCol="0">
            <a:spAutoFit/>
          </a:bodyPr>
          <a:lstStyle/>
          <a:p>
            <a:pPr algn="ctr">
              <a:lnSpc>
                <a:spcPct val="130000"/>
              </a:lnSpc>
            </a:pPr>
            <a:r>
              <a:rPr kumimoji="1" lang="zh-CN" altLang="en-US" sz="1600" b="1" dirty="0">
                <a:latin typeface="微软雅黑" panose="020B0503020204020204" charset="-122"/>
                <a:ea typeface="微软雅黑" panose="020B0503020204020204" charset="-122"/>
              </a:rPr>
              <a:t>前五学期成绩单</a:t>
            </a:r>
            <a:endParaRPr kumimoji="1" lang="zh-CN" altLang="en-US" sz="1600" b="1" dirty="0">
              <a:latin typeface="微软雅黑" panose="020B0503020204020204" charset="-122"/>
              <a:ea typeface="微软雅黑" panose="020B0503020204020204" charset="-122"/>
            </a:endParaRPr>
          </a:p>
        </p:txBody>
      </p:sp>
      <p:sp>
        <p:nvSpPr>
          <p:cNvPr id="5" name="文本框 4"/>
          <p:cNvSpPr txBox="1"/>
          <p:nvPr>
            <p:custDataLst>
              <p:tags r:id="rId11"/>
            </p:custDataLst>
          </p:nvPr>
        </p:nvSpPr>
        <p:spPr>
          <a:xfrm>
            <a:off x="6282690" y="2142490"/>
            <a:ext cx="2267585" cy="410845"/>
          </a:xfrm>
          <a:prstGeom prst="rect">
            <a:avLst/>
          </a:prstGeom>
          <a:noFill/>
        </p:spPr>
        <p:txBody>
          <a:bodyPr wrap="square" rtlCol="0">
            <a:spAutoFit/>
          </a:bodyPr>
          <a:lstStyle/>
          <a:p>
            <a:pPr algn="ctr">
              <a:lnSpc>
                <a:spcPct val="130000"/>
              </a:lnSpc>
            </a:pPr>
            <a:r>
              <a:rPr kumimoji="1" lang="zh-CN" altLang="en-US" sz="1600" b="1" dirty="0">
                <a:latin typeface="微软雅黑" panose="020B0503020204020204" charset="-122"/>
                <a:ea typeface="微软雅黑" panose="020B0503020204020204" charset="-122"/>
              </a:rPr>
              <a:t>前五/六学期成绩单</a:t>
            </a:r>
            <a:endParaRPr kumimoji="1" lang="zh-CN" altLang="en-US" sz="1600" b="1" dirty="0">
              <a:latin typeface="等线" panose="02010600030101010101" pitchFamily="2" charset="-122"/>
              <a:ea typeface="等线" panose="02010600030101010101" pitchFamily="2" charset="-122"/>
            </a:endParaRPr>
          </a:p>
        </p:txBody>
      </p:sp>
      <p:cxnSp>
        <p:nvCxnSpPr>
          <p:cNvPr id="12" name="直接连接符 11"/>
          <p:cNvCxnSpPr/>
          <p:nvPr>
            <p:custDataLst>
              <p:tags r:id="rId12"/>
            </p:custDataLst>
          </p:nvPr>
        </p:nvCxnSpPr>
        <p:spPr>
          <a:xfrm flipV="1">
            <a:off x="5214620" y="2553335"/>
            <a:ext cx="1410335" cy="812800"/>
          </a:xfrm>
          <a:prstGeom prst="line">
            <a:avLst/>
          </a:prstGeom>
          <a:ln w="28575">
            <a:solidFill>
              <a:schemeClr val="tx1"/>
            </a:solidFill>
          </a:ln>
        </p:spPr>
        <p:style>
          <a:lnRef idx="2">
            <a:schemeClr val="accent1"/>
          </a:lnRef>
          <a:fillRef idx="0">
            <a:srgbClr val="FFFFFF"/>
          </a:fillRef>
          <a:effectRef idx="0">
            <a:srgbClr val="FFFFFF"/>
          </a:effectRef>
          <a:fontRef idx="minor">
            <a:schemeClr val="tx1"/>
          </a:fontRef>
        </p:style>
      </p:cxnSp>
      <p:cxnSp>
        <p:nvCxnSpPr>
          <p:cNvPr id="14" name="直接连接符 13"/>
          <p:cNvCxnSpPr/>
          <p:nvPr>
            <p:custDataLst>
              <p:tags r:id="rId13"/>
            </p:custDataLst>
          </p:nvPr>
        </p:nvCxnSpPr>
        <p:spPr>
          <a:xfrm flipH="1" flipV="1">
            <a:off x="8007350" y="2517775"/>
            <a:ext cx="2049145" cy="971550"/>
          </a:xfrm>
          <a:prstGeom prst="line">
            <a:avLst/>
          </a:prstGeom>
          <a:ln w="28575">
            <a:solidFill>
              <a:schemeClr val="tx1"/>
            </a:solidFill>
          </a:ln>
        </p:spPr>
        <p:style>
          <a:lnRef idx="2">
            <a:schemeClr val="accent1"/>
          </a:lnRef>
          <a:fillRef idx="0">
            <a:srgbClr val="FFFFFF"/>
          </a:fillRef>
          <a:effectRef idx="0">
            <a:srgbClr val="FFFFFF"/>
          </a:effectRef>
          <a:fontRef idx="minor">
            <a:schemeClr val="tx1"/>
          </a:fontRef>
        </p:style>
      </p:cxnSp>
      <p:cxnSp>
        <p:nvCxnSpPr>
          <p:cNvPr id="16" name="直接连接符 15"/>
          <p:cNvCxnSpPr>
            <a:stCxn id="3" idx="3"/>
          </p:cNvCxnSpPr>
          <p:nvPr>
            <p:custDataLst>
              <p:tags r:id="rId14"/>
            </p:custDataLst>
          </p:nvPr>
        </p:nvCxnSpPr>
        <p:spPr>
          <a:xfrm flipV="1">
            <a:off x="4541520" y="1741170"/>
            <a:ext cx="673100" cy="310515"/>
          </a:xfrm>
          <a:prstGeom prst="line">
            <a:avLst/>
          </a:prstGeom>
          <a:ln w="28575">
            <a:solidFill>
              <a:schemeClr val="tx1"/>
            </a:solidFill>
          </a:ln>
        </p:spPr>
        <p:style>
          <a:lnRef idx="2">
            <a:schemeClr val="accent1"/>
          </a:lnRef>
          <a:fillRef idx="0">
            <a:srgbClr val="FFFFFF"/>
          </a:fillRef>
          <a:effectRef idx="0">
            <a:srgbClr val="FFFFFF"/>
          </a:effectRef>
          <a:fontRef idx="minor">
            <a:schemeClr val="tx1"/>
          </a:fontRef>
        </p:style>
      </p:cxnSp>
      <p:cxnSp>
        <p:nvCxnSpPr>
          <p:cNvPr id="30" name="直接连接符 29"/>
          <p:cNvCxnSpPr/>
          <p:nvPr>
            <p:custDataLst>
              <p:tags r:id="rId15"/>
            </p:custDataLst>
          </p:nvPr>
        </p:nvCxnSpPr>
        <p:spPr>
          <a:xfrm flipH="1" flipV="1">
            <a:off x="5923915" y="1741170"/>
            <a:ext cx="987425" cy="437515"/>
          </a:xfrm>
          <a:prstGeom prst="line">
            <a:avLst/>
          </a:prstGeom>
          <a:ln w="28575">
            <a:solidFill>
              <a:schemeClr val="tx1"/>
            </a:solidFill>
          </a:ln>
        </p:spPr>
        <p:style>
          <a:lnRef idx="2">
            <a:schemeClr val="accent1"/>
          </a:lnRef>
          <a:fillRef idx="0">
            <a:srgbClr val="FFFFFF"/>
          </a:fillRef>
          <a:effectRef idx="0">
            <a:srgbClr val="FFFFFF"/>
          </a:effectRef>
          <a:fontRef idx="minor">
            <a:schemeClr val="tx1"/>
          </a:fontRef>
        </p:style>
      </p:cxnSp>
      <p:sp>
        <p:nvSpPr>
          <p:cNvPr id="31" name="文本框 30"/>
          <p:cNvSpPr txBox="1"/>
          <p:nvPr>
            <p:custDataLst>
              <p:tags r:id="rId16"/>
            </p:custDataLst>
          </p:nvPr>
        </p:nvSpPr>
        <p:spPr>
          <a:xfrm>
            <a:off x="4409440" y="826770"/>
            <a:ext cx="2828290" cy="1050925"/>
          </a:xfrm>
          <a:prstGeom prst="rect">
            <a:avLst/>
          </a:prstGeom>
          <a:noFill/>
        </p:spPr>
        <p:txBody>
          <a:bodyPr wrap="square" rtlCol="0">
            <a:spAutoFit/>
          </a:bodyPr>
          <a:lstStyle/>
          <a:p>
            <a:pPr algn="ctr">
              <a:lnSpc>
                <a:spcPct val="130000"/>
              </a:lnSpc>
            </a:pPr>
            <a:r>
              <a:rPr kumimoji="1" lang="zh-CN" altLang="en-US" sz="1600" b="1" dirty="0">
                <a:solidFill>
                  <a:srgbClr val="FF0000"/>
                </a:solidFill>
                <a:latin typeface="等线" panose="02010600030101010101" pitchFamily="2" charset="-122"/>
                <a:ea typeface="等线" panose="02010600030101010101" pitchFamily="2" charset="-122"/>
              </a:rPr>
              <a:t>纯成绩（不含竞赛加分，综测加分排名开出来就很迟了，大部分学校来不及的）</a:t>
            </a:r>
            <a:endParaRPr kumimoji="1" lang="zh-CN" altLang="en-US" sz="1600" b="1" dirty="0">
              <a:solidFill>
                <a:srgbClr val="FF0000"/>
              </a:solidFill>
              <a:latin typeface="等线" panose="02010600030101010101" pitchFamily="2" charset="-122"/>
              <a:ea typeface="等线" panose="02010600030101010101" pitchFamily="2" charset="-122"/>
            </a:endParaRPr>
          </a:p>
        </p:txBody>
      </p:sp>
      <p:sp>
        <p:nvSpPr>
          <p:cNvPr id="15" name="文本框 14"/>
          <p:cNvSpPr txBox="1"/>
          <p:nvPr/>
        </p:nvSpPr>
        <p:spPr>
          <a:xfrm>
            <a:off x="199390" y="4239260"/>
            <a:ext cx="2063750" cy="1476375"/>
          </a:xfrm>
          <a:prstGeom prst="rect">
            <a:avLst/>
          </a:prstGeom>
          <a:noFill/>
        </p:spPr>
        <p:txBody>
          <a:bodyPr wrap="square" rtlCol="0">
            <a:spAutoFit/>
          </a:bodyPr>
          <a:lstStyle/>
          <a:p>
            <a:r>
              <a:rPr lang="zh-CN" altLang="en-US" b="1">
                <a:latin typeface="微软雅黑" panose="020B0503020204020204" charset="-122"/>
                <a:ea typeface="微软雅黑" panose="020B0503020204020204" charset="-122"/>
                <a:cs typeface="微软雅黑" panose="020B0503020204020204" charset="-122"/>
              </a:rPr>
              <a:t>清北越早越好（比如现在），华五等学校建议明年</a:t>
            </a:r>
            <a:r>
              <a:rPr lang="en-US" altLang="zh-CN" b="1">
                <a:latin typeface="微软雅黑" panose="020B0503020204020204" charset="-122"/>
                <a:ea typeface="微软雅黑" panose="020B0503020204020204" charset="-122"/>
                <a:cs typeface="微软雅黑" panose="020B0503020204020204" charset="-122"/>
              </a:rPr>
              <a:t>4-5</a:t>
            </a:r>
            <a:r>
              <a:rPr lang="zh-CN" altLang="en-US" b="1">
                <a:latin typeface="微软雅黑" panose="020B0503020204020204" charset="-122"/>
                <a:ea typeface="微软雅黑" panose="020B0503020204020204" charset="-122"/>
                <a:cs typeface="微软雅黑" panose="020B0503020204020204" charset="-122"/>
              </a:rPr>
              <a:t>月开始，坑位先到先得。</a:t>
            </a:r>
            <a:endParaRPr lang="zh-CN" altLang="en-US" b="1">
              <a:latin typeface="微软雅黑" panose="020B0503020204020204" charset="-122"/>
              <a:ea typeface="微软雅黑" panose="020B0503020204020204" charset="-122"/>
              <a:cs typeface="微软雅黑" panose="020B0503020204020204" charset="-122"/>
            </a:endParaRPr>
          </a:p>
        </p:txBody>
      </p:sp>
      <p:sp>
        <p:nvSpPr>
          <p:cNvPr id="32" name="爆炸形 1 31"/>
          <p:cNvSpPr/>
          <p:nvPr>
            <p:custDataLst>
              <p:tags r:id="rId17"/>
            </p:custDataLst>
          </p:nvPr>
        </p:nvSpPr>
        <p:spPr>
          <a:xfrm>
            <a:off x="3275965" y="3486785"/>
            <a:ext cx="510540" cy="501650"/>
          </a:xfrm>
          <a:prstGeom prst="irregularSeal1">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文本框 32"/>
          <p:cNvSpPr txBox="1"/>
          <p:nvPr/>
        </p:nvSpPr>
        <p:spPr>
          <a:xfrm>
            <a:off x="2395220" y="4104005"/>
            <a:ext cx="2013585" cy="1999615"/>
          </a:xfrm>
          <a:prstGeom prst="rect">
            <a:avLst/>
          </a:prstGeom>
          <a:noFill/>
        </p:spPr>
        <p:txBody>
          <a:bodyPr wrap="square" rtlCol="0">
            <a:spAutoFit/>
          </a:bodyPr>
          <a:lstStyle/>
          <a:p>
            <a:pPr algn="l"/>
            <a:r>
              <a:rPr lang="zh-CN" altLang="en-US" spc="300" dirty="0">
                <a:latin typeface="+mn-ea"/>
                <a:sym typeface="+mn-ea"/>
              </a:rPr>
              <a:t>寒假（冬令营）</a:t>
            </a:r>
            <a:br>
              <a:rPr lang="zh-CN" altLang="en-US" spc="300" dirty="0">
                <a:latin typeface="+mn-ea"/>
                <a:sym typeface="+mn-ea"/>
              </a:rPr>
            </a:br>
            <a:r>
              <a:rPr lang="zh-CN" altLang="en-US" spc="300" dirty="0">
                <a:latin typeface="+mn-ea"/>
                <a:sym typeface="+mn-ea"/>
              </a:rPr>
              <a:t>准备好保研文书、个人陈述、套磁信、</a:t>
            </a:r>
            <a:r>
              <a:rPr lang="en-US" altLang="zh-CN" spc="300" dirty="0">
                <a:latin typeface="+mn-ea"/>
                <a:sym typeface="+mn-ea"/>
              </a:rPr>
              <a:t>PPT</a:t>
            </a:r>
            <a:r>
              <a:rPr lang="zh-CN" altLang="en-US" spc="300" dirty="0">
                <a:latin typeface="+mn-ea"/>
                <a:sym typeface="+mn-ea"/>
              </a:rPr>
              <a:t>、整理好获奖证书，收集面经</a:t>
            </a:r>
            <a:endParaRPr kumimoji="1" lang="zh-CN" altLang="en-US" sz="1600" spc="300" dirty="0">
              <a:latin typeface="+mn-ea"/>
            </a:endParaRPr>
          </a:p>
          <a:p>
            <a:pPr algn="ctr"/>
            <a:endParaRPr kumimoji="1" lang="zh-CN" altLang="en-US" sz="1600" spc="300" dirty="0">
              <a:latin typeface="+mn-ea"/>
            </a:endParaRPr>
          </a:p>
        </p:txBody>
      </p:sp>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16"/>
          <p:cNvSpPr txBox="1"/>
          <p:nvPr/>
        </p:nvSpPr>
        <p:spPr>
          <a:xfrm>
            <a:off x="0" y="107923"/>
            <a:ext cx="7308304" cy="583565"/>
          </a:xfrm>
          <a:prstGeom prst="rect">
            <a:avLst/>
          </a:prstGeom>
          <a:noFill/>
        </p:spPr>
        <p:txBody>
          <a:bodyPr wrap="square" rtlCol="0">
            <a:spAutoFit/>
          </a:bodyPr>
          <a:lstStyle/>
          <a:p>
            <a:pPr algn="l">
              <a:buClrTx/>
              <a:buSzTx/>
              <a:buFontTx/>
            </a:pPr>
            <a:r>
              <a:rPr lang="zh-CN" altLang="en-US" sz="3200" b="1" dirty="0">
                <a:solidFill>
                  <a:schemeClr val="bg1"/>
                </a:solidFill>
                <a:latin typeface="微软雅黑" panose="020B0503020204020204" charset="-122"/>
                <a:ea typeface="微软雅黑" panose="020B0503020204020204" charset="-122"/>
              </a:rPr>
              <a:t> </a:t>
            </a:r>
            <a:r>
              <a:rPr lang="en-US" altLang="zh-CN" sz="3200" b="1" dirty="0">
                <a:solidFill>
                  <a:schemeClr val="bg1"/>
                </a:solidFill>
                <a:latin typeface="微软雅黑" panose="020B0503020204020204" charset="-122"/>
                <a:ea typeface="微软雅黑" panose="020B0503020204020204" charset="-122"/>
              </a:rPr>
              <a:t>4. </a:t>
            </a:r>
            <a:r>
              <a:rPr lang="zh-CN" altLang="en-US" sz="3200" b="1" dirty="0">
                <a:solidFill>
                  <a:schemeClr val="bg1"/>
                </a:solidFill>
                <a:latin typeface="微软雅黑" panose="020B0503020204020204" charset="-122"/>
                <a:ea typeface="微软雅黑" panose="020B0503020204020204" charset="-122"/>
                <a:sym typeface="+mn-ea"/>
              </a:rPr>
              <a:t>保研指南</a:t>
            </a:r>
            <a:r>
              <a:rPr lang="en-US" altLang="zh-CN" sz="3200" b="1" dirty="0">
                <a:solidFill>
                  <a:schemeClr val="bg1"/>
                </a:solidFill>
                <a:latin typeface="微软雅黑" panose="020B0503020204020204" charset="-122"/>
                <a:ea typeface="微软雅黑" panose="020B0503020204020204" charset="-122"/>
                <a:sym typeface="+mn-ea"/>
              </a:rPr>
              <a:t>—</a:t>
            </a:r>
            <a:r>
              <a:rPr lang="zh-CN" altLang="en-US" sz="3200" b="1" dirty="0">
                <a:solidFill>
                  <a:schemeClr val="bg1"/>
                </a:solidFill>
                <a:latin typeface="微软雅黑" panose="020B0503020204020204" charset="-122"/>
                <a:ea typeface="微软雅黑" panose="020B0503020204020204" charset="-122"/>
                <a:sym typeface="+mn-ea"/>
              </a:rPr>
              <a:t>材料</a:t>
            </a:r>
            <a:r>
              <a:rPr lang="zh-CN" altLang="en-US" sz="3200" b="1" dirty="0">
                <a:solidFill>
                  <a:schemeClr val="bg1"/>
                </a:solidFill>
                <a:latin typeface="微软雅黑" panose="020B0503020204020204" charset="-122"/>
                <a:ea typeface="微软雅黑" panose="020B0503020204020204" charset="-122"/>
                <a:sym typeface="+mn-ea"/>
              </a:rPr>
              <a:t>篇</a:t>
            </a:r>
            <a:endParaRPr lang="zh-CN" altLang="en-US" sz="3200" b="1" dirty="0">
              <a:solidFill>
                <a:schemeClr val="bg1"/>
              </a:solidFill>
              <a:latin typeface="微软雅黑" panose="020B0503020204020204" charset="-122"/>
              <a:ea typeface="微软雅黑" panose="020B0503020204020204" charset="-122"/>
              <a:sym typeface="+mn-ea"/>
            </a:endParaRPr>
          </a:p>
        </p:txBody>
      </p:sp>
      <p:cxnSp>
        <p:nvCxnSpPr>
          <p:cNvPr id="9" name="直接连接符 8"/>
          <p:cNvCxnSpPr/>
          <p:nvPr/>
        </p:nvCxnSpPr>
        <p:spPr>
          <a:xfrm>
            <a:off x="215281" y="604775"/>
            <a:ext cx="34353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50134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54472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sp>
        <p:nvSpPr>
          <p:cNvPr id="5" name="文本框 4"/>
          <p:cNvSpPr txBox="1"/>
          <p:nvPr/>
        </p:nvSpPr>
        <p:spPr>
          <a:xfrm>
            <a:off x="354965" y="979527"/>
            <a:ext cx="4064000" cy="521970"/>
          </a:xfrm>
          <a:prstGeom prst="rect">
            <a:avLst/>
          </a:prstGeom>
          <a:noFill/>
        </p:spPr>
        <p:txBody>
          <a:bodyPr wrap="square" rtlCol="0">
            <a:spAutoFit/>
          </a:bodyPr>
          <a:lstStyle/>
          <a:p>
            <a:r>
              <a:rPr lang="zh-CN" altLang="en-US" sz="2800" b="1"/>
              <a:t>前期准备材料</a:t>
            </a:r>
            <a:r>
              <a:rPr lang="zh-CN" altLang="en-US" sz="2800" b="1"/>
              <a:t>列表</a:t>
            </a:r>
            <a:endParaRPr lang="zh-CN" altLang="en-US" sz="2800" b="1"/>
          </a:p>
        </p:txBody>
      </p:sp>
      <p:graphicFrame>
        <p:nvGraphicFramePr>
          <p:cNvPr id="85" name="表格 84"/>
          <p:cNvGraphicFramePr/>
          <p:nvPr>
            <p:custDataLst>
              <p:tags r:id="rId2"/>
            </p:custDataLst>
          </p:nvPr>
        </p:nvGraphicFramePr>
        <p:xfrm>
          <a:off x="448945" y="1689735"/>
          <a:ext cx="5647055" cy="5099685"/>
        </p:xfrm>
        <a:graphic>
          <a:graphicData uri="http://schemas.openxmlformats.org/drawingml/2006/table">
            <a:tbl>
              <a:tblPr/>
              <a:tblGrid>
                <a:gridCol w="1082040"/>
                <a:gridCol w="688975"/>
                <a:gridCol w="1074420"/>
                <a:gridCol w="2801620"/>
              </a:tblGrid>
              <a:tr h="268605">
                <a:tc>
                  <a:txBody>
                    <a:bodyPr/>
                    <a:lstStyle/>
                    <a:p>
                      <a:pPr algn="ctr" fontAlgn="ctr"/>
                      <a:r>
                        <a:rPr lang="zh-CN" altLang="en-US" sz="1400" b="1" i="0">
                          <a:solidFill>
                            <a:srgbClr val="FFFFFF"/>
                          </a:solidFill>
                          <a:latin typeface="微软雅黑" panose="020B0503020204020204" charset="-122"/>
                          <a:ea typeface="微软雅黑" panose="020B0503020204020204" charset="-122"/>
                        </a:rPr>
                        <a:t>材料</a:t>
                      </a:r>
                      <a:endParaRPr lang="zh-CN" altLang="en-US" sz="1400" b="1" i="0">
                        <a:solidFill>
                          <a:srgbClr val="FFFFFF"/>
                        </a:solidFill>
                        <a:latin typeface="微软雅黑" panose="020B0503020204020204" charset="-122"/>
                        <a:ea typeface="微软雅黑" panose="020B0503020204020204" charset="-122"/>
                      </a:endParaRPr>
                    </a:p>
                  </a:txBody>
                  <a:tcPr marL="9842" marR="9842" marT="9842" anchor="ctr">
                    <a:lnL>
                      <a:noFill/>
                    </a:lnL>
                    <a:lnR w="19050" cap="flat" cmpd="sng">
                      <a:solidFill>
                        <a:srgbClr val="FFFFFF"/>
                      </a:solidFill>
                      <a:prstDash val="solid"/>
                      <a:headEnd type="none" w="med" len="med"/>
                      <a:tailEnd type="none" w="med" len="med"/>
                    </a:lnR>
                    <a:lnT>
                      <a:noFill/>
                    </a:lnT>
                    <a:lnB>
                      <a:noFill/>
                    </a:lnB>
                    <a:solidFill>
                      <a:srgbClr val="4874CB"/>
                    </a:solidFill>
                  </a:tcPr>
                </a:tc>
                <a:tc>
                  <a:txBody>
                    <a:bodyPr/>
                    <a:lstStyle/>
                    <a:p>
                      <a:pPr algn="ctr" fontAlgn="ctr"/>
                      <a:r>
                        <a:rPr lang="zh-CN" altLang="en-US" sz="1400" b="1" i="0">
                          <a:solidFill>
                            <a:srgbClr val="FFFFFF"/>
                          </a:solidFill>
                          <a:latin typeface="微软雅黑" panose="020B0503020204020204" charset="-122"/>
                          <a:ea typeface="微软雅黑" panose="020B0503020204020204" charset="-122"/>
                        </a:rPr>
                        <a:t>优先级</a:t>
                      </a:r>
                      <a:endParaRPr lang="zh-CN" altLang="en-US" sz="1400" b="1" i="0">
                        <a:solidFill>
                          <a:srgbClr val="FFFFFF"/>
                        </a:solidFill>
                        <a:latin typeface="微软雅黑" panose="020B0503020204020204" charset="-122"/>
                        <a:ea typeface="微软雅黑" panose="020B0503020204020204" charset="-122"/>
                      </a:endParaRPr>
                    </a:p>
                  </a:txBody>
                  <a:tcPr marL="9842" marR="9842" marT="9842" anchor="ctr">
                    <a:lnL w="19050" cap="flat" cmpd="sng">
                      <a:solidFill>
                        <a:srgbClr val="FFFFFF"/>
                      </a:solidFill>
                      <a:prstDash val="solid"/>
                      <a:headEnd type="none" w="med" len="med"/>
                      <a:tailEnd type="none" w="med" len="med"/>
                    </a:lnL>
                    <a:lnR w="19050" cap="flat" cmpd="sng">
                      <a:solidFill>
                        <a:srgbClr val="FFFFFF"/>
                      </a:solidFill>
                      <a:prstDash val="solid"/>
                      <a:headEnd type="none" w="med" len="med"/>
                      <a:tailEnd type="none" w="med" len="med"/>
                    </a:lnR>
                    <a:lnT>
                      <a:noFill/>
                    </a:lnT>
                    <a:lnB>
                      <a:noFill/>
                    </a:lnB>
                    <a:solidFill>
                      <a:srgbClr val="4874CB"/>
                    </a:solidFill>
                  </a:tcPr>
                </a:tc>
                <a:tc>
                  <a:txBody>
                    <a:bodyPr/>
                    <a:lstStyle/>
                    <a:p>
                      <a:pPr algn="ctr" fontAlgn="ctr"/>
                      <a:r>
                        <a:rPr lang="zh-CN" altLang="en-US" sz="1400" b="1" i="0">
                          <a:solidFill>
                            <a:srgbClr val="FFFFFF"/>
                          </a:solidFill>
                          <a:latin typeface="微软雅黑" panose="020B0503020204020204" charset="-122"/>
                          <a:ea typeface="微软雅黑" panose="020B0503020204020204" charset="-122"/>
                        </a:rPr>
                        <a:t>获取方式</a:t>
                      </a:r>
                      <a:endParaRPr lang="zh-CN" altLang="en-US" sz="1400" b="1" i="0">
                        <a:solidFill>
                          <a:srgbClr val="FFFFFF"/>
                        </a:solidFill>
                        <a:latin typeface="微软雅黑" panose="020B0503020204020204" charset="-122"/>
                        <a:ea typeface="微软雅黑" panose="020B0503020204020204" charset="-122"/>
                      </a:endParaRPr>
                    </a:p>
                  </a:txBody>
                  <a:tcPr marL="9842" marR="9842" marT="9842" anchor="ctr">
                    <a:lnL w="19050" cap="flat" cmpd="sng">
                      <a:solidFill>
                        <a:srgbClr val="FFFFFF"/>
                      </a:solidFill>
                      <a:prstDash val="solid"/>
                      <a:headEnd type="none" w="med" len="med"/>
                      <a:tailEnd type="none" w="med" len="med"/>
                    </a:lnL>
                    <a:lnR w="19050" cap="flat" cmpd="sng">
                      <a:solidFill>
                        <a:srgbClr val="FFFFFF"/>
                      </a:solidFill>
                      <a:prstDash val="solid"/>
                      <a:headEnd type="none" w="med" len="med"/>
                      <a:tailEnd type="none" w="med" len="med"/>
                    </a:lnR>
                    <a:lnT>
                      <a:noFill/>
                    </a:lnT>
                    <a:lnB>
                      <a:noFill/>
                    </a:lnB>
                    <a:solidFill>
                      <a:srgbClr val="4874CB"/>
                    </a:solidFill>
                  </a:tcPr>
                </a:tc>
                <a:tc>
                  <a:txBody>
                    <a:bodyPr/>
                    <a:lstStyle/>
                    <a:p>
                      <a:pPr algn="ctr" fontAlgn="ctr"/>
                      <a:r>
                        <a:rPr lang="zh-CN" altLang="en-US" sz="1400" b="1" i="0">
                          <a:solidFill>
                            <a:srgbClr val="FFFFFF"/>
                          </a:solidFill>
                          <a:latin typeface="微软雅黑" panose="020B0503020204020204" charset="-122"/>
                          <a:ea typeface="微软雅黑" panose="020B0503020204020204" charset="-122"/>
                        </a:rPr>
                        <a:t>备注</a:t>
                      </a:r>
                      <a:endParaRPr lang="zh-CN" altLang="en-US" sz="1400" b="1" i="0">
                        <a:solidFill>
                          <a:srgbClr val="FFFFFF"/>
                        </a:solidFill>
                        <a:latin typeface="微软雅黑" panose="020B0503020204020204" charset="-122"/>
                        <a:ea typeface="微软雅黑" panose="020B0503020204020204" charset="-122"/>
                      </a:endParaRPr>
                    </a:p>
                  </a:txBody>
                  <a:tcPr marL="9842" marR="9842" marT="9842" anchor="ctr">
                    <a:lnL w="19050" cap="flat" cmpd="sng">
                      <a:solidFill>
                        <a:srgbClr val="FFFFFF"/>
                      </a:solidFill>
                      <a:prstDash val="solid"/>
                      <a:headEnd type="none" w="med" len="med"/>
                      <a:tailEnd type="none" w="med" len="med"/>
                    </a:lnL>
                    <a:lnR>
                      <a:noFill/>
                    </a:lnR>
                    <a:lnT>
                      <a:noFill/>
                    </a:lnT>
                    <a:lnB>
                      <a:noFill/>
                    </a:lnB>
                    <a:solidFill>
                      <a:srgbClr val="4874CB"/>
                    </a:solidFill>
                  </a:tcPr>
                </a:tc>
              </a:tr>
              <a:tr h="177165">
                <a:tc>
                  <a:txBody>
                    <a:bodyPr/>
                    <a:lstStyle/>
                    <a:p>
                      <a:pPr algn="ctr" fontAlgn="ctr"/>
                      <a:r>
                        <a:rPr lang="zh-CN" altLang="en-US" sz="1400" b="1" i="0">
                          <a:solidFill>
                            <a:srgbClr val="000000"/>
                          </a:solidFill>
                          <a:latin typeface="微软雅黑" panose="020B0503020204020204" charset="-122"/>
                          <a:ea typeface="微软雅黑" panose="020B0503020204020204" charset="-122"/>
                        </a:rPr>
                        <a:t>身份证扫描件</a:t>
                      </a:r>
                      <a:endParaRPr lang="zh-CN" altLang="en-US" sz="1400" b="1"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EBF0FA"/>
                    </a:solidFill>
                  </a:tcPr>
                </a:tc>
                <a:tc>
                  <a:txBody>
                    <a:bodyPr/>
                    <a:lstStyle/>
                    <a:p>
                      <a:pPr algn="ctr" fontAlgn="ctr"/>
                      <a:r>
                        <a:rPr lang="zh-CN" altLang="en-US" sz="1400" b="0" i="0">
                          <a:solidFill>
                            <a:srgbClr val="000000"/>
                          </a:solidFill>
                          <a:latin typeface="微软雅黑" panose="020B0503020204020204" charset="-122"/>
                          <a:ea typeface="微软雅黑" panose="020B0503020204020204" charset="-122"/>
                        </a:rPr>
                        <a:t>高</a:t>
                      </a:r>
                      <a:endParaRPr lang="zh-CN" altLang="en-US" sz="1400" b="0"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FFFFFF"/>
                    </a:solidFill>
                  </a:tcPr>
                </a:tc>
                <a:tc>
                  <a:txBody>
                    <a:bodyPr/>
                    <a:lstStyle/>
                    <a:p>
                      <a:pPr algn="ctr" fontAlgn="ctr"/>
                      <a:r>
                        <a:rPr lang="zh-CN" altLang="en-US" sz="1400" b="0" i="0">
                          <a:solidFill>
                            <a:srgbClr val="000000"/>
                          </a:solidFill>
                          <a:latin typeface="微软雅黑" panose="020B0503020204020204" charset="-122"/>
                          <a:ea typeface="微软雅黑" panose="020B0503020204020204" charset="-122"/>
                        </a:rPr>
                        <a:t>打印店扫描或拍照处理</a:t>
                      </a:r>
                      <a:endParaRPr lang="zh-CN" altLang="en-US" sz="1400" b="0"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EBF0FA"/>
                    </a:solidFill>
                  </a:tcPr>
                </a:tc>
                <a:tc>
                  <a:txBody>
                    <a:bodyPr/>
                    <a:lstStyle/>
                    <a:p>
                      <a:pPr algn="ctr" fontAlgn="ctr"/>
                      <a:r>
                        <a:rPr lang="zh-CN" altLang="en-US" sz="1400" b="0" i="0">
                          <a:solidFill>
                            <a:srgbClr val="000000"/>
                          </a:solidFill>
                          <a:latin typeface="微软雅黑" panose="020B0503020204020204" charset="-122"/>
                          <a:ea typeface="微软雅黑" panose="020B0503020204020204" charset="-122"/>
                        </a:rPr>
                        <a:t>正反面同页</a:t>
                      </a:r>
                      <a:endParaRPr lang="zh-CN" altLang="en-US" sz="1400" b="0"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FFFFFF"/>
                    </a:solidFill>
                  </a:tcPr>
                </a:tc>
              </a:tr>
              <a:tr h="177165">
                <a:tc>
                  <a:txBody>
                    <a:bodyPr/>
                    <a:lstStyle/>
                    <a:p>
                      <a:pPr algn="ctr" fontAlgn="ctr"/>
                      <a:r>
                        <a:rPr lang="zh-CN" altLang="en-US" sz="1400" b="1" i="0">
                          <a:solidFill>
                            <a:srgbClr val="000000"/>
                          </a:solidFill>
                          <a:latin typeface="微软雅黑" panose="020B0503020204020204" charset="-122"/>
                          <a:ea typeface="微软雅黑" panose="020B0503020204020204" charset="-122"/>
                        </a:rPr>
                        <a:t>学生证扫描件</a:t>
                      </a:r>
                      <a:endParaRPr lang="zh-CN" altLang="en-US" sz="1400" b="1"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EBF0FA"/>
                    </a:solidFill>
                  </a:tcPr>
                </a:tc>
                <a:tc>
                  <a:txBody>
                    <a:bodyPr/>
                    <a:lstStyle/>
                    <a:p>
                      <a:pPr algn="ctr" fontAlgn="ctr"/>
                      <a:r>
                        <a:rPr lang="zh-CN" altLang="en-US" sz="1400" b="0" i="0">
                          <a:solidFill>
                            <a:srgbClr val="000000"/>
                          </a:solidFill>
                          <a:latin typeface="微软雅黑" panose="020B0503020204020204" charset="-122"/>
                          <a:ea typeface="微软雅黑" panose="020B0503020204020204" charset="-122"/>
                        </a:rPr>
                        <a:t>高</a:t>
                      </a:r>
                      <a:endParaRPr lang="zh-CN" altLang="en-US" sz="1400" b="0"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FFFFFF"/>
                    </a:solidFill>
                  </a:tcPr>
                </a:tc>
                <a:tc>
                  <a:txBody>
                    <a:bodyPr/>
                    <a:lstStyle/>
                    <a:p>
                      <a:pPr algn="ctr" fontAlgn="ctr"/>
                      <a:r>
                        <a:rPr lang="zh-CN" altLang="en-US" sz="1400" b="0" i="0">
                          <a:solidFill>
                            <a:srgbClr val="000000"/>
                          </a:solidFill>
                          <a:latin typeface="微软雅黑" panose="020B0503020204020204" charset="-122"/>
                          <a:ea typeface="微软雅黑" panose="020B0503020204020204" charset="-122"/>
                        </a:rPr>
                        <a:t>打印店扫描或拍照处理</a:t>
                      </a:r>
                      <a:endParaRPr lang="zh-CN" altLang="en-US" sz="1400" b="0"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EBF0FA"/>
                    </a:solidFill>
                  </a:tcPr>
                </a:tc>
                <a:tc>
                  <a:txBody>
                    <a:bodyPr/>
                    <a:lstStyle/>
                    <a:p>
                      <a:pPr algn="ctr" fontAlgn="ctr"/>
                      <a:r>
                        <a:rPr lang="zh-CN" altLang="en-US" sz="1400" b="0" i="0">
                          <a:solidFill>
                            <a:srgbClr val="000000"/>
                          </a:solidFill>
                          <a:latin typeface="微软雅黑" panose="020B0503020204020204" charset="-122"/>
                          <a:ea typeface="微软雅黑" panose="020B0503020204020204" charset="-122"/>
                        </a:rPr>
                        <a:t>学校印章页和学籍注册页</a:t>
                      </a:r>
                      <a:endParaRPr lang="zh-CN" altLang="en-US" sz="1400" b="0"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FFFFFF"/>
                    </a:solidFill>
                  </a:tcPr>
                </a:tc>
              </a:tr>
              <a:tr h="177165">
                <a:tc>
                  <a:txBody>
                    <a:bodyPr/>
                    <a:lstStyle/>
                    <a:p>
                      <a:pPr algn="ctr" fontAlgn="ctr"/>
                      <a:r>
                        <a:rPr lang="zh-CN" altLang="en-US" sz="1400" b="1" i="0">
                          <a:solidFill>
                            <a:srgbClr val="000000"/>
                          </a:solidFill>
                          <a:latin typeface="微软雅黑" panose="020B0503020204020204" charset="-122"/>
                          <a:ea typeface="微软雅黑" panose="020B0503020204020204" charset="-122"/>
                        </a:rPr>
                        <a:t>证件照</a:t>
                      </a:r>
                      <a:endParaRPr lang="zh-CN" altLang="en-US" sz="1400" b="1"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EBF0FA"/>
                    </a:solidFill>
                  </a:tcPr>
                </a:tc>
                <a:tc>
                  <a:txBody>
                    <a:bodyPr/>
                    <a:lstStyle/>
                    <a:p>
                      <a:pPr algn="ctr" fontAlgn="ctr"/>
                      <a:r>
                        <a:rPr lang="zh-CN" altLang="en-US" sz="1400" b="0" i="0">
                          <a:solidFill>
                            <a:srgbClr val="000000"/>
                          </a:solidFill>
                          <a:latin typeface="微软雅黑" panose="020B0503020204020204" charset="-122"/>
                          <a:ea typeface="微软雅黑" panose="020B0503020204020204" charset="-122"/>
                        </a:rPr>
                        <a:t>高</a:t>
                      </a:r>
                      <a:endParaRPr lang="zh-CN" altLang="en-US" sz="1400" b="0"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FFFFFF"/>
                    </a:solidFill>
                  </a:tcPr>
                </a:tc>
                <a:tc>
                  <a:txBody>
                    <a:bodyPr/>
                    <a:lstStyle/>
                    <a:p>
                      <a:pPr algn="ctr" fontAlgn="ctr"/>
                      <a:r>
                        <a:rPr lang="zh-CN" altLang="en-US" sz="1400" b="0" i="0">
                          <a:solidFill>
                            <a:srgbClr val="000000"/>
                          </a:solidFill>
                          <a:latin typeface="微软雅黑" panose="020B0503020204020204" charset="-122"/>
                          <a:ea typeface="微软雅黑" panose="020B0503020204020204" charset="-122"/>
                        </a:rPr>
                        <a:t>照相馆</a:t>
                      </a:r>
                      <a:endParaRPr lang="zh-CN" altLang="en-US" sz="1400" b="0"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EBF0FA"/>
                    </a:solidFill>
                  </a:tcPr>
                </a:tc>
                <a:tc>
                  <a:txBody>
                    <a:bodyPr/>
                    <a:lstStyle/>
                    <a:p>
                      <a:pPr algn="ctr" fontAlgn="ctr"/>
                      <a:r>
                        <a:rPr lang="zh-CN" altLang="en-US" sz="1400" b="0" i="0">
                          <a:solidFill>
                            <a:srgbClr val="000000"/>
                          </a:solidFill>
                          <a:latin typeface="微软雅黑" panose="020B0503020204020204" charset="-122"/>
                          <a:ea typeface="微软雅黑" panose="020B0503020204020204" charset="-122"/>
                        </a:rPr>
                        <a:t>上传电子版，底色一般不做要求，部分学校要求白底</a:t>
                      </a:r>
                      <a:endParaRPr lang="zh-CN" altLang="en-US" sz="1400" b="0"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FFFFFF"/>
                    </a:solidFill>
                  </a:tcPr>
                </a:tc>
              </a:tr>
              <a:tr h="299085">
                <a:tc>
                  <a:txBody>
                    <a:bodyPr/>
                    <a:lstStyle/>
                    <a:p>
                      <a:pPr algn="ctr" fontAlgn="ctr"/>
                      <a:r>
                        <a:rPr lang="zh-CN" altLang="en-US" sz="1400" b="1" i="0">
                          <a:solidFill>
                            <a:srgbClr val="000000"/>
                          </a:solidFill>
                          <a:latin typeface="微软雅黑" panose="020B0503020204020204" charset="-122"/>
                          <a:ea typeface="微软雅黑" panose="020B0503020204020204" charset="-122"/>
                        </a:rPr>
                        <a:t>学籍在线检测报告</a:t>
                      </a:r>
                      <a:endParaRPr lang="zh-CN" altLang="en-US" sz="1400" b="1"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EBF0FA"/>
                    </a:solidFill>
                  </a:tcPr>
                </a:tc>
                <a:tc>
                  <a:txBody>
                    <a:bodyPr/>
                    <a:lstStyle/>
                    <a:p>
                      <a:pPr algn="ctr" fontAlgn="ctr"/>
                      <a:r>
                        <a:rPr lang="zh-CN" altLang="en-US" sz="1400" b="0" i="0">
                          <a:solidFill>
                            <a:srgbClr val="000000"/>
                          </a:solidFill>
                          <a:latin typeface="微软雅黑" panose="020B0503020204020204" charset="-122"/>
                          <a:ea typeface="微软雅黑" panose="020B0503020204020204" charset="-122"/>
                        </a:rPr>
                        <a:t>高</a:t>
                      </a:r>
                      <a:endParaRPr lang="zh-CN" altLang="en-US" sz="1400" b="0"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FFFFFF"/>
                    </a:solidFill>
                  </a:tcPr>
                </a:tc>
                <a:tc>
                  <a:txBody>
                    <a:bodyPr/>
                    <a:lstStyle/>
                    <a:p>
                      <a:pPr algn="ctr" fontAlgn="ctr"/>
                      <a:r>
                        <a:rPr lang="zh-CN" altLang="en-US" sz="1400" b="0" i="0">
                          <a:solidFill>
                            <a:srgbClr val="000000"/>
                          </a:solidFill>
                          <a:latin typeface="微软雅黑" panose="020B0503020204020204" charset="-122"/>
                          <a:ea typeface="微软雅黑" panose="020B0503020204020204" charset="-122"/>
                        </a:rPr>
                        <a:t>学信网</a:t>
                      </a:r>
                      <a:endParaRPr lang="zh-CN" altLang="en-US" sz="1400" b="0"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EBF0FA"/>
                    </a:solidFill>
                  </a:tcPr>
                </a:tc>
                <a:tc>
                  <a:txBody>
                    <a:bodyPr/>
                    <a:lstStyle/>
                    <a:p>
                      <a:pPr algn="ctr" fontAlgn="ctr"/>
                      <a:r>
                        <a:rPr lang="zh-CN" altLang="en-US" sz="1400" b="0" i="0">
                          <a:solidFill>
                            <a:srgbClr val="000000"/>
                          </a:solidFill>
                          <a:latin typeface="微软雅黑" panose="020B0503020204020204" charset="-122"/>
                          <a:ea typeface="微软雅黑" panose="020B0503020204020204" charset="-122"/>
                        </a:rPr>
                        <a:t>无</a:t>
                      </a:r>
                      <a:endParaRPr lang="zh-CN" altLang="en-US" sz="1400" b="0"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FFFFFF"/>
                    </a:solidFill>
                  </a:tcPr>
                </a:tc>
              </a:tr>
              <a:tr h="177165">
                <a:tc>
                  <a:txBody>
                    <a:bodyPr/>
                    <a:lstStyle/>
                    <a:p>
                      <a:pPr algn="ctr" fontAlgn="ctr"/>
                      <a:r>
                        <a:rPr lang="zh-CN" altLang="en-US" sz="1400" b="1" i="0">
                          <a:solidFill>
                            <a:srgbClr val="000000"/>
                          </a:solidFill>
                          <a:latin typeface="微软雅黑" panose="020B0503020204020204" charset="-122"/>
                          <a:ea typeface="微软雅黑" panose="020B0503020204020204" charset="-122"/>
                        </a:rPr>
                        <a:t>本科成绩单</a:t>
                      </a:r>
                      <a:endParaRPr lang="zh-CN" altLang="en-US" sz="1400" b="1"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EBF0FA"/>
                    </a:solidFill>
                  </a:tcPr>
                </a:tc>
                <a:tc>
                  <a:txBody>
                    <a:bodyPr/>
                    <a:lstStyle/>
                    <a:p>
                      <a:pPr algn="ctr" fontAlgn="ctr"/>
                      <a:r>
                        <a:rPr lang="zh-CN" altLang="en-US" sz="1400" b="0" i="0">
                          <a:solidFill>
                            <a:srgbClr val="000000"/>
                          </a:solidFill>
                          <a:latin typeface="微软雅黑" panose="020B0503020204020204" charset="-122"/>
                          <a:ea typeface="微软雅黑" panose="020B0503020204020204" charset="-122"/>
                        </a:rPr>
                        <a:t>高</a:t>
                      </a:r>
                      <a:endParaRPr lang="zh-CN" altLang="en-US" sz="1400" b="0"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FFFFFF"/>
                    </a:solidFill>
                  </a:tcPr>
                </a:tc>
                <a:tc>
                  <a:txBody>
                    <a:bodyPr/>
                    <a:lstStyle/>
                    <a:p>
                      <a:pPr algn="ctr" fontAlgn="ctr"/>
                      <a:r>
                        <a:rPr lang="zh-CN" altLang="en-US" sz="1400" b="0" i="0">
                          <a:solidFill>
                            <a:srgbClr val="000000"/>
                          </a:solidFill>
                          <a:latin typeface="微软雅黑" panose="020B0503020204020204" charset="-122"/>
                          <a:ea typeface="微软雅黑" panose="020B0503020204020204" charset="-122"/>
                        </a:rPr>
                        <a:t>教务处或教务系统</a:t>
                      </a:r>
                      <a:endParaRPr lang="zh-CN" altLang="en-US" sz="1400" b="0"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EBF0FA"/>
                    </a:solidFill>
                  </a:tcPr>
                </a:tc>
                <a:tc>
                  <a:txBody>
                    <a:bodyPr/>
                    <a:lstStyle/>
                    <a:p>
                      <a:pPr algn="ctr" fontAlgn="ctr"/>
                      <a:r>
                        <a:rPr lang="zh-CN" altLang="en-US" sz="1400" b="0" i="0">
                          <a:solidFill>
                            <a:srgbClr val="000000"/>
                          </a:solidFill>
                          <a:latin typeface="微软雅黑" panose="020B0503020204020204" charset="-122"/>
                          <a:ea typeface="微软雅黑" panose="020B0503020204020204" charset="-122"/>
                        </a:rPr>
                        <a:t>双学位需要开辅修成绩单</a:t>
                      </a:r>
                      <a:endParaRPr lang="zh-CN" altLang="en-US" sz="1400" b="0"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FFFFFF"/>
                    </a:solidFill>
                  </a:tcPr>
                </a:tc>
              </a:tr>
              <a:tr h="177165">
                <a:tc>
                  <a:txBody>
                    <a:bodyPr/>
                    <a:lstStyle/>
                    <a:p>
                      <a:pPr algn="ctr" fontAlgn="ctr"/>
                      <a:r>
                        <a:rPr lang="zh-CN" altLang="en-US" sz="1400" b="1" i="0">
                          <a:solidFill>
                            <a:srgbClr val="000000"/>
                          </a:solidFill>
                          <a:latin typeface="微软雅黑" panose="020B0503020204020204" charset="-122"/>
                          <a:ea typeface="微软雅黑" panose="020B0503020204020204" charset="-122"/>
                        </a:rPr>
                        <a:t>排名证明</a:t>
                      </a:r>
                      <a:endParaRPr lang="zh-CN" altLang="en-US" sz="1400" b="1"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EBF0FA"/>
                    </a:solidFill>
                  </a:tcPr>
                </a:tc>
                <a:tc>
                  <a:txBody>
                    <a:bodyPr/>
                    <a:lstStyle/>
                    <a:p>
                      <a:pPr algn="ctr" fontAlgn="ctr"/>
                      <a:r>
                        <a:rPr lang="zh-CN" altLang="en-US" sz="1400" b="0" i="0">
                          <a:solidFill>
                            <a:srgbClr val="000000"/>
                          </a:solidFill>
                          <a:latin typeface="微软雅黑" panose="020B0503020204020204" charset="-122"/>
                          <a:ea typeface="微软雅黑" panose="020B0503020204020204" charset="-122"/>
                        </a:rPr>
                        <a:t>高</a:t>
                      </a:r>
                      <a:endParaRPr lang="zh-CN" altLang="en-US" sz="1400" b="0"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FFFFFF"/>
                    </a:solidFill>
                  </a:tcPr>
                </a:tc>
                <a:tc>
                  <a:txBody>
                    <a:bodyPr/>
                    <a:lstStyle/>
                    <a:p>
                      <a:pPr algn="ctr" fontAlgn="ctr"/>
                      <a:r>
                        <a:rPr lang="zh-CN" altLang="en-US" sz="1400" b="0" i="0">
                          <a:solidFill>
                            <a:srgbClr val="000000"/>
                          </a:solidFill>
                          <a:latin typeface="微软雅黑" panose="020B0503020204020204" charset="-122"/>
                          <a:ea typeface="微软雅黑" panose="020B0503020204020204" charset="-122"/>
                        </a:rPr>
                        <a:t>教务处或教务系统</a:t>
                      </a:r>
                      <a:endParaRPr lang="zh-CN" altLang="en-US" sz="1400" b="0"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EBF0FA"/>
                    </a:solidFill>
                  </a:tcPr>
                </a:tc>
                <a:tc>
                  <a:txBody>
                    <a:bodyPr/>
                    <a:lstStyle/>
                    <a:p>
                      <a:pPr algn="ctr" fontAlgn="ctr"/>
                      <a:r>
                        <a:rPr lang="zh-CN" altLang="en-US" sz="1400" b="0" i="0">
                          <a:solidFill>
                            <a:srgbClr val="000000"/>
                          </a:solidFill>
                          <a:latin typeface="微软雅黑" panose="020B0503020204020204" charset="-122"/>
                          <a:ea typeface="微软雅黑" panose="020B0503020204020204" charset="-122"/>
                        </a:rPr>
                        <a:t>部分学校需要单独开证明材料</a:t>
                      </a:r>
                      <a:endParaRPr lang="zh-CN" altLang="en-US" sz="1400" b="0"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FFFFFF"/>
                    </a:solidFill>
                  </a:tcPr>
                </a:tc>
              </a:tr>
              <a:tr h="177165">
                <a:tc>
                  <a:txBody>
                    <a:bodyPr/>
                    <a:lstStyle/>
                    <a:p>
                      <a:pPr algn="ctr" fontAlgn="ctr"/>
                      <a:r>
                        <a:rPr lang="zh-CN" altLang="en-US" sz="1400" b="1" i="0">
                          <a:solidFill>
                            <a:srgbClr val="000000"/>
                          </a:solidFill>
                          <a:latin typeface="微软雅黑" panose="020B0503020204020204" charset="-122"/>
                          <a:ea typeface="微软雅黑" panose="020B0503020204020204" charset="-122"/>
                        </a:rPr>
                        <a:t>四六级证书</a:t>
                      </a:r>
                      <a:endParaRPr lang="zh-CN" altLang="en-US" sz="1400" b="1"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EBF0FA"/>
                    </a:solidFill>
                  </a:tcPr>
                </a:tc>
                <a:tc>
                  <a:txBody>
                    <a:bodyPr/>
                    <a:lstStyle/>
                    <a:p>
                      <a:pPr algn="ctr" fontAlgn="ctr"/>
                      <a:r>
                        <a:rPr lang="zh-CN" altLang="en-US" sz="1400" b="0" i="0">
                          <a:solidFill>
                            <a:srgbClr val="000000"/>
                          </a:solidFill>
                          <a:latin typeface="微软雅黑" panose="020B0503020204020204" charset="-122"/>
                          <a:ea typeface="微软雅黑" panose="020B0503020204020204" charset="-122"/>
                        </a:rPr>
                        <a:t>高</a:t>
                      </a:r>
                      <a:endParaRPr lang="zh-CN" altLang="en-US" sz="1400" b="0"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FFFFFF"/>
                    </a:solidFill>
                  </a:tcPr>
                </a:tc>
                <a:tc>
                  <a:txBody>
                    <a:bodyPr/>
                    <a:lstStyle/>
                    <a:p>
                      <a:pPr algn="ctr" fontAlgn="ctr"/>
                      <a:r>
                        <a:rPr lang="zh-CN" altLang="en-US" sz="1400" b="0" i="0">
                          <a:solidFill>
                            <a:srgbClr val="000000"/>
                          </a:solidFill>
                          <a:latin typeface="微软雅黑" panose="020B0503020204020204" charset="-122"/>
                          <a:ea typeface="微软雅黑" panose="020B0503020204020204" charset="-122"/>
                        </a:rPr>
                        <a:t>打印店扫描或拍照处理</a:t>
                      </a:r>
                      <a:endParaRPr lang="zh-CN" altLang="en-US" sz="1400" b="0"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EBF0FA"/>
                    </a:solidFill>
                  </a:tcPr>
                </a:tc>
                <a:tc>
                  <a:txBody>
                    <a:bodyPr/>
                    <a:lstStyle/>
                    <a:p>
                      <a:pPr algn="ctr" fontAlgn="ctr"/>
                      <a:r>
                        <a:rPr lang="zh-CN" altLang="en-US" sz="1400" b="0" i="0">
                          <a:solidFill>
                            <a:srgbClr val="000000"/>
                          </a:solidFill>
                          <a:latin typeface="微软雅黑" panose="020B0503020204020204" charset="-122"/>
                          <a:ea typeface="微软雅黑" panose="020B0503020204020204" charset="-122"/>
                        </a:rPr>
                        <a:t>某些学校会卡分数</a:t>
                      </a:r>
                      <a:endParaRPr lang="zh-CN" altLang="en-US" sz="1400" b="0"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FFFFFF"/>
                    </a:solidFill>
                  </a:tcPr>
                </a:tc>
              </a:tr>
              <a:tr h="299085">
                <a:tc>
                  <a:txBody>
                    <a:bodyPr/>
                    <a:lstStyle/>
                    <a:p>
                      <a:pPr algn="ctr" fontAlgn="ctr"/>
                      <a:r>
                        <a:rPr lang="zh-CN" altLang="en-US" sz="1400" b="1" i="0">
                          <a:solidFill>
                            <a:srgbClr val="000000"/>
                          </a:solidFill>
                          <a:latin typeface="微软雅黑" panose="020B0503020204020204" charset="-122"/>
                          <a:ea typeface="微软雅黑" panose="020B0503020204020204" charset="-122"/>
                        </a:rPr>
                        <a:t>其他语言证书（如有）</a:t>
                      </a:r>
                      <a:endParaRPr lang="zh-CN" altLang="en-US" sz="1400" b="1"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EBF0FA"/>
                    </a:solidFill>
                  </a:tcPr>
                </a:tc>
                <a:tc>
                  <a:txBody>
                    <a:bodyPr/>
                    <a:lstStyle/>
                    <a:p>
                      <a:pPr algn="ctr" fontAlgn="ctr"/>
                      <a:r>
                        <a:rPr lang="zh-CN" altLang="en-US" sz="1400" b="0" i="0">
                          <a:solidFill>
                            <a:srgbClr val="000000"/>
                          </a:solidFill>
                          <a:latin typeface="微软雅黑" panose="020B0503020204020204" charset="-122"/>
                          <a:ea typeface="微软雅黑" panose="020B0503020204020204" charset="-122"/>
                        </a:rPr>
                        <a:t>高</a:t>
                      </a:r>
                      <a:endParaRPr lang="zh-CN" altLang="en-US" sz="1400" b="0"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FFFFFF"/>
                    </a:solidFill>
                  </a:tcPr>
                </a:tc>
                <a:tc>
                  <a:txBody>
                    <a:bodyPr/>
                    <a:lstStyle/>
                    <a:p>
                      <a:pPr algn="ctr" fontAlgn="ctr"/>
                      <a:r>
                        <a:rPr lang="zh-CN" altLang="en-US" sz="1400" b="0" i="0">
                          <a:solidFill>
                            <a:srgbClr val="000000"/>
                          </a:solidFill>
                          <a:latin typeface="微软雅黑" panose="020B0503020204020204" charset="-122"/>
                          <a:ea typeface="微软雅黑" panose="020B0503020204020204" charset="-122"/>
                        </a:rPr>
                        <a:t>根据具体语言</a:t>
                      </a:r>
                      <a:endParaRPr lang="zh-CN" altLang="en-US" sz="1400" b="0"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EBF0FA"/>
                    </a:solidFill>
                  </a:tcPr>
                </a:tc>
                <a:tc>
                  <a:txBody>
                    <a:bodyPr/>
                    <a:lstStyle/>
                    <a:p>
                      <a:pPr algn="ctr" fontAlgn="ctr"/>
                      <a:r>
                        <a:rPr lang="zh-CN" altLang="en-US" sz="1400" b="0" i="0">
                          <a:solidFill>
                            <a:srgbClr val="000000"/>
                          </a:solidFill>
                          <a:latin typeface="微软雅黑" panose="020B0503020204020204" charset="-122"/>
                          <a:ea typeface="微软雅黑" panose="020B0503020204020204" charset="-122"/>
                        </a:rPr>
                        <a:t>英语的如托福、雅思在部分学校可换算六级成绩</a:t>
                      </a:r>
                      <a:endParaRPr lang="zh-CN" altLang="en-US" sz="1400" b="0"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FFFFFF"/>
                    </a:solidFill>
                  </a:tcPr>
                </a:tc>
              </a:tr>
              <a:tr h="299085">
                <a:tc>
                  <a:txBody>
                    <a:bodyPr/>
                    <a:lstStyle/>
                    <a:p>
                      <a:pPr algn="ctr" fontAlgn="ctr"/>
                      <a:r>
                        <a:rPr lang="zh-CN" altLang="en-US" sz="1400" b="1" i="0">
                          <a:solidFill>
                            <a:srgbClr val="000000"/>
                          </a:solidFill>
                          <a:latin typeface="微软雅黑" panose="020B0503020204020204" charset="-122"/>
                          <a:ea typeface="微软雅黑" panose="020B0503020204020204" charset="-122"/>
                        </a:rPr>
                        <a:t>导师推荐信两封</a:t>
                      </a:r>
                      <a:endParaRPr lang="zh-CN" altLang="en-US" sz="1400" b="1"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EBF0FA"/>
                    </a:solidFill>
                  </a:tcPr>
                </a:tc>
                <a:tc>
                  <a:txBody>
                    <a:bodyPr/>
                    <a:lstStyle/>
                    <a:p>
                      <a:pPr algn="ctr" fontAlgn="ctr"/>
                      <a:r>
                        <a:rPr lang="zh-CN" altLang="en-US" sz="1400" b="0" i="0">
                          <a:solidFill>
                            <a:srgbClr val="000000"/>
                          </a:solidFill>
                          <a:latin typeface="微软雅黑" panose="020B0503020204020204" charset="-122"/>
                          <a:ea typeface="微软雅黑" panose="020B0503020204020204" charset="-122"/>
                        </a:rPr>
                        <a:t>高</a:t>
                      </a:r>
                      <a:endParaRPr lang="zh-CN" altLang="en-US" sz="1400" b="0"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FFFFFF"/>
                    </a:solidFill>
                  </a:tcPr>
                </a:tc>
                <a:tc>
                  <a:txBody>
                    <a:bodyPr/>
                    <a:lstStyle/>
                    <a:p>
                      <a:pPr algn="ctr" fontAlgn="ctr"/>
                      <a:r>
                        <a:rPr lang="zh-CN" altLang="en-US" sz="1400" b="0" i="0">
                          <a:solidFill>
                            <a:srgbClr val="000000"/>
                          </a:solidFill>
                          <a:latin typeface="微软雅黑" panose="020B0503020204020204" charset="-122"/>
                          <a:ea typeface="微软雅黑" panose="020B0503020204020204" charset="-122"/>
                        </a:rPr>
                        <a:t>一般是自己写好交给老师签名</a:t>
                      </a:r>
                      <a:endParaRPr lang="zh-CN" altLang="en-US" sz="1400" b="0"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EBF0FA"/>
                    </a:solidFill>
                  </a:tcPr>
                </a:tc>
                <a:tc>
                  <a:txBody>
                    <a:bodyPr/>
                    <a:lstStyle/>
                    <a:p>
                      <a:pPr algn="ctr" fontAlgn="ctr"/>
                      <a:r>
                        <a:rPr lang="zh-CN" altLang="en-US" sz="1400" b="0" i="0">
                          <a:solidFill>
                            <a:srgbClr val="000000"/>
                          </a:solidFill>
                          <a:latin typeface="微软雅黑" panose="020B0503020204020204" charset="-122"/>
                          <a:ea typeface="微软雅黑" panose="020B0503020204020204" charset="-122"/>
                        </a:rPr>
                        <a:t>职称需要副教授以上，部分学校要求教授</a:t>
                      </a:r>
                      <a:endParaRPr lang="zh-CN" altLang="en-US" sz="1400" b="0"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FFFFFF"/>
                    </a:solidFill>
                  </a:tcPr>
                </a:tc>
              </a:tr>
            </a:tbl>
          </a:graphicData>
        </a:graphic>
      </p:graphicFrame>
      <p:graphicFrame>
        <p:nvGraphicFramePr>
          <p:cNvPr id="12" name="表格 11"/>
          <p:cNvGraphicFramePr/>
          <p:nvPr/>
        </p:nvGraphicFramePr>
        <p:xfrm>
          <a:off x="6163310" y="939165"/>
          <a:ext cx="5647055" cy="5570220"/>
        </p:xfrm>
        <a:graphic>
          <a:graphicData uri="http://schemas.openxmlformats.org/drawingml/2006/table">
            <a:tbl>
              <a:tblPr/>
              <a:tblGrid>
                <a:gridCol w="1082040"/>
                <a:gridCol w="688975"/>
                <a:gridCol w="1074420"/>
                <a:gridCol w="2801620"/>
              </a:tblGrid>
              <a:tr h="177165">
                <a:tc>
                  <a:txBody>
                    <a:bodyPr/>
                    <a:lstStyle/>
                    <a:p>
                      <a:pPr algn="ctr" fontAlgn="ctr"/>
                      <a:r>
                        <a:rPr lang="zh-CN" altLang="en-US" sz="1400" b="1" i="0">
                          <a:solidFill>
                            <a:srgbClr val="000000"/>
                          </a:solidFill>
                          <a:latin typeface="微软雅黑" panose="020B0503020204020204" charset="-122"/>
                          <a:ea typeface="微软雅黑" panose="020B0503020204020204" charset="-122"/>
                        </a:rPr>
                        <a:t>个人简历</a:t>
                      </a:r>
                      <a:endParaRPr lang="zh-CN" altLang="en-US" sz="1400" b="1"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EBF0FA"/>
                    </a:solidFill>
                  </a:tcPr>
                </a:tc>
                <a:tc>
                  <a:txBody>
                    <a:bodyPr/>
                    <a:lstStyle/>
                    <a:p>
                      <a:pPr algn="ctr" fontAlgn="ctr"/>
                      <a:r>
                        <a:rPr lang="zh-CN" altLang="en-US" sz="1400" b="0" i="0">
                          <a:solidFill>
                            <a:srgbClr val="000000"/>
                          </a:solidFill>
                          <a:latin typeface="微软雅黑" panose="020B0503020204020204" charset="-122"/>
                          <a:ea typeface="微软雅黑" panose="020B0503020204020204" charset="-122"/>
                        </a:rPr>
                        <a:t>高</a:t>
                      </a:r>
                      <a:endParaRPr lang="zh-CN" altLang="en-US" sz="1400" b="0"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FFFFFF"/>
                    </a:solidFill>
                  </a:tcPr>
                </a:tc>
                <a:tc>
                  <a:txBody>
                    <a:bodyPr/>
                    <a:lstStyle/>
                    <a:p>
                      <a:pPr algn="ctr" fontAlgn="ctr"/>
                      <a:r>
                        <a:rPr lang="zh-CN" altLang="en-US" sz="1400" b="0" i="0">
                          <a:solidFill>
                            <a:srgbClr val="000000"/>
                          </a:solidFill>
                          <a:latin typeface="微软雅黑" panose="020B0503020204020204" charset="-122"/>
                          <a:ea typeface="微软雅黑" panose="020B0503020204020204" charset="-122"/>
                        </a:rPr>
                        <a:t>参考网上的模板</a:t>
                      </a:r>
                      <a:endParaRPr lang="zh-CN" altLang="en-US" sz="1400" b="0"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EBF0FA"/>
                    </a:solidFill>
                  </a:tcPr>
                </a:tc>
                <a:tc>
                  <a:txBody>
                    <a:bodyPr/>
                    <a:lstStyle/>
                    <a:p>
                      <a:pPr algn="ctr" fontAlgn="ctr"/>
                      <a:r>
                        <a:rPr lang="zh-CN" altLang="en-US" sz="1400" b="0" i="0">
                          <a:solidFill>
                            <a:srgbClr val="000000"/>
                          </a:solidFill>
                          <a:latin typeface="微软雅黑" panose="020B0503020204020204" charset="-122"/>
                          <a:ea typeface="微软雅黑" panose="020B0503020204020204" charset="-122"/>
                        </a:rPr>
                        <a:t>尽量一页，排版简洁大方</a:t>
                      </a:r>
                      <a:endParaRPr lang="zh-CN" altLang="en-US" sz="1400" b="0"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FFFFFF"/>
                    </a:solidFill>
                  </a:tcPr>
                </a:tc>
              </a:tr>
              <a:tr h="177165">
                <a:tc>
                  <a:txBody>
                    <a:bodyPr/>
                    <a:lstStyle/>
                    <a:p>
                      <a:pPr algn="ctr" fontAlgn="ctr"/>
                      <a:r>
                        <a:rPr lang="zh-CN" altLang="en-US" sz="1400" b="1" i="0">
                          <a:solidFill>
                            <a:srgbClr val="000000"/>
                          </a:solidFill>
                          <a:latin typeface="微软雅黑" panose="020B0503020204020204" charset="-122"/>
                          <a:ea typeface="微软雅黑" panose="020B0503020204020204" charset="-122"/>
                        </a:rPr>
                        <a:t>个人陈述</a:t>
                      </a:r>
                      <a:endParaRPr lang="zh-CN" altLang="en-US" sz="1400" b="1"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EBF0FA"/>
                    </a:solidFill>
                  </a:tcPr>
                </a:tc>
                <a:tc>
                  <a:txBody>
                    <a:bodyPr/>
                    <a:lstStyle/>
                    <a:p>
                      <a:pPr algn="ctr" fontAlgn="ctr"/>
                      <a:r>
                        <a:rPr lang="zh-CN" altLang="en-US" sz="1400" b="0" i="0">
                          <a:solidFill>
                            <a:srgbClr val="000000"/>
                          </a:solidFill>
                          <a:latin typeface="微软雅黑" panose="020B0503020204020204" charset="-122"/>
                          <a:ea typeface="微软雅黑" panose="020B0503020204020204" charset="-122"/>
                        </a:rPr>
                        <a:t>高</a:t>
                      </a:r>
                      <a:endParaRPr lang="zh-CN" altLang="en-US" sz="1400" b="0"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FFFFFF"/>
                    </a:solidFill>
                  </a:tcPr>
                </a:tc>
                <a:tc>
                  <a:txBody>
                    <a:bodyPr/>
                    <a:lstStyle/>
                    <a:p>
                      <a:pPr algn="ctr" fontAlgn="ctr"/>
                      <a:r>
                        <a:rPr lang="zh-CN" altLang="en-US" sz="1400" b="0" i="0">
                          <a:solidFill>
                            <a:srgbClr val="000000"/>
                          </a:solidFill>
                          <a:latin typeface="微软雅黑" panose="020B0503020204020204" charset="-122"/>
                          <a:ea typeface="微软雅黑" panose="020B0503020204020204" charset="-122"/>
                        </a:rPr>
                        <a:t>参考网上的模板</a:t>
                      </a:r>
                      <a:endParaRPr lang="zh-CN" altLang="en-US" sz="1400" b="0"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EBF0FA"/>
                    </a:solidFill>
                  </a:tcPr>
                </a:tc>
                <a:tc>
                  <a:txBody>
                    <a:bodyPr/>
                    <a:lstStyle/>
                    <a:p>
                      <a:pPr algn="ctr" fontAlgn="ctr"/>
                      <a:r>
                        <a:rPr lang="zh-CN" altLang="en-US" sz="1400" b="0" i="0">
                          <a:solidFill>
                            <a:srgbClr val="000000"/>
                          </a:solidFill>
                          <a:latin typeface="微软雅黑" panose="020B0503020204020204" charset="-122"/>
                          <a:ea typeface="微软雅黑" panose="020B0503020204020204" charset="-122"/>
                        </a:rPr>
                        <a:t>约等于简历的详细描述版</a:t>
                      </a:r>
                      <a:endParaRPr lang="zh-CN" altLang="en-US" sz="1400" b="0"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FFFFFF"/>
                    </a:solidFill>
                  </a:tcPr>
                </a:tc>
              </a:tr>
              <a:tr h="295910">
                <a:tc>
                  <a:txBody>
                    <a:bodyPr/>
                    <a:lstStyle/>
                    <a:p>
                      <a:pPr algn="ctr" fontAlgn="ctr"/>
                      <a:r>
                        <a:rPr lang="zh-CN" altLang="en-US" sz="1400" b="1" i="0">
                          <a:solidFill>
                            <a:srgbClr val="000000"/>
                          </a:solidFill>
                          <a:latin typeface="微软雅黑" panose="020B0503020204020204" charset="-122"/>
                          <a:ea typeface="微软雅黑" panose="020B0503020204020204" charset="-122"/>
                        </a:rPr>
                        <a:t>竞赛证书（如有）</a:t>
                      </a:r>
                      <a:endParaRPr lang="zh-CN" altLang="en-US" sz="1400" b="1"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EBF0FA"/>
                    </a:solidFill>
                  </a:tcPr>
                </a:tc>
                <a:tc>
                  <a:txBody>
                    <a:bodyPr/>
                    <a:lstStyle/>
                    <a:p>
                      <a:pPr algn="ctr" fontAlgn="ctr"/>
                      <a:r>
                        <a:rPr lang="zh-CN" altLang="en-US" sz="1400" b="0" i="0">
                          <a:solidFill>
                            <a:srgbClr val="000000"/>
                          </a:solidFill>
                          <a:latin typeface="微软雅黑" panose="020B0503020204020204" charset="-122"/>
                          <a:ea typeface="微软雅黑" panose="020B0503020204020204" charset="-122"/>
                        </a:rPr>
                        <a:t>高</a:t>
                      </a:r>
                      <a:endParaRPr lang="zh-CN" altLang="en-US" sz="1400" b="0"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FFFFFF"/>
                    </a:solidFill>
                  </a:tcPr>
                </a:tc>
                <a:tc>
                  <a:txBody>
                    <a:bodyPr/>
                    <a:lstStyle/>
                    <a:p>
                      <a:pPr algn="ctr" fontAlgn="ctr"/>
                      <a:r>
                        <a:rPr lang="zh-CN" altLang="en-US" sz="1400" b="0" i="0">
                          <a:solidFill>
                            <a:srgbClr val="000000"/>
                          </a:solidFill>
                          <a:latin typeface="微软雅黑" panose="020B0503020204020204" charset="-122"/>
                          <a:ea typeface="微软雅黑" panose="020B0503020204020204" charset="-122"/>
                        </a:rPr>
                        <a:t>扫描拍照或者官网下载</a:t>
                      </a:r>
                      <a:endParaRPr lang="zh-CN" altLang="en-US" sz="1400" b="0"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EBF0FA"/>
                    </a:solidFill>
                  </a:tcPr>
                </a:tc>
                <a:tc>
                  <a:txBody>
                    <a:bodyPr/>
                    <a:lstStyle/>
                    <a:p>
                      <a:pPr algn="ctr" fontAlgn="ctr"/>
                      <a:r>
                        <a:rPr lang="zh-CN" altLang="en-US" sz="1400" b="0" i="0">
                          <a:solidFill>
                            <a:srgbClr val="000000"/>
                          </a:solidFill>
                          <a:latin typeface="微软雅黑" panose="020B0503020204020204" charset="-122"/>
                          <a:ea typeface="微软雅黑" panose="020B0503020204020204" charset="-122"/>
                        </a:rPr>
                        <a:t>开几个文件夹按级别分类</a:t>
                      </a:r>
                      <a:endParaRPr lang="zh-CN" altLang="en-US" sz="1400" b="0"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FFFFFF"/>
                    </a:solidFill>
                  </a:tcPr>
                </a:tc>
              </a:tr>
              <a:tr h="295910">
                <a:tc>
                  <a:txBody>
                    <a:bodyPr/>
                    <a:lstStyle/>
                    <a:p>
                      <a:pPr algn="ctr" fontAlgn="ctr"/>
                      <a:r>
                        <a:rPr lang="zh-CN" altLang="en-US" sz="1400" b="1" i="0">
                          <a:solidFill>
                            <a:srgbClr val="000000"/>
                          </a:solidFill>
                          <a:latin typeface="微软雅黑" panose="020B0503020204020204" charset="-122"/>
                          <a:ea typeface="微软雅黑" panose="020B0503020204020204" charset="-122"/>
                        </a:rPr>
                        <a:t>科研证明（如有）</a:t>
                      </a:r>
                      <a:endParaRPr lang="zh-CN" altLang="en-US" sz="1400" b="1"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EBF0FA"/>
                    </a:solidFill>
                  </a:tcPr>
                </a:tc>
                <a:tc>
                  <a:txBody>
                    <a:bodyPr/>
                    <a:lstStyle/>
                    <a:p>
                      <a:pPr algn="ctr" fontAlgn="ctr"/>
                      <a:r>
                        <a:rPr lang="zh-CN" altLang="en-US" sz="1400" b="0" i="0">
                          <a:solidFill>
                            <a:srgbClr val="000000"/>
                          </a:solidFill>
                          <a:latin typeface="微软雅黑" panose="020B0503020204020204" charset="-122"/>
                          <a:ea typeface="微软雅黑" panose="020B0503020204020204" charset="-122"/>
                        </a:rPr>
                        <a:t>高</a:t>
                      </a:r>
                      <a:endParaRPr lang="zh-CN" altLang="en-US" sz="1400" b="0"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FFFFFF"/>
                    </a:solidFill>
                  </a:tcPr>
                </a:tc>
                <a:tc>
                  <a:txBody>
                    <a:bodyPr/>
                    <a:lstStyle/>
                    <a:p>
                      <a:pPr algn="ctr" fontAlgn="ctr"/>
                      <a:r>
                        <a:rPr lang="zh-CN" altLang="en-US" sz="1400" b="0" i="0">
                          <a:solidFill>
                            <a:srgbClr val="000000"/>
                          </a:solidFill>
                          <a:latin typeface="微软雅黑" panose="020B0503020204020204" charset="-122"/>
                          <a:ea typeface="微软雅黑" panose="020B0503020204020204" charset="-122"/>
                        </a:rPr>
                        <a:t>根据具体项目</a:t>
                      </a:r>
                      <a:endParaRPr lang="zh-CN" altLang="en-US" sz="1400" b="0"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EBF0FA"/>
                    </a:solidFill>
                  </a:tcPr>
                </a:tc>
                <a:tc>
                  <a:txBody>
                    <a:bodyPr/>
                    <a:lstStyle/>
                    <a:p>
                      <a:pPr algn="ctr" fontAlgn="ctr"/>
                      <a:r>
                        <a:rPr lang="zh-CN" altLang="en-US" sz="1400" b="0" i="0">
                          <a:solidFill>
                            <a:srgbClr val="000000"/>
                          </a:solidFill>
                          <a:latin typeface="微软雅黑" panose="020B0503020204020204" charset="-122"/>
                          <a:ea typeface="微软雅黑" panose="020B0503020204020204" charset="-122"/>
                        </a:rPr>
                        <a:t>论文、软著、大创等</a:t>
                      </a:r>
                      <a:endParaRPr lang="zh-CN" altLang="en-US" sz="1400" b="0"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FFFFFF"/>
                    </a:solidFill>
                  </a:tcPr>
                </a:tc>
              </a:tr>
              <a:tr h="177165">
                <a:tc>
                  <a:txBody>
                    <a:bodyPr/>
                    <a:lstStyle/>
                    <a:p>
                      <a:pPr algn="ctr" fontAlgn="ctr"/>
                      <a:r>
                        <a:rPr lang="zh-CN" altLang="en-US" sz="1400" b="1" i="0">
                          <a:solidFill>
                            <a:srgbClr val="000000"/>
                          </a:solidFill>
                          <a:latin typeface="微软雅黑" panose="020B0503020204020204" charset="-122"/>
                          <a:ea typeface="微软雅黑" panose="020B0503020204020204" charset="-122"/>
                        </a:rPr>
                        <a:t>学校进度表</a:t>
                      </a:r>
                      <a:endParaRPr lang="zh-CN" altLang="en-US" sz="1400" b="1"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EBF0FA"/>
                    </a:solidFill>
                  </a:tcPr>
                </a:tc>
                <a:tc>
                  <a:txBody>
                    <a:bodyPr/>
                    <a:lstStyle/>
                    <a:p>
                      <a:pPr algn="ctr" fontAlgn="ctr"/>
                      <a:r>
                        <a:rPr lang="zh-CN" altLang="en-US" sz="1400" b="0" i="0">
                          <a:solidFill>
                            <a:srgbClr val="000000"/>
                          </a:solidFill>
                          <a:latin typeface="微软雅黑" panose="020B0503020204020204" charset="-122"/>
                          <a:ea typeface="微软雅黑" panose="020B0503020204020204" charset="-122"/>
                        </a:rPr>
                        <a:t>高</a:t>
                      </a:r>
                      <a:endParaRPr lang="zh-CN" altLang="en-US" sz="1400" b="0"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FFFFFF"/>
                    </a:solidFill>
                  </a:tcPr>
                </a:tc>
                <a:tc>
                  <a:txBody>
                    <a:bodyPr/>
                    <a:lstStyle/>
                    <a:p>
                      <a:pPr algn="ctr" fontAlgn="ctr"/>
                      <a:r>
                        <a:rPr lang="zh-CN" altLang="en-US" sz="1400" b="0" i="0">
                          <a:solidFill>
                            <a:srgbClr val="000000"/>
                          </a:solidFill>
                          <a:latin typeface="微软雅黑" panose="020B0503020204020204" charset="-122"/>
                          <a:ea typeface="微软雅黑" panose="020B0503020204020204" charset="-122"/>
                        </a:rPr>
                        <a:t>自己开个 </a:t>
                      </a:r>
                      <a:r>
                        <a:rPr lang="en-US" altLang="zh-CN" sz="1400" b="0" i="0">
                          <a:solidFill>
                            <a:srgbClr val="000000"/>
                          </a:solidFill>
                          <a:latin typeface="微软雅黑" panose="020B0503020204020204" charset="-122"/>
                          <a:ea typeface="微软雅黑" panose="020B0503020204020204" charset="-122"/>
                        </a:rPr>
                        <a:t>Excel </a:t>
                      </a:r>
                      <a:r>
                        <a:rPr lang="zh-CN" altLang="en-US" sz="1400" b="0" i="0">
                          <a:solidFill>
                            <a:srgbClr val="000000"/>
                          </a:solidFill>
                          <a:latin typeface="微软雅黑" panose="020B0503020204020204" charset="-122"/>
                          <a:ea typeface="微软雅黑" panose="020B0503020204020204" charset="-122"/>
                        </a:rPr>
                        <a:t>整理</a:t>
                      </a:r>
                      <a:endParaRPr lang="zh-CN" altLang="en-US" sz="1400" b="0"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EBF0FA"/>
                    </a:solidFill>
                  </a:tcPr>
                </a:tc>
                <a:tc>
                  <a:txBody>
                    <a:bodyPr/>
                    <a:lstStyle/>
                    <a:p>
                      <a:pPr algn="ctr" fontAlgn="ctr"/>
                      <a:r>
                        <a:rPr lang="zh-CN" altLang="en-US" sz="1400" b="0" i="0">
                          <a:solidFill>
                            <a:srgbClr val="000000"/>
                          </a:solidFill>
                          <a:latin typeface="微软雅黑" panose="020B0503020204020204" charset="-122"/>
                          <a:ea typeface="微软雅黑" panose="020B0503020204020204" charset="-122"/>
                        </a:rPr>
                        <a:t>记录申请学校面试时间、通过情况等信息供自己参考</a:t>
                      </a:r>
                      <a:endParaRPr lang="zh-CN" altLang="en-US" sz="1400" b="0"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FFFFFF"/>
                    </a:solidFill>
                  </a:tcPr>
                </a:tc>
              </a:tr>
              <a:tr h="177165">
                <a:tc>
                  <a:txBody>
                    <a:bodyPr/>
                    <a:lstStyle/>
                    <a:p>
                      <a:pPr algn="ctr" fontAlgn="ctr"/>
                      <a:r>
                        <a:rPr lang="zh-CN" altLang="en-US" sz="1400" b="1" i="0">
                          <a:solidFill>
                            <a:srgbClr val="000000"/>
                          </a:solidFill>
                          <a:latin typeface="微软雅黑" panose="020B0503020204020204" charset="-122"/>
                          <a:ea typeface="微软雅黑" panose="020B0503020204020204" charset="-122"/>
                        </a:rPr>
                        <a:t>套磁信</a:t>
                      </a:r>
                      <a:endParaRPr lang="zh-CN" altLang="en-US" sz="1400" b="1"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EBF0FA"/>
                    </a:solidFill>
                  </a:tcPr>
                </a:tc>
                <a:tc>
                  <a:txBody>
                    <a:bodyPr/>
                    <a:lstStyle/>
                    <a:p>
                      <a:pPr algn="ctr" fontAlgn="ctr"/>
                      <a:r>
                        <a:rPr lang="zh-CN" altLang="en-US" sz="1400" b="0" i="0">
                          <a:solidFill>
                            <a:srgbClr val="000000"/>
                          </a:solidFill>
                          <a:latin typeface="微软雅黑" panose="020B0503020204020204" charset="-122"/>
                          <a:ea typeface="微软雅黑" panose="020B0503020204020204" charset="-122"/>
                        </a:rPr>
                        <a:t>中</a:t>
                      </a:r>
                      <a:endParaRPr lang="zh-CN" altLang="en-US" sz="1400" b="0"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FFFFFF"/>
                    </a:solidFill>
                  </a:tcPr>
                </a:tc>
                <a:tc>
                  <a:txBody>
                    <a:bodyPr/>
                    <a:lstStyle/>
                    <a:p>
                      <a:pPr algn="ctr" fontAlgn="ctr"/>
                      <a:r>
                        <a:rPr lang="zh-CN" altLang="en-US" sz="1400" b="0" i="0">
                          <a:solidFill>
                            <a:srgbClr val="000000"/>
                          </a:solidFill>
                          <a:latin typeface="微软雅黑" panose="020B0503020204020204" charset="-122"/>
                          <a:ea typeface="微软雅黑" panose="020B0503020204020204" charset="-122"/>
                        </a:rPr>
                        <a:t>删减个人陈述</a:t>
                      </a:r>
                      <a:endParaRPr lang="zh-CN" altLang="en-US" sz="1400" b="0"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EBF0FA"/>
                    </a:solidFill>
                  </a:tcPr>
                </a:tc>
                <a:tc>
                  <a:txBody>
                    <a:bodyPr/>
                    <a:lstStyle/>
                    <a:p>
                      <a:pPr algn="ctr" fontAlgn="ctr"/>
                      <a:r>
                        <a:rPr lang="zh-CN" altLang="en-US" sz="1400" b="0" i="0">
                          <a:solidFill>
                            <a:srgbClr val="000000"/>
                          </a:solidFill>
                          <a:latin typeface="微软雅黑" panose="020B0503020204020204" charset="-122"/>
                          <a:ea typeface="微软雅黑" panose="020B0503020204020204" charset="-122"/>
                        </a:rPr>
                        <a:t>记得加些针对该导师研究方向的个人介绍</a:t>
                      </a:r>
                      <a:endParaRPr lang="zh-CN" altLang="en-US" sz="1400" b="0"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FFFFFF"/>
                    </a:solidFill>
                  </a:tcPr>
                </a:tc>
              </a:tr>
              <a:tr h="299085">
                <a:tc>
                  <a:txBody>
                    <a:bodyPr/>
                    <a:lstStyle/>
                    <a:p>
                      <a:pPr algn="ctr" fontAlgn="ctr"/>
                      <a:r>
                        <a:rPr lang="zh-CN" altLang="en-US" sz="1400" b="1" i="0">
                          <a:solidFill>
                            <a:srgbClr val="000000"/>
                          </a:solidFill>
                          <a:latin typeface="微软雅黑" panose="020B0503020204020204" charset="-122"/>
                          <a:ea typeface="微软雅黑" panose="020B0503020204020204" charset="-122"/>
                        </a:rPr>
                        <a:t>中文自我介绍</a:t>
                      </a:r>
                      <a:endParaRPr lang="zh-CN" altLang="en-US" sz="1400" b="1"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EBF0FA"/>
                    </a:solidFill>
                  </a:tcPr>
                </a:tc>
                <a:tc>
                  <a:txBody>
                    <a:bodyPr/>
                    <a:lstStyle/>
                    <a:p>
                      <a:pPr algn="ctr" fontAlgn="ctr"/>
                      <a:r>
                        <a:rPr lang="zh-CN" altLang="en-US" sz="1400" b="0" i="0">
                          <a:solidFill>
                            <a:srgbClr val="000000"/>
                          </a:solidFill>
                          <a:latin typeface="微软雅黑" panose="020B0503020204020204" charset="-122"/>
                          <a:ea typeface="微软雅黑" panose="020B0503020204020204" charset="-122"/>
                        </a:rPr>
                        <a:t>中</a:t>
                      </a:r>
                      <a:endParaRPr lang="zh-CN" altLang="en-US" sz="1400" b="0"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FFFFFF"/>
                    </a:solidFill>
                  </a:tcPr>
                </a:tc>
                <a:tc>
                  <a:txBody>
                    <a:bodyPr/>
                    <a:lstStyle/>
                    <a:p>
                      <a:pPr algn="ctr" fontAlgn="ctr"/>
                      <a:r>
                        <a:rPr lang="zh-CN" altLang="en-US" sz="1400" b="0" i="0">
                          <a:solidFill>
                            <a:srgbClr val="000000"/>
                          </a:solidFill>
                          <a:latin typeface="微软雅黑" panose="020B0503020204020204" charset="-122"/>
                          <a:ea typeface="微软雅黑" panose="020B0503020204020204" charset="-122"/>
                        </a:rPr>
                        <a:t>删减个人陈述</a:t>
                      </a:r>
                      <a:endParaRPr lang="zh-CN" altLang="en-US" sz="1400" b="0"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EBF0FA"/>
                    </a:solidFill>
                  </a:tcPr>
                </a:tc>
                <a:tc>
                  <a:txBody>
                    <a:bodyPr/>
                    <a:lstStyle/>
                    <a:p>
                      <a:pPr algn="ctr" fontAlgn="ctr"/>
                      <a:r>
                        <a:rPr lang="zh-CN" altLang="en-US" sz="1400" b="0" i="0">
                          <a:solidFill>
                            <a:srgbClr val="000000"/>
                          </a:solidFill>
                          <a:latin typeface="微软雅黑" panose="020B0503020204020204" charset="-122"/>
                          <a:ea typeface="微软雅黑" panose="020B0503020204020204" charset="-122"/>
                        </a:rPr>
                        <a:t>一般都要配 </a:t>
                      </a:r>
                      <a:r>
                        <a:rPr lang="en-US" altLang="zh-CN" sz="1400" b="0" i="0">
                          <a:solidFill>
                            <a:srgbClr val="000000"/>
                          </a:solidFill>
                          <a:latin typeface="微软雅黑" panose="020B0503020204020204" charset="-122"/>
                          <a:ea typeface="微软雅黑" panose="020B0503020204020204" charset="-122"/>
                        </a:rPr>
                        <a:t>PPT</a:t>
                      </a:r>
                      <a:r>
                        <a:rPr lang="zh-CN" altLang="en-US" sz="1400" b="0" i="0">
                          <a:solidFill>
                            <a:srgbClr val="000000"/>
                          </a:solidFill>
                          <a:latin typeface="微软雅黑" panose="020B0503020204020204" charset="-122"/>
                          <a:ea typeface="微软雅黑" panose="020B0503020204020204" charset="-122"/>
                        </a:rPr>
                        <a:t>，</a:t>
                      </a:r>
                      <a:r>
                        <a:rPr lang="en-US" altLang="zh-CN" sz="1400" b="0" i="0">
                          <a:solidFill>
                            <a:srgbClr val="000000"/>
                          </a:solidFill>
                          <a:latin typeface="微软雅黑" panose="020B0503020204020204" charset="-122"/>
                          <a:ea typeface="微软雅黑" panose="020B0503020204020204" charset="-122"/>
                        </a:rPr>
                        <a:t>3-5 </a:t>
                      </a:r>
                      <a:r>
                        <a:rPr lang="zh-CN" altLang="en-US" sz="1400" b="0" i="0">
                          <a:solidFill>
                            <a:srgbClr val="000000"/>
                          </a:solidFill>
                          <a:latin typeface="微软雅黑" panose="020B0503020204020204" charset="-122"/>
                          <a:ea typeface="微软雅黑" panose="020B0503020204020204" charset="-122"/>
                        </a:rPr>
                        <a:t>分钟</a:t>
                      </a:r>
                      <a:endParaRPr lang="zh-CN" altLang="en-US" sz="1400" b="0"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FFFFFF"/>
                    </a:solidFill>
                  </a:tcPr>
                </a:tc>
              </a:tr>
              <a:tr h="299085">
                <a:tc>
                  <a:txBody>
                    <a:bodyPr/>
                    <a:lstStyle/>
                    <a:p>
                      <a:pPr algn="ctr" fontAlgn="ctr"/>
                      <a:r>
                        <a:rPr lang="zh-CN" altLang="en-US" sz="1400" b="1" i="0">
                          <a:solidFill>
                            <a:srgbClr val="000000"/>
                          </a:solidFill>
                          <a:latin typeface="微软雅黑" panose="020B0503020204020204" charset="-122"/>
                          <a:ea typeface="微软雅黑" panose="020B0503020204020204" charset="-122"/>
                        </a:rPr>
                        <a:t>英文自我介绍</a:t>
                      </a:r>
                      <a:endParaRPr lang="zh-CN" altLang="en-US" sz="1400" b="1"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EBF0FA"/>
                    </a:solidFill>
                  </a:tcPr>
                </a:tc>
                <a:tc>
                  <a:txBody>
                    <a:bodyPr/>
                    <a:lstStyle/>
                    <a:p>
                      <a:pPr algn="ctr" fontAlgn="ctr"/>
                      <a:r>
                        <a:rPr lang="zh-CN" altLang="en-US" sz="1400" b="0" i="0">
                          <a:solidFill>
                            <a:srgbClr val="000000"/>
                          </a:solidFill>
                          <a:latin typeface="微软雅黑" panose="020B0503020204020204" charset="-122"/>
                          <a:ea typeface="微软雅黑" panose="020B0503020204020204" charset="-122"/>
                        </a:rPr>
                        <a:t>中</a:t>
                      </a:r>
                      <a:endParaRPr lang="zh-CN" altLang="en-US" sz="1400" b="0"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FFFFFF"/>
                    </a:solidFill>
                  </a:tcPr>
                </a:tc>
                <a:tc>
                  <a:txBody>
                    <a:bodyPr/>
                    <a:lstStyle/>
                    <a:p>
                      <a:pPr algn="ctr" fontAlgn="ctr"/>
                      <a:r>
                        <a:rPr lang="zh-CN" altLang="en-US" sz="1400" b="0" i="0">
                          <a:solidFill>
                            <a:srgbClr val="000000"/>
                          </a:solidFill>
                          <a:latin typeface="微软雅黑" panose="020B0503020204020204" charset="-122"/>
                          <a:ea typeface="微软雅黑" panose="020B0503020204020204" charset="-122"/>
                        </a:rPr>
                        <a:t>翻译润色一下</a:t>
                      </a:r>
                      <a:endParaRPr lang="zh-CN" altLang="en-US" sz="1400" b="0"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EBF0FA"/>
                    </a:solidFill>
                  </a:tcPr>
                </a:tc>
                <a:tc>
                  <a:txBody>
                    <a:bodyPr/>
                    <a:lstStyle/>
                    <a:p>
                      <a:pPr algn="ctr" fontAlgn="ctr"/>
                      <a:r>
                        <a:rPr lang="zh-CN" altLang="en-US" sz="1400" b="0" i="0">
                          <a:solidFill>
                            <a:srgbClr val="000000"/>
                          </a:solidFill>
                          <a:latin typeface="微软雅黑" panose="020B0503020204020204" charset="-122"/>
                          <a:ea typeface="微软雅黑" panose="020B0503020204020204" charset="-122"/>
                        </a:rPr>
                        <a:t>一般是 </a:t>
                      </a:r>
                      <a:r>
                        <a:rPr lang="en-US" altLang="zh-CN" sz="1400" b="0" i="0">
                          <a:solidFill>
                            <a:srgbClr val="000000"/>
                          </a:solidFill>
                          <a:latin typeface="微软雅黑" panose="020B0503020204020204" charset="-122"/>
                          <a:ea typeface="微软雅黑" panose="020B0503020204020204" charset="-122"/>
                        </a:rPr>
                        <a:t>1-2 </a:t>
                      </a:r>
                      <a:r>
                        <a:rPr lang="zh-CN" altLang="en-US" sz="1400" b="0" i="0">
                          <a:solidFill>
                            <a:srgbClr val="000000"/>
                          </a:solidFill>
                          <a:latin typeface="微软雅黑" panose="020B0503020204020204" charset="-122"/>
                          <a:ea typeface="微软雅黑" panose="020B0503020204020204" charset="-122"/>
                        </a:rPr>
                        <a:t>分钟，也可加在中文介绍的开头</a:t>
                      </a:r>
                      <a:endParaRPr lang="zh-CN" altLang="en-US" sz="1400" b="0"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FFFFFF"/>
                    </a:solidFill>
                  </a:tcPr>
                </a:tc>
              </a:tr>
              <a:tr h="295910">
                <a:tc>
                  <a:txBody>
                    <a:bodyPr/>
                    <a:lstStyle/>
                    <a:p>
                      <a:pPr algn="ctr" fontAlgn="ctr"/>
                      <a:r>
                        <a:rPr lang="zh-CN" altLang="en-US" sz="1400" b="1" i="0">
                          <a:solidFill>
                            <a:srgbClr val="000000"/>
                          </a:solidFill>
                          <a:latin typeface="微软雅黑" panose="020B0503020204020204" charset="-122"/>
                          <a:ea typeface="微软雅黑" panose="020B0503020204020204" charset="-122"/>
                        </a:rPr>
                        <a:t>实习证明（如有）</a:t>
                      </a:r>
                      <a:endParaRPr lang="zh-CN" altLang="en-US" sz="1400" b="1"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EBF0FA"/>
                    </a:solidFill>
                  </a:tcPr>
                </a:tc>
                <a:tc>
                  <a:txBody>
                    <a:bodyPr/>
                    <a:lstStyle/>
                    <a:p>
                      <a:pPr algn="ctr" fontAlgn="ctr"/>
                      <a:r>
                        <a:rPr lang="zh-CN" altLang="en-US" sz="1400" b="0" i="0">
                          <a:solidFill>
                            <a:srgbClr val="000000"/>
                          </a:solidFill>
                          <a:latin typeface="微软雅黑" panose="020B0503020204020204" charset="-122"/>
                          <a:ea typeface="微软雅黑" panose="020B0503020204020204" charset="-122"/>
                        </a:rPr>
                        <a:t>低</a:t>
                      </a:r>
                      <a:endParaRPr lang="zh-CN" altLang="en-US" sz="1400" b="0"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FFFFFF"/>
                    </a:solidFill>
                  </a:tcPr>
                </a:tc>
                <a:tc>
                  <a:txBody>
                    <a:bodyPr/>
                    <a:lstStyle/>
                    <a:p>
                      <a:pPr algn="ctr" fontAlgn="ctr"/>
                      <a:r>
                        <a:rPr lang="zh-CN" altLang="en-US" sz="1400" b="0" i="0">
                          <a:solidFill>
                            <a:srgbClr val="000000"/>
                          </a:solidFill>
                          <a:latin typeface="微软雅黑" panose="020B0503020204020204" charset="-122"/>
                          <a:ea typeface="微软雅黑" panose="020B0503020204020204" charset="-122"/>
                        </a:rPr>
                        <a:t>实习公司</a:t>
                      </a:r>
                      <a:endParaRPr lang="zh-CN" altLang="en-US" sz="1400" b="0"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EBF0FA"/>
                    </a:solidFill>
                  </a:tcPr>
                </a:tc>
                <a:tc>
                  <a:txBody>
                    <a:bodyPr/>
                    <a:lstStyle/>
                    <a:p>
                      <a:pPr algn="ctr" fontAlgn="ctr"/>
                      <a:r>
                        <a:rPr lang="zh-CN" altLang="en-US" sz="1400" b="0" i="0">
                          <a:solidFill>
                            <a:srgbClr val="000000"/>
                          </a:solidFill>
                          <a:latin typeface="微软雅黑" panose="020B0503020204020204" charset="-122"/>
                          <a:ea typeface="微软雅黑" panose="020B0503020204020204" charset="-122"/>
                        </a:rPr>
                        <a:t>无</a:t>
                      </a:r>
                      <a:endParaRPr lang="zh-CN" altLang="en-US" sz="1400" b="0"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FFFFFF"/>
                    </a:solidFill>
                  </a:tcPr>
                </a:tc>
              </a:tr>
              <a:tr h="295910">
                <a:tc>
                  <a:txBody>
                    <a:bodyPr/>
                    <a:lstStyle/>
                    <a:p>
                      <a:pPr algn="ctr" fontAlgn="ctr"/>
                      <a:r>
                        <a:rPr lang="zh-CN" altLang="en-US" sz="1400" b="1" i="0">
                          <a:solidFill>
                            <a:srgbClr val="000000"/>
                          </a:solidFill>
                          <a:latin typeface="微软雅黑" panose="020B0503020204020204" charset="-122"/>
                          <a:ea typeface="微软雅黑" panose="020B0503020204020204" charset="-122"/>
                        </a:rPr>
                        <a:t>志愿证明（如有）</a:t>
                      </a:r>
                      <a:endParaRPr lang="zh-CN" altLang="en-US" sz="1400" b="1"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EBF0FA"/>
                    </a:solidFill>
                  </a:tcPr>
                </a:tc>
                <a:tc>
                  <a:txBody>
                    <a:bodyPr/>
                    <a:lstStyle/>
                    <a:p>
                      <a:pPr algn="ctr" fontAlgn="ctr"/>
                      <a:r>
                        <a:rPr lang="zh-CN" altLang="en-US" sz="1400" b="0" i="0">
                          <a:solidFill>
                            <a:srgbClr val="000000"/>
                          </a:solidFill>
                          <a:latin typeface="微软雅黑" panose="020B0503020204020204" charset="-122"/>
                          <a:ea typeface="微软雅黑" panose="020B0503020204020204" charset="-122"/>
                        </a:rPr>
                        <a:t>低</a:t>
                      </a:r>
                      <a:endParaRPr lang="zh-CN" altLang="en-US" sz="1400" b="0"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FFFFFF"/>
                    </a:solidFill>
                  </a:tcPr>
                </a:tc>
                <a:tc>
                  <a:txBody>
                    <a:bodyPr/>
                    <a:lstStyle/>
                    <a:p>
                      <a:pPr algn="ctr" fontAlgn="ctr"/>
                      <a:r>
                        <a:rPr lang="zh-CN" altLang="en-US" sz="1400" b="0" i="0">
                          <a:solidFill>
                            <a:srgbClr val="000000"/>
                          </a:solidFill>
                          <a:latin typeface="微软雅黑" panose="020B0503020204020204" charset="-122"/>
                          <a:ea typeface="微软雅黑" panose="020B0503020204020204" charset="-122"/>
                        </a:rPr>
                        <a:t>志愿服务平台</a:t>
                      </a:r>
                      <a:endParaRPr lang="zh-CN" altLang="en-US" sz="1400" b="0"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EBF0FA"/>
                    </a:solidFill>
                  </a:tcPr>
                </a:tc>
                <a:tc>
                  <a:txBody>
                    <a:bodyPr/>
                    <a:lstStyle/>
                    <a:p>
                      <a:pPr algn="ctr" fontAlgn="ctr"/>
                      <a:r>
                        <a:rPr lang="zh-CN" altLang="en-US" sz="1400" b="0" i="0">
                          <a:solidFill>
                            <a:srgbClr val="000000"/>
                          </a:solidFill>
                          <a:latin typeface="微软雅黑" panose="020B0503020204020204" charset="-122"/>
                          <a:ea typeface="微软雅黑" panose="020B0503020204020204" charset="-122"/>
                        </a:rPr>
                        <a:t>日常志愿服务用处不大</a:t>
                      </a:r>
                      <a:endParaRPr lang="zh-CN" altLang="en-US" sz="1400" b="0"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FFFFFF"/>
                    </a:solidFill>
                  </a:tcPr>
                </a:tc>
              </a:tr>
              <a:tr h="295910">
                <a:tc>
                  <a:txBody>
                    <a:bodyPr/>
                    <a:lstStyle/>
                    <a:p>
                      <a:pPr algn="ctr" fontAlgn="ctr"/>
                      <a:r>
                        <a:rPr lang="zh-CN" altLang="en-US" sz="1400" b="1" i="0">
                          <a:solidFill>
                            <a:srgbClr val="000000"/>
                          </a:solidFill>
                          <a:latin typeface="微软雅黑" panose="020B0503020204020204" charset="-122"/>
                          <a:ea typeface="微软雅黑" panose="020B0503020204020204" charset="-122"/>
                        </a:rPr>
                        <a:t>资格证书（如有）</a:t>
                      </a:r>
                      <a:endParaRPr lang="zh-CN" altLang="en-US" sz="1400" b="1"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EBF0FA"/>
                    </a:solidFill>
                  </a:tcPr>
                </a:tc>
                <a:tc>
                  <a:txBody>
                    <a:bodyPr/>
                    <a:lstStyle/>
                    <a:p>
                      <a:pPr algn="ctr" fontAlgn="ctr"/>
                      <a:r>
                        <a:rPr lang="zh-CN" altLang="en-US" sz="1400" b="0" i="0">
                          <a:solidFill>
                            <a:srgbClr val="000000"/>
                          </a:solidFill>
                          <a:latin typeface="微软雅黑" panose="020B0503020204020204" charset="-122"/>
                          <a:ea typeface="微软雅黑" panose="020B0503020204020204" charset="-122"/>
                        </a:rPr>
                        <a:t>低</a:t>
                      </a:r>
                      <a:endParaRPr lang="zh-CN" altLang="en-US" sz="1400" b="0"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FFFFFF"/>
                    </a:solidFill>
                  </a:tcPr>
                </a:tc>
                <a:tc>
                  <a:txBody>
                    <a:bodyPr/>
                    <a:lstStyle/>
                    <a:p>
                      <a:pPr algn="ctr" fontAlgn="ctr"/>
                      <a:r>
                        <a:rPr lang="zh-CN" altLang="en-US" sz="1400" b="0" i="0">
                          <a:solidFill>
                            <a:srgbClr val="000000"/>
                          </a:solidFill>
                          <a:latin typeface="微软雅黑" panose="020B0503020204020204" charset="-122"/>
                          <a:ea typeface="微软雅黑" panose="020B0503020204020204" charset="-122"/>
                        </a:rPr>
                        <a:t>相关部门</a:t>
                      </a:r>
                      <a:endParaRPr lang="zh-CN" altLang="en-US" sz="1400" b="0"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EBF0FA"/>
                    </a:solidFill>
                  </a:tcPr>
                </a:tc>
                <a:tc>
                  <a:txBody>
                    <a:bodyPr/>
                    <a:lstStyle/>
                    <a:p>
                      <a:pPr algn="ctr" fontAlgn="ctr"/>
                      <a:r>
                        <a:rPr lang="en-US" altLang="zh-CN" sz="1400" b="0" i="0">
                          <a:solidFill>
                            <a:srgbClr val="000000"/>
                          </a:solidFill>
                          <a:latin typeface="微软雅黑" panose="020B0503020204020204" charset="-122"/>
                          <a:ea typeface="微软雅黑" panose="020B0503020204020204" charset="-122"/>
                        </a:rPr>
                        <a:t>csp</a:t>
                      </a:r>
                      <a:r>
                        <a:rPr lang="zh-CN" altLang="en-US" sz="1400" b="0" i="0">
                          <a:solidFill>
                            <a:srgbClr val="000000"/>
                          </a:solidFill>
                          <a:latin typeface="微软雅黑" panose="020B0503020204020204" charset="-122"/>
                          <a:ea typeface="微软雅黑" panose="020B0503020204020204" charset="-122"/>
                        </a:rPr>
                        <a:t>考级证书</a:t>
                      </a:r>
                      <a:r>
                        <a:rPr lang="en-US" altLang="zh-CN" sz="1400" b="0" i="0">
                          <a:solidFill>
                            <a:srgbClr val="000000"/>
                          </a:solidFill>
                          <a:latin typeface="微软雅黑" panose="020B0503020204020204" charset="-122"/>
                          <a:ea typeface="微软雅黑" panose="020B0503020204020204" charset="-122"/>
                        </a:rPr>
                        <a:t>or</a:t>
                      </a:r>
                      <a:r>
                        <a:rPr lang="zh-CN" altLang="en-US" sz="1400" b="0" i="0">
                          <a:solidFill>
                            <a:srgbClr val="000000"/>
                          </a:solidFill>
                          <a:latin typeface="微软雅黑" panose="020B0503020204020204" charset="-122"/>
                          <a:ea typeface="微软雅黑" panose="020B0503020204020204" charset="-122"/>
                        </a:rPr>
                        <a:t>其他也算</a:t>
                      </a:r>
                      <a:endParaRPr lang="zh-CN" altLang="en-US" sz="1400" b="0"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a:noFill/>
                    </a:lnB>
                    <a:solidFill>
                      <a:srgbClr val="FFFFFF"/>
                    </a:solidFill>
                  </a:tcPr>
                </a:tc>
              </a:tr>
              <a:tr h="177165">
                <a:tc>
                  <a:txBody>
                    <a:bodyPr/>
                    <a:lstStyle/>
                    <a:p>
                      <a:pPr algn="ctr" fontAlgn="ctr"/>
                      <a:r>
                        <a:rPr lang="zh-CN" altLang="en-US" sz="1400" b="1" i="0">
                          <a:solidFill>
                            <a:srgbClr val="000000"/>
                          </a:solidFill>
                          <a:latin typeface="微软雅黑" panose="020B0503020204020204" charset="-122"/>
                          <a:ea typeface="微软雅黑" panose="020B0503020204020204" charset="-122"/>
                        </a:rPr>
                        <a:t>在读证明</a:t>
                      </a:r>
                      <a:endParaRPr lang="zh-CN" altLang="en-US" sz="1400" b="1"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w="12700" cap="flat" cmpd="sng">
                      <a:solidFill>
                        <a:srgbClr val="4874CB"/>
                      </a:solidFill>
                      <a:prstDash val="solid"/>
                      <a:headEnd type="none" w="med" len="med"/>
                      <a:tailEnd type="none" w="med" len="med"/>
                    </a:lnB>
                    <a:solidFill>
                      <a:srgbClr val="EBF0FA"/>
                    </a:solidFill>
                  </a:tcPr>
                </a:tc>
                <a:tc>
                  <a:txBody>
                    <a:bodyPr/>
                    <a:lstStyle/>
                    <a:p>
                      <a:pPr algn="ctr" fontAlgn="ctr"/>
                      <a:r>
                        <a:rPr lang="zh-CN" altLang="en-US" sz="1400" b="0" i="0">
                          <a:solidFill>
                            <a:srgbClr val="000000"/>
                          </a:solidFill>
                          <a:latin typeface="微软雅黑" panose="020B0503020204020204" charset="-122"/>
                          <a:ea typeface="微软雅黑" panose="020B0503020204020204" charset="-122"/>
                        </a:rPr>
                        <a:t>低</a:t>
                      </a:r>
                      <a:endParaRPr lang="zh-CN" altLang="en-US" sz="1400" b="0"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w="12700" cap="flat" cmpd="sng">
                      <a:solidFill>
                        <a:srgbClr val="4874CB"/>
                      </a:solidFill>
                      <a:prstDash val="solid"/>
                      <a:headEnd type="none" w="med" len="med"/>
                      <a:tailEnd type="none" w="med" len="med"/>
                    </a:lnB>
                    <a:solidFill>
                      <a:srgbClr val="FFFFFF"/>
                    </a:solidFill>
                  </a:tcPr>
                </a:tc>
                <a:tc>
                  <a:txBody>
                    <a:bodyPr/>
                    <a:lstStyle/>
                    <a:p>
                      <a:pPr algn="ctr" fontAlgn="ctr"/>
                      <a:r>
                        <a:rPr lang="zh-CN" altLang="en-US" sz="1400" b="0" i="0">
                          <a:solidFill>
                            <a:srgbClr val="000000"/>
                          </a:solidFill>
                          <a:latin typeface="微软雅黑" panose="020B0503020204020204" charset="-122"/>
                          <a:ea typeface="微软雅黑" panose="020B0503020204020204" charset="-122"/>
                        </a:rPr>
                        <a:t>教务处</a:t>
                      </a:r>
                      <a:endParaRPr lang="zh-CN" altLang="en-US" sz="1400" b="0"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w="12700" cap="flat" cmpd="sng">
                      <a:solidFill>
                        <a:srgbClr val="4874CB"/>
                      </a:solidFill>
                      <a:prstDash val="solid"/>
                      <a:headEnd type="none" w="med" len="med"/>
                      <a:tailEnd type="none" w="med" len="med"/>
                    </a:lnB>
                    <a:solidFill>
                      <a:srgbClr val="EBF0FA"/>
                    </a:solidFill>
                  </a:tcPr>
                </a:tc>
                <a:tc>
                  <a:txBody>
                    <a:bodyPr/>
                    <a:lstStyle/>
                    <a:p>
                      <a:pPr algn="ctr" fontAlgn="ctr"/>
                      <a:r>
                        <a:rPr lang="zh-CN" altLang="en-US" sz="1400" b="0" i="0">
                          <a:solidFill>
                            <a:srgbClr val="000000"/>
                          </a:solidFill>
                          <a:latin typeface="微软雅黑" panose="020B0503020204020204" charset="-122"/>
                          <a:ea typeface="微软雅黑" panose="020B0503020204020204" charset="-122"/>
                        </a:rPr>
                        <a:t>听说有学校需要，没遇到过</a:t>
                      </a:r>
                      <a:endParaRPr lang="zh-CN" altLang="en-US" sz="1400" b="0" i="0">
                        <a:solidFill>
                          <a:srgbClr val="000000"/>
                        </a:solidFill>
                        <a:latin typeface="微软雅黑" panose="020B0503020204020204" charset="-122"/>
                        <a:ea typeface="微软雅黑" panose="020B0503020204020204" charset="-122"/>
                      </a:endParaRPr>
                    </a:p>
                  </a:txBody>
                  <a:tcPr marL="9842" marR="9842" marT="9842" anchor="ctr">
                    <a:lnL>
                      <a:noFill/>
                    </a:lnL>
                    <a:lnR>
                      <a:noFill/>
                    </a:lnR>
                    <a:lnT>
                      <a:noFill/>
                    </a:lnT>
                    <a:lnB w="12700" cap="flat" cmpd="sng">
                      <a:solidFill>
                        <a:srgbClr val="4874CB"/>
                      </a:solidFill>
                      <a:prstDash val="solid"/>
                      <a:headEnd type="none" w="med" len="med"/>
                      <a:tailEnd type="none" w="med" len="med"/>
                    </a:lnB>
                    <a:solidFill>
                      <a:srgbClr val="FFFFFF"/>
                    </a:solidFill>
                  </a:tcPr>
                </a:tc>
              </a:tr>
            </a:tbl>
          </a:graphicData>
        </a:graphic>
      </p:graphicFrame>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16"/>
          <p:cNvSpPr txBox="1"/>
          <p:nvPr/>
        </p:nvSpPr>
        <p:spPr>
          <a:xfrm>
            <a:off x="0" y="107923"/>
            <a:ext cx="7308304" cy="583565"/>
          </a:xfrm>
          <a:prstGeom prst="rect">
            <a:avLst/>
          </a:prstGeom>
          <a:noFill/>
        </p:spPr>
        <p:txBody>
          <a:bodyPr wrap="square" rtlCol="0">
            <a:spAutoFit/>
          </a:bodyPr>
          <a:lstStyle/>
          <a:p>
            <a:pPr algn="l">
              <a:buClrTx/>
              <a:buSzTx/>
              <a:buFontTx/>
            </a:pPr>
            <a:r>
              <a:rPr lang="zh-CN" altLang="en-US" sz="3200" b="1" dirty="0">
                <a:solidFill>
                  <a:schemeClr val="bg1"/>
                </a:solidFill>
                <a:latin typeface="微软雅黑" panose="020B0503020204020204" charset="-122"/>
                <a:ea typeface="微软雅黑" panose="020B0503020204020204" charset="-122"/>
              </a:rPr>
              <a:t> </a:t>
            </a:r>
            <a:r>
              <a:rPr lang="en-US" altLang="zh-CN" sz="3200" b="1" dirty="0">
                <a:solidFill>
                  <a:schemeClr val="bg1"/>
                </a:solidFill>
                <a:latin typeface="微软雅黑" panose="020B0503020204020204" charset="-122"/>
                <a:ea typeface="微软雅黑" panose="020B0503020204020204" charset="-122"/>
              </a:rPr>
              <a:t>4. </a:t>
            </a:r>
            <a:r>
              <a:rPr lang="zh-CN" altLang="en-US" sz="3200" b="1" dirty="0">
                <a:solidFill>
                  <a:schemeClr val="bg1"/>
                </a:solidFill>
                <a:latin typeface="微软雅黑" panose="020B0503020204020204" charset="-122"/>
                <a:ea typeface="微软雅黑" panose="020B0503020204020204" charset="-122"/>
                <a:sym typeface="+mn-ea"/>
              </a:rPr>
              <a:t>保研指南</a:t>
            </a:r>
            <a:r>
              <a:rPr lang="en-US" altLang="zh-CN" sz="3200" b="1" dirty="0">
                <a:solidFill>
                  <a:schemeClr val="bg1"/>
                </a:solidFill>
                <a:latin typeface="微软雅黑" panose="020B0503020204020204" charset="-122"/>
                <a:ea typeface="微软雅黑" panose="020B0503020204020204" charset="-122"/>
                <a:sym typeface="+mn-ea"/>
              </a:rPr>
              <a:t>—</a:t>
            </a:r>
            <a:r>
              <a:rPr lang="zh-CN" altLang="en-US" sz="3200" b="1" dirty="0">
                <a:solidFill>
                  <a:schemeClr val="bg1"/>
                </a:solidFill>
                <a:latin typeface="微软雅黑" panose="020B0503020204020204" charset="-122"/>
                <a:ea typeface="微软雅黑" panose="020B0503020204020204" charset="-122"/>
                <a:sym typeface="+mn-ea"/>
              </a:rPr>
              <a:t>预备知识</a:t>
            </a:r>
            <a:r>
              <a:rPr lang="zh-CN" altLang="en-US" sz="3200" b="1" dirty="0">
                <a:solidFill>
                  <a:schemeClr val="bg1"/>
                </a:solidFill>
                <a:latin typeface="微软雅黑" panose="020B0503020204020204" charset="-122"/>
                <a:ea typeface="微软雅黑" panose="020B0503020204020204" charset="-122"/>
                <a:sym typeface="+mn-ea"/>
              </a:rPr>
              <a:t>篇</a:t>
            </a:r>
            <a:endParaRPr lang="zh-CN" altLang="en-US" sz="3200" b="1" dirty="0">
              <a:solidFill>
                <a:schemeClr val="bg1"/>
              </a:solidFill>
              <a:latin typeface="微软雅黑" panose="020B0503020204020204" charset="-122"/>
              <a:ea typeface="微软雅黑" panose="020B0503020204020204" charset="-122"/>
              <a:sym typeface="+mn-ea"/>
            </a:endParaRPr>
          </a:p>
        </p:txBody>
      </p:sp>
      <p:cxnSp>
        <p:nvCxnSpPr>
          <p:cNvPr id="9" name="直接连接符 8"/>
          <p:cNvCxnSpPr/>
          <p:nvPr/>
        </p:nvCxnSpPr>
        <p:spPr>
          <a:xfrm>
            <a:off x="215281" y="604775"/>
            <a:ext cx="34353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50134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54472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sp>
        <p:nvSpPr>
          <p:cNvPr id="3" name="文本框 2"/>
          <p:cNvSpPr txBox="1"/>
          <p:nvPr/>
        </p:nvSpPr>
        <p:spPr>
          <a:xfrm>
            <a:off x="558800" y="979805"/>
            <a:ext cx="2529205" cy="508000"/>
          </a:xfrm>
          <a:prstGeom prst="rect">
            <a:avLst/>
          </a:prstGeom>
          <a:noFill/>
        </p:spPr>
        <p:txBody>
          <a:bodyPr wrap="none" rtlCol="0">
            <a:noAutofit/>
          </a:bodyPr>
          <a:lstStyle/>
          <a:p>
            <a:pPr algn="l"/>
            <a:r>
              <a:rPr lang="zh-CN" altLang="en-US" sz="2800" b="1" dirty="0">
                <a:latin typeface="微软雅黑" panose="020B0503020204020204" charset="-122"/>
                <a:ea typeface="微软雅黑" panose="020B0503020204020204" charset="-122"/>
              </a:rPr>
              <a:t>保研黑话</a:t>
            </a:r>
            <a:endParaRPr lang="zh-CN" altLang="en-US" sz="2800" b="1" dirty="0">
              <a:latin typeface="微软雅黑" panose="020B0503020204020204" charset="-122"/>
              <a:ea typeface="微软雅黑" panose="020B0503020204020204" charset="-122"/>
            </a:endParaRPr>
          </a:p>
        </p:txBody>
      </p:sp>
      <p:sp>
        <p:nvSpPr>
          <p:cNvPr id="6" name="TextBox 4"/>
          <p:cNvSpPr txBox="1"/>
          <p:nvPr/>
        </p:nvSpPr>
        <p:spPr>
          <a:xfrm>
            <a:off x="140970" y="1395730"/>
            <a:ext cx="5445125" cy="5047615"/>
          </a:xfrm>
          <a:prstGeom prst="rect">
            <a:avLst/>
          </a:prstGeom>
          <a:noFill/>
          <a:ln>
            <a:noFill/>
          </a:ln>
        </p:spPr>
        <p:txBody>
          <a:bodyPr wrap="square" lIns="109727" tIns="54863" rIns="109727" bIns="54863" rtlCol="0">
            <a:noAutofit/>
          </a:bodyPr>
          <a:lstStyle/>
          <a:p>
            <a:pPr marL="285750" indent="-285750" algn="just">
              <a:lnSpc>
                <a:spcPts val="3600"/>
              </a:lnSpc>
              <a:buFont typeface="Wingdings" panose="05000000000000000000" pitchFamily="2" charset="2"/>
              <a:buChar char="ü"/>
            </a:pPr>
            <a:r>
              <a:rPr lang="en-US" altLang="zh-CN" sz="2000" b="1" dirty="0">
                <a:latin typeface="Times New Roman" panose="02020603050405020304" pitchFamily="18" charset="0"/>
                <a:ea typeface="微软雅黑" panose="020B0503020204020204" charset="-122"/>
                <a:cs typeface="Times New Roman" panose="02020603050405020304" pitchFamily="18" charset="0"/>
                <a:sym typeface="+mn-lt"/>
              </a:rPr>
              <a:t>Rk：rank,一般指自己的加权或绩点排名</a:t>
            </a:r>
            <a:endParaRPr lang="en-US" altLang="zh-CN" sz="2000" b="1" dirty="0">
              <a:latin typeface="Times New Roman" panose="02020603050405020304" pitchFamily="18" charset="0"/>
              <a:ea typeface="微软雅黑" panose="020B0503020204020204" charset="-122"/>
              <a:cs typeface="Times New Roman" panose="02020603050405020304" pitchFamily="18" charset="0"/>
              <a:sym typeface="+mn-lt"/>
            </a:endParaRPr>
          </a:p>
          <a:p>
            <a:pPr marL="285750" indent="-285750" algn="just">
              <a:lnSpc>
                <a:spcPts val="3600"/>
              </a:lnSpc>
              <a:buFont typeface="Wingdings" panose="05000000000000000000" pitchFamily="2" charset="2"/>
              <a:buChar char="ü"/>
            </a:pPr>
            <a:r>
              <a:rPr lang="en-US" altLang="zh-CN" sz="2000" b="1" dirty="0">
                <a:latin typeface="Times New Roman" panose="02020603050405020304" pitchFamily="18" charset="0"/>
                <a:ea typeface="微软雅黑" panose="020B0503020204020204" charset="-122"/>
                <a:cs typeface="Times New Roman" panose="02020603050405020304" pitchFamily="18" charset="0"/>
                <a:sym typeface="+mn-lt"/>
              </a:rPr>
              <a:t>Title：指学校的知名度</a:t>
            </a:r>
            <a:endParaRPr lang="en-US" altLang="zh-CN" sz="2000" b="1" dirty="0">
              <a:latin typeface="Times New Roman" panose="02020603050405020304" pitchFamily="18" charset="0"/>
              <a:ea typeface="微软雅黑" panose="020B0503020204020204" charset="-122"/>
              <a:cs typeface="Times New Roman" panose="02020603050405020304" pitchFamily="18" charset="0"/>
              <a:sym typeface="+mn-lt"/>
            </a:endParaRPr>
          </a:p>
          <a:p>
            <a:pPr marL="285750" indent="-285750" algn="just">
              <a:lnSpc>
                <a:spcPts val="3600"/>
              </a:lnSpc>
              <a:buFont typeface="Wingdings" panose="05000000000000000000" pitchFamily="2" charset="2"/>
              <a:buChar char="ü"/>
            </a:pPr>
            <a:r>
              <a:rPr lang="en-US" altLang="zh-CN" sz="2000" b="1" dirty="0">
                <a:latin typeface="Times New Roman" panose="02020603050405020304" pitchFamily="18" charset="0"/>
                <a:ea typeface="微软雅黑" panose="020B0503020204020204" charset="-122"/>
                <a:cs typeface="Times New Roman" panose="02020603050405020304" pitchFamily="18" charset="0"/>
                <a:sym typeface="+mn-lt"/>
              </a:rPr>
              <a:t>OQ：over qualified,指学生报名比自身本科院校或者能力水平低很多的院校</a:t>
            </a:r>
            <a:endParaRPr lang="en-US" altLang="zh-CN" sz="2000" b="1" dirty="0">
              <a:latin typeface="Times New Roman" panose="02020603050405020304" pitchFamily="18" charset="0"/>
              <a:ea typeface="微软雅黑" panose="020B0503020204020204" charset="-122"/>
              <a:cs typeface="Times New Roman" panose="02020603050405020304" pitchFamily="18" charset="0"/>
              <a:sym typeface="+mn-lt"/>
            </a:endParaRPr>
          </a:p>
          <a:p>
            <a:pPr marL="285750" indent="-285750" algn="just">
              <a:lnSpc>
                <a:spcPts val="3600"/>
              </a:lnSpc>
              <a:buFont typeface="Wingdings" panose="05000000000000000000" pitchFamily="2" charset="2"/>
              <a:buChar char="ü"/>
            </a:pPr>
            <a:r>
              <a:rPr lang="en-US" altLang="zh-CN" sz="2000" b="1" dirty="0">
                <a:latin typeface="Times New Roman" panose="02020603050405020304" pitchFamily="18" charset="0"/>
                <a:ea typeface="微软雅黑" panose="020B0503020204020204" charset="-122"/>
                <a:cs typeface="Times New Roman" panose="02020603050405020304" pitchFamily="18" charset="0"/>
                <a:sym typeface="+mn-lt"/>
              </a:rPr>
              <a:t>Bar：门槛</a:t>
            </a:r>
            <a:endParaRPr lang="en-US" altLang="zh-CN" sz="2000" b="1" dirty="0">
              <a:latin typeface="Times New Roman" panose="02020603050405020304" pitchFamily="18" charset="0"/>
              <a:ea typeface="微软雅黑" panose="020B0503020204020204" charset="-122"/>
              <a:cs typeface="Times New Roman" panose="02020603050405020304" pitchFamily="18" charset="0"/>
              <a:sym typeface="+mn-lt"/>
            </a:endParaRPr>
          </a:p>
          <a:p>
            <a:pPr marL="285750" indent="-285750" algn="just">
              <a:lnSpc>
                <a:spcPts val="3600"/>
              </a:lnSpc>
              <a:buFont typeface="Wingdings" panose="05000000000000000000" pitchFamily="2" charset="2"/>
              <a:buChar char="ü"/>
            </a:pPr>
            <a:r>
              <a:rPr lang="en-US" altLang="zh-CN" sz="2000" b="1" dirty="0">
                <a:latin typeface="Times New Roman" panose="02020603050405020304" pitchFamily="18" charset="0"/>
                <a:ea typeface="微软雅黑" panose="020B0503020204020204" charset="-122"/>
                <a:cs typeface="Times New Roman" panose="02020603050405020304" pitchFamily="18" charset="0"/>
                <a:sym typeface="+mn-lt"/>
              </a:rPr>
              <a:t>AP：assistant professor，助理教授</a:t>
            </a:r>
            <a:endParaRPr lang="en-US" altLang="zh-CN" sz="2000" b="1" dirty="0">
              <a:latin typeface="Times New Roman" panose="02020603050405020304" pitchFamily="18" charset="0"/>
              <a:ea typeface="微软雅黑" panose="020B0503020204020204" charset="-122"/>
              <a:cs typeface="Times New Roman" panose="02020603050405020304" pitchFamily="18" charset="0"/>
              <a:sym typeface="+mn-lt"/>
            </a:endParaRPr>
          </a:p>
          <a:p>
            <a:pPr marL="285750" indent="-285750" algn="just">
              <a:lnSpc>
                <a:spcPts val="3600"/>
              </a:lnSpc>
              <a:buFont typeface="Wingdings" panose="05000000000000000000" pitchFamily="2" charset="2"/>
              <a:buChar char="ü"/>
            </a:pPr>
            <a:r>
              <a:rPr lang="en-US" altLang="zh-CN" sz="2000" b="1" dirty="0">
                <a:latin typeface="Times New Roman" panose="02020603050405020304" pitchFamily="18" charset="0"/>
                <a:ea typeface="微软雅黑" panose="020B0503020204020204" charset="-122"/>
                <a:cs typeface="Times New Roman" panose="02020603050405020304" pitchFamily="18" charset="0"/>
                <a:sym typeface="+mn-lt"/>
              </a:rPr>
              <a:t>WL：waiting list,指夏令营优营或者最后录取的候补名单</a:t>
            </a:r>
            <a:endParaRPr lang="en-US" altLang="zh-CN" sz="2000" b="1" dirty="0">
              <a:latin typeface="Times New Roman" panose="02020603050405020304" pitchFamily="18" charset="0"/>
              <a:ea typeface="微软雅黑" panose="020B0503020204020204" charset="-122"/>
              <a:cs typeface="Times New Roman" panose="02020603050405020304" pitchFamily="18" charset="0"/>
              <a:sym typeface="+mn-lt"/>
            </a:endParaRPr>
          </a:p>
          <a:p>
            <a:pPr marL="285750" indent="-285750" algn="just">
              <a:lnSpc>
                <a:spcPts val="3600"/>
              </a:lnSpc>
              <a:buFont typeface="Wingdings" panose="05000000000000000000" pitchFamily="2" charset="2"/>
              <a:buChar char="ü"/>
            </a:pPr>
            <a:r>
              <a:rPr lang="en-US" altLang="zh-CN" sz="2000" b="1" dirty="0">
                <a:latin typeface="Times New Roman" panose="02020603050405020304" pitchFamily="18" charset="0"/>
                <a:ea typeface="微软雅黑" panose="020B0503020204020204" charset="-122"/>
                <a:cs typeface="Times New Roman" panose="02020603050405020304" pitchFamily="18" charset="0"/>
                <a:sym typeface="+mn-lt"/>
              </a:rPr>
              <a:t>强弱com：强committee</a:t>
            </a:r>
            <a:r>
              <a:rPr lang="zh-CN" altLang="en-US" sz="2000" b="1" dirty="0">
                <a:latin typeface="Times New Roman" panose="02020603050405020304" pitchFamily="18" charset="0"/>
                <a:ea typeface="微软雅黑" panose="020B0503020204020204" charset="-122"/>
                <a:cs typeface="Times New Roman" panose="02020603050405020304" pitchFamily="18" charset="0"/>
                <a:sym typeface="+mn-lt"/>
              </a:rPr>
              <a:t>学校</a:t>
            </a:r>
            <a:r>
              <a:rPr lang="en-US" altLang="zh-CN" sz="2000" b="1" dirty="0">
                <a:latin typeface="Times New Roman" panose="02020603050405020304" pitchFamily="18" charset="0"/>
                <a:ea typeface="微软雅黑" panose="020B0503020204020204" charset="-122"/>
                <a:cs typeface="Times New Roman" panose="02020603050405020304" pitchFamily="18" charset="0"/>
                <a:sym typeface="+mn-lt"/>
              </a:rPr>
              <a:t>管的多，导师没有很大话语权</a:t>
            </a:r>
            <a:r>
              <a:rPr lang="zh-CN" altLang="en-US" sz="2000" b="1" dirty="0">
                <a:latin typeface="Times New Roman" panose="02020603050405020304" pitchFamily="18" charset="0"/>
                <a:ea typeface="微软雅黑" panose="020B0503020204020204" charset="-122"/>
                <a:cs typeface="Times New Roman" panose="02020603050405020304" pitchFamily="18" charset="0"/>
                <a:sym typeface="+mn-lt"/>
              </a:rPr>
              <a:t>，很难捞</a:t>
            </a:r>
            <a:r>
              <a:rPr lang="en-US" altLang="zh-CN" sz="2000" b="1" dirty="0">
                <a:latin typeface="Times New Roman" panose="02020603050405020304" pitchFamily="18" charset="0"/>
                <a:ea typeface="微软雅黑" panose="020B0503020204020204" charset="-122"/>
                <a:cs typeface="Times New Roman" panose="02020603050405020304" pitchFamily="18" charset="0"/>
                <a:sym typeface="+mn-lt"/>
              </a:rPr>
              <a:t>；弱committee指导师有很大话语权</a:t>
            </a:r>
            <a:r>
              <a:rPr lang="zh-CN" altLang="en-US" sz="2000" b="1" dirty="0">
                <a:latin typeface="Times New Roman" panose="02020603050405020304" pitchFamily="18" charset="0"/>
                <a:ea typeface="微软雅黑" panose="020B0503020204020204" charset="-122"/>
                <a:cs typeface="Times New Roman" panose="02020603050405020304" pitchFamily="18" charset="0"/>
                <a:sym typeface="+mn-lt"/>
              </a:rPr>
              <a:t>，可以捞。</a:t>
            </a:r>
            <a:endParaRPr lang="zh-CN" altLang="en-US" sz="2000" b="1" dirty="0">
              <a:latin typeface="Times New Roman" panose="02020603050405020304" pitchFamily="18" charset="0"/>
              <a:ea typeface="微软雅黑" panose="020B0503020204020204" charset="-122"/>
              <a:cs typeface="Times New Roman" panose="02020603050405020304" pitchFamily="18" charset="0"/>
              <a:sym typeface="+mn-lt"/>
            </a:endParaRPr>
          </a:p>
        </p:txBody>
      </p:sp>
      <p:sp>
        <p:nvSpPr>
          <p:cNvPr id="18" name="文本框 17"/>
          <p:cNvSpPr txBox="1"/>
          <p:nvPr/>
        </p:nvSpPr>
        <p:spPr>
          <a:xfrm>
            <a:off x="5830570" y="979805"/>
            <a:ext cx="6197600" cy="2686685"/>
          </a:xfrm>
          <a:prstGeom prst="rect">
            <a:avLst/>
          </a:prstGeom>
          <a:noFill/>
        </p:spPr>
        <p:txBody>
          <a:bodyPr wrap="square" rtlCol="0">
            <a:noAutofit/>
          </a:bodyPr>
          <a:p>
            <a:pPr algn="l">
              <a:buClrTx/>
              <a:buSzTx/>
              <a:buFontTx/>
            </a:pPr>
            <a:r>
              <a:rPr lang="zh-CN" altLang="en-US" sz="2800" b="1" dirty="0">
                <a:latin typeface="微软雅黑" panose="020B0503020204020204" charset="-122"/>
                <a:ea typeface="微软雅黑" panose="020B0503020204020204" charset="-122"/>
              </a:rPr>
              <a:t>合理定位</a:t>
            </a:r>
            <a:endParaRPr lang="zh-CN" altLang="en-US" sz="2800" b="1" dirty="0">
              <a:latin typeface="微软雅黑" panose="020B0503020204020204" charset="-122"/>
              <a:ea typeface="微软雅黑" panose="020B0503020204020204" charset="-122"/>
            </a:endParaRPr>
          </a:p>
          <a:p>
            <a:endParaRPr lang="zh-CN" altLang="en-US" sz="2000"/>
          </a:p>
          <a:p>
            <a:r>
              <a:rPr lang="zh-CN" altLang="en-US" sz="2000"/>
              <a:t>根据自己的情况确定保底+比较稳+冲一冲的院校，针对性去了解，对于过低的目标院校就别海啦，给其他想去的同学一些机会吧。</a:t>
            </a:r>
            <a:endParaRPr lang="zh-CN" altLang="en-US" sz="2000"/>
          </a:p>
          <a:p>
            <a:endParaRPr lang="zh-CN" altLang="en-US" sz="2000"/>
          </a:p>
          <a:p>
            <a:r>
              <a:rPr lang="zh-CN" altLang="en-US" sz="2000"/>
              <a:t>同时你需要考虑清楚到底是硕士还是直博，一般难度</a:t>
            </a:r>
            <a:r>
              <a:rPr lang="zh-CN" altLang="en-US" sz="2000" b="1"/>
              <a:t>学硕</a:t>
            </a:r>
            <a:r>
              <a:rPr lang="en-US" altLang="zh-CN" sz="2000" b="1"/>
              <a:t> </a:t>
            </a:r>
            <a:r>
              <a:rPr lang="en-US" altLang="zh-CN" sz="2000" b="1">
                <a:sym typeface="+mn-ea"/>
              </a:rPr>
              <a:t>&gt;</a:t>
            </a:r>
            <a:r>
              <a:rPr lang="zh-CN" altLang="en-US" sz="2000" b="1">
                <a:sym typeface="+mn-ea"/>
              </a:rPr>
              <a:t>专硕</a:t>
            </a:r>
            <a:r>
              <a:rPr lang="en-US" altLang="zh-CN" sz="2000" b="1">
                <a:sym typeface="+mn-ea"/>
              </a:rPr>
              <a:t> &gt;= </a:t>
            </a:r>
            <a:r>
              <a:rPr lang="zh-CN" altLang="en-US" sz="2000" b="1">
                <a:sym typeface="+mn-ea"/>
              </a:rPr>
              <a:t>直博</a:t>
            </a:r>
            <a:r>
              <a:rPr lang="en-US" altLang="zh-CN" sz="2000" b="1">
                <a:sym typeface="+mn-ea"/>
              </a:rPr>
              <a:t> </a:t>
            </a:r>
            <a:r>
              <a:rPr lang="en-US" altLang="zh-CN" sz="2000" b="1">
                <a:sym typeface="+mn-ea"/>
              </a:rPr>
              <a:t>&gt; </a:t>
            </a:r>
            <a:r>
              <a:rPr lang="zh-CN" altLang="en-US" sz="2000" b="1">
                <a:sym typeface="+mn-ea"/>
              </a:rPr>
              <a:t>专博</a:t>
            </a:r>
            <a:r>
              <a:rPr lang="en-US" altLang="zh-CN" sz="2000" b="1">
                <a:sym typeface="+mn-ea"/>
              </a:rPr>
              <a:t>/</a:t>
            </a:r>
            <a:r>
              <a:rPr lang="zh-CN" altLang="en-US" sz="2000" b="1">
                <a:sym typeface="+mn-ea"/>
              </a:rPr>
              <a:t>工程博</a:t>
            </a:r>
            <a:r>
              <a:rPr lang="zh-CN" altLang="en-US" sz="2000">
                <a:sym typeface="+mn-ea"/>
              </a:rPr>
              <a:t>（会有例外）</a:t>
            </a:r>
            <a:r>
              <a:rPr lang="zh-CN" altLang="en-US" sz="2000"/>
              <a:t>。</a:t>
            </a:r>
            <a:endParaRPr lang="zh-CN" altLang="en-US" sz="2000"/>
          </a:p>
          <a:p>
            <a:endParaRPr lang="zh-CN" altLang="en-US" sz="2000"/>
          </a:p>
          <a:p>
            <a:r>
              <a:rPr lang="zh-CN" altLang="en-US" sz="2000"/>
              <a:t>一般来说，计算机大类中学科入营难度：</a:t>
            </a:r>
            <a:r>
              <a:rPr lang="zh-CN" altLang="en-US" sz="2000" b="1"/>
              <a:t>计科</a:t>
            </a:r>
            <a:r>
              <a:rPr lang="en-US" altLang="zh-CN" sz="2000" b="1"/>
              <a:t> &gt; </a:t>
            </a:r>
            <a:r>
              <a:rPr lang="zh-CN" altLang="en-US" sz="2000" b="1"/>
              <a:t>软工</a:t>
            </a:r>
            <a:r>
              <a:rPr lang="en-US" altLang="zh-CN" sz="2000" b="1"/>
              <a:t> = </a:t>
            </a:r>
            <a:r>
              <a:rPr lang="zh-CN" altLang="en-US" sz="2000" b="1"/>
              <a:t>人工智能</a:t>
            </a:r>
            <a:r>
              <a:rPr lang="en-US" altLang="zh-CN" sz="2000" b="1"/>
              <a:t> &gt; </a:t>
            </a:r>
            <a:r>
              <a:rPr lang="zh-CN" altLang="en-US" sz="2000" b="1"/>
              <a:t>网安</a:t>
            </a:r>
            <a:r>
              <a:rPr lang="zh-CN" altLang="en-US" sz="2000"/>
              <a:t>（会有例外）。</a:t>
            </a:r>
            <a:endParaRPr lang="zh-CN" altLang="en-US" sz="2000"/>
          </a:p>
        </p:txBody>
      </p:sp>
      <p:pic>
        <p:nvPicPr>
          <p:cNvPr id="12" name="图片 11"/>
          <p:cNvPicPr>
            <a:picLocks noChangeAspect="1"/>
          </p:cNvPicPr>
          <p:nvPr/>
        </p:nvPicPr>
        <p:blipFill>
          <a:blip r:embed="rId2"/>
          <a:srcRect r="1916" b="354"/>
          <a:stretch>
            <a:fillRect/>
          </a:stretch>
        </p:blipFill>
        <p:spPr>
          <a:xfrm>
            <a:off x="5775960" y="838200"/>
            <a:ext cx="3248660" cy="5709285"/>
          </a:xfrm>
          <a:prstGeom prst="rect">
            <a:avLst/>
          </a:prstGeom>
        </p:spPr>
      </p:pic>
      <p:pic>
        <p:nvPicPr>
          <p:cNvPr id="15" name="图片 14"/>
          <p:cNvPicPr/>
          <p:nvPr/>
        </p:nvPicPr>
        <p:blipFill>
          <a:blip r:embed="rId3"/>
          <a:stretch>
            <a:fillRect/>
          </a:stretch>
        </p:blipFill>
        <p:spPr>
          <a:xfrm>
            <a:off x="9024620" y="-31115"/>
            <a:ext cx="3003550" cy="688911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16"/>
          <p:cNvSpPr txBox="1"/>
          <p:nvPr/>
        </p:nvSpPr>
        <p:spPr>
          <a:xfrm>
            <a:off x="0" y="107923"/>
            <a:ext cx="7308304" cy="583565"/>
          </a:xfrm>
          <a:prstGeom prst="rect">
            <a:avLst/>
          </a:prstGeom>
          <a:noFill/>
        </p:spPr>
        <p:txBody>
          <a:bodyPr wrap="square" rtlCol="0">
            <a:spAutoFit/>
          </a:bodyPr>
          <a:lstStyle/>
          <a:p>
            <a:pPr algn="l">
              <a:buClrTx/>
              <a:buSzTx/>
              <a:buFontTx/>
            </a:pPr>
            <a:r>
              <a:rPr lang="zh-CN" altLang="en-US" sz="3200" b="1" dirty="0">
                <a:solidFill>
                  <a:schemeClr val="bg1"/>
                </a:solidFill>
                <a:latin typeface="微软雅黑" panose="020B0503020204020204" charset="-122"/>
                <a:ea typeface="微软雅黑" panose="020B0503020204020204" charset="-122"/>
              </a:rPr>
              <a:t> </a:t>
            </a:r>
            <a:r>
              <a:rPr lang="en-US" altLang="zh-CN" sz="3200" b="1" dirty="0">
                <a:solidFill>
                  <a:schemeClr val="bg1"/>
                </a:solidFill>
                <a:latin typeface="微软雅黑" panose="020B0503020204020204" charset="-122"/>
                <a:ea typeface="微软雅黑" panose="020B0503020204020204" charset="-122"/>
              </a:rPr>
              <a:t>4. </a:t>
            </a:r>
            <a:r>
              <a:rPr lang="zh-CN" altLang="en-US" sz="3200" b="1" dirty="0">
                <a:solidFill>
                  <a:schemeClr val="bg1"/>
                </a:solidFill>
                <a:latin typeface="微软雅黑" panose="020B0503020204020204" charset="-122"/>
                <a:ea typeface="微软雅黑" panose="020B0503020204020204" charset="-122"/>
                <a:sym typeface="+mn-ea"/>
              </a:rPr>
              <a:t>保研指南</a:t>
            </a:r>
            <a:r>
              <a:rPr lang="en-US" altLang="zh-CN" sz="3200" b="1" dirty="0">
                <a:solidFill>
                  <a:schemeClr val="bg1"/>
                </a:solidFill>
                <a:latin typeface="微软雅黑" panose="020B0503020204020204" charset="-122"/>
                <a:ea typeface="微软雅黑" panose="020B0503020204020204" charset="-122"/>
                <a:sym typeface="+mn-ea"/>
              </a:rPr>
              <a:t>—</a:t>
            </a:r>
            <a:r>
              <a:rPr lang="zh-CN" altLang="en-US" sz="3200" b="1" dirty="0">
                <a:solidFill>
                  <a:schemeClr val="bg1"/>
                </a:solidFill>
                <a:latin typeface="微软雅黑" panose="020B0503020204020204" charset="-122"/>
                <a:ea typeface="微软雅黑" panose="020B0503020204020204" charset="-122"/>
                <a:sym typeface="+mn-ea"/>
              </a:rPr>
              <a:t>选择导师</a:t>
            </a:r>
            <a:r>
              <a:rPr lang="zh-CN" altLang="en-US" sz="3200" b="1" dirty="0">
                <a:solidFill>
                  <a:schemeClr val="bg1"/>
                </a:solidFill>
                <a:latin typeface="微软雅黑" panose="020B0503020204020204" charset="-122"/>
                <a:ea typeface="微软雅黑" panose="020B0503020204020204" charset="-122"/>
                <a:sym typeface="+mn-ea"/>
              </a:rPr>
              <a:t>篇</a:t>
            </a:r>
            <a:endParaRPr lang="zh-CN" altLang="en-US" sz="3200" b="1" dirty="0">
              <a:solidFill>
                <a:schemeClr val="bg1"/>
              </a:solidFill>
              <a:latin typeface="微软雅黑" panose="020B0503020204020204" charset="-122"/>
              <a:ea typeface="微软雅黑" panose="020B0503020204020204" charset="-122"/>
              <a:sym typeface="+mn-ea"/>
            </a:endParaRPr>
          </a:p>
        </p:txBody>
      </p:sp>
      <p:cxnSp>
        <p:nvCxnSpPr>
          <p:cNvPr id="9" name="直接连接符 8"/>
          <p:cNvCxnSpPr/>
          <p:nvPr/>
        </p:nvCxnSpPr>
        <p:spPr>
          <a:xfrm>
            <a:off x="215281" y="604775"/>
            <a:ext cx="34353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50134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54472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sp>
        <p:nvSpPr>
          <p:cNvPr id="5" name="文本框 4"/>
          <p:cNvSpPr txBox="1"/>
          <p:nvPr/>
        </p:nvSpPr>
        <p:spPr>
          <a:xfrm>
            <a:off x="245745" y="829945"/>
            <a:ext cx="11637645" cy="5539105"/>
          </a:xfrm>
          <a:prstGeom prst="rect">
            <a:avLst/>
          </a:prstGeom>
          <a:noFill/>
        </p:spPr>
        <p:txBody>
          <a:bodyPr wrap="square" rtlCol="0">
            <a:spAutoFit/>
          </a:bodyPr>
          <a:p>
            <a:pPr>
              <a:lnSpc>
                <a:spcPct val="150000"/>
              </a:lnSpc>
            </a:pPr>
            <a:r>
              <a:rPr lang="zh-CN" altLang="en-US" sz="2000" b="1"/>
              <a:t>一个好的导师基本决定了你研究生生活的好坏。</a:t>
            </a:r>
            <a:endParaRPr lang="zh-CN" altLang="en-US" sz="2000" b="1"/>
          </a:p>
          <a:p>
            <a:pPr>
              <a:lnSpc>
                <a:spcPct val="150000"/>
              </a:lnSpc>
            </a:pPr>
            <a:r>
              <a:rPr lang="zh-CN" altLang="en-US"/>
              <a:t>首先是选择喜欢的研究方向，筛选导师可以从组和导师来筛选，比如了解</a:t>
            </a:r>
            <a:r>
              <a:rPr lang="zh-CN" altLang="en-US" b="1"/>
              <a:t>组的实力（毕业去向、每年论文数量）和氛围，导师的水平（头衔、google 引用、每年论文数等）和性格（是否push、是否pua、是否允许实习、他人口碑等）</a:t>
            </a:r>
            <a:r>
              <a:rPr lang="zh-CN" altLang="en-US"/>
              <a:t>，了解这些信息</a:t>
            </a:r>
            <a:r>
              <a:rPr lang="zh-CN" altLang="en-US"/>
              <a:t>的几个途径：</a:t>
            </a:r>
            <a:endParaRPr lang="zh-CN" altLang="en-US"/>
          </a:p>
          <a:p>
            <a:pPr marL="285750" indent="-285750">
              <a:lnSpc>
                <a:spcPct val="150000"/>
              </a:lnSpc>
              <a:buFont typeface="Arial" panose="020B0604020202020204" pitchFamily="34" charset="0"/>
              <a:buChar char="•"/>
            </a:pPr>
            <a:r>
              <a:rPr lang="zh-CN" altLang="en-US" b="1"/>
              <a:t>导师评价网</a:t>
            </a:r>
            <a:r>
              <a:rPr lang="zh-CN" altLang="en-US"/>
              <a:t>：导师评价.xlsx （以前有网页版本，但是封了，离线版本</a:t>
            </a:r>
            <a:r>
              <a:rPr lang="zh-CN" altLang="en-US"/>
              <a:t>最近没有更新）这里面有很多学生对老师的匿名评价，只能当做一定的参考，因为评价都没有经过验证，鱼龙混杂，不排除有些极端学生因为个人情况报复老师，也不排除部分老师找水军的情况。一般来说，如果有较多的负面评价就要谨慎考虑了。</a:t>
            </a:r>
            <a:endParaRPr lang="zh-CN" altLang="en-US"/>
          </a:p>
          <a:p>
            <a:pPr marL="285750" indent="-285750">
              <a:lnSpc>
                <a:spcPct val="150000"/>
              </a:lnSpc>
              <a:buFont typeface="Arial" panose="020B0604020202020204" pitchFamily="34" charset="0"/>
              <a:buChar char="•"/>
            </a:pPr>
            <a:r>
              <a:rPr lang="zh-CN" altLang="en-US" b="1"/>
              <a:t>Google scholar</a:t>
            </a:r>
            <a:r>
              <a:rPr lang="zh-CN" altLang="en-US"/>
              <a:t>，主要看引用量和H指数，不同领域的引用量没有可比性，视具体情况而定。此外还可以看一下导师最近的研究方向，和一作情况（如果大部分一作都不是学生，就需要慎重考虑）。</a:t>
            </a:r>
            <a:endParaRPr lang="zh-CN" altLang="en-US"/>
          </a:p>
          <a:p>
            <a:pPr marL="285750" indent="-285750">
              <a:lnSpc>
                <a:spcPct val="150000"/>
              </a:lnSpc>
              <a:buFont typeface="Arial" panose="020B0604020202020204" pitchFamily="34" charset="0"/>
              <a:buChar char="•"/>
            </a:pPr>
            <a:r>
              <a:rPr lang="zh-CN" altLang="en-US" b="1"/>
              <a:t>学院官网</a:t>
            </a:r>
            <a:r>
              <a:rPr lang="zh-CN" altLang="en-US"/>
              <a:t>，老师的教育背景和主要成果，头衔等一目了然，缺点是大部分学院的老师信息维护的不是很好，更新慢，信息不全面。</a:t>
            </a:r>
            <a:endParaRPr lang="zh-CN" altLang="en-US"/>
          </a:p>
          <a:p>
            <a:pPr marL="285750" indent="-285750">
              <a:lnSpc>
                <a:spcPct val="150000"/>
              </a:lnSpc>
              <a:buFont typeface="Arial" panose="020B0604020202020204" pitchFamily="34" charset="0"/>
              <a:buChar char="•"/>
            </a:pPr>
            <a:r>
              <a:rPr lang="zh-CN" altLang="en-US" b="1"/>
              <a:t>知乎</a:t>
            </a:r>
            <a:r>
              <a:rPr lang="en-US" altLang="zh-CN" b="1"/>
              <a:t>/xhs</a:t>
            </a:r>
            <a:r>
              <a:rPr lang="zh-CN" altLang="en-US"/>
              <a:t>，直接搜XX学院XX老师，看有没有相关的评价。</a:t>
            </a:r>
            <a:endParaRPr lang="zh-CN" altLang="en-US"/>
          </a:p>
          <a:p>
            <a:pPr marL="285750" indent="-285750">
              <a:lnSpc>
                <a:spcPct val="150000"/>
              </a:lnSpc>
              <a:buFont typeface="Arial" panose="020B0604020202020204" pitchFamily="34" charset="0"/>
              <a:buChar char="•"/>
            </a:pPr>
            <a:r>
              <a:rPr lang="zh-CN" altLang="en-US" b="1"/>
              <a:t>老师的学生</a:t>
            </a:r>
            <a:r>
              <a:rPr lang="zh-CN" altLang="en-US"/>
              <a:t>，师兄师姐算是最了解实验室情况和老师的人了，可以联系论文里面的学生邮箱。</a:t>
            </a:r>
            <a:endParaRPr lang="zh-CN" altLang="en-US"/>
          </a:p>
        </p:txBody>
      </p:sp>
      <p:pic>
        <p:nvPicPr>
          <p:cNvPr id="17" name="图片 16"/>
          <p:cNvPicPr/>
          <p:nvPr/>
        </p:nvPicPr>
        <p:blipFill>
          <a:blip r:embed="rId2"/>
          <a:stretch>
            <a:fillRect/>
          </a:stretch>
        </p:blipFill>
        <p:spPr>
          <a:xfrm>
            <a:off x="10796905" y="2187575"/>
            <a:ext cx="466725" cy="466725"/>
          </a:xfrm>
          <a:prstGeom prst="rect">
            <a:avLst/>
          </a:prstGeom>
        </p:spPr>
      </p:pic>
    </p:spTree>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16"/>
          <p:cNvSpPr txBox="1"/>
          <p:nvPr/>
        </p:nvSpPr>
        <p:spPr>
          <a:xfrm>
            <a:off x="0" y="107923"/>
            <a:ext cx="7308304" cy="583565"/>
          </a:xfrm>
          <a:prstGeom prst="rect">
            <a:avLst/>
          </a:prstGeom>
          <a:noFill/>
        </p:spPr>
        <p:txBody>
          <a:bodyPr wrap="square" rtlCol="0">
            <a:spAutoFit/>
          </a:bodyPr>
          <a:lstStyle/>
          <a:p>
            <a:pPr algn="l">
              <a:buClrTx/>
              <a:buSzTx/>
              <a:buFontTx/>
            </a:pPr>
            <a:r>
              <a:rPr lang="zh-CN" altLang="en-US" sz="3200" b="1" dirty="0">
                <a:solidFill>
                  <a:schemeClr val="bg1"/>
                </a:solidFill>
                <a:latin typeface="微软雅黑" panose="020B0503020204020204" charset="-122"/>
                <a:ea typeface="微软雅黑" panose="020B0503020204020204" charset="-122"/>
              </a:rPr>
              <a:t> </a:t>
            </a:r>
            <a:r>
              <a:rPr lang="en-US" altLang="zh-CN" sz="3200" b="1" dirty="0">
                <a:solidFill>
                  <a:schemeClr val="bg1"/>
                </a:solidFill>
                <a:latin typeface="微软雅黑" panose="020B0503020204020204" charset="-122"/>
                <a:ea typeface="微软雅黑" panose="020B0503020204020204" charset="-122"/>
              </a:rPr>
              <a:t>4. </a:t>
            </a:r>
            <a:r>
              <a:rPr lang="zh-CN" altLang="en-US" sz="3200" b="1" dirty="0">
                <a:solidFill>
                  <a:schemeClr val="bg1"/>
                </a:solidFill>
                <a:latin typeface="微软雅黑" panose="020B0503020204020204" charset="-122"/>
                <a:ea typeface="微软雅黑" panose="020B0503020204020204" charset="-122"/>
                <a:sym typeface="+mn-ea"/>
              </a:rPr>
              <a:t>保研指南</a:t>
            </a:r>
            <a:r>
              <a:rPr lang="en-US" altLang="zh-CN" sz="3200" b="1" dirty="0">
                <a:solidFill>
                  <a:schemeClr val="bg1"/>
                </a:solidFill>
                <a:latin typeface="微软雅黑" panose="020B0503020204020204" charset="-122"/>
                <a:ea typeface="微软雅黑" panose="020B0503020204020204" charset="-122"/>
                <a:sym typeface="+mn-ea"/>
              </a:rPr>
              <a:t>—</a:t>
            </a:r>
            <a:r>
              <a:rPr lang="zh-CN" altLang="en-US" sz="3200" b="1" dirty="0">
                <a:solidFill>
                  <a:schemeClr val="bg1"/>
                </a:solidFill>
                <a:latin typeface="微软雅黑" panose="020B0503020204020204" charset="-122"/>
                <a:ea typeface="微软雅黑" panose="020B0503020204020204" charset="-122"/>
                <a:sym typeface="+mn-ea"/>
              </a:rPr>
              <a:t>套磁篇</a:t>
            </a:r>
            <a:endParaRPr lang="zh-CN" altLang="en-US" sz="3200" b="1" dirty="0">
              <a:solidFill>
                <a:schemeClr val="bg1"/>
              </a:solidFill>
              <a:latin typeface="微软雅黑" panose="020B0503020204020204" charset="-122"/>
              <a:ea typeface="微软雅黑" panose="020B0503020204020204" charset="-122"/>
              <a:sym typeface="+mn-ea"/>
            </a:endParaRPr>
          </a:p>
        </p:txBody>
      </p:sp>
      <p:cxnSp>
        <p:nvCxnSpPr>
          <p:cNvPr id="9" name="直接连接符 8"/>
          <p:cNvCxnSpPr/>
          <p:nvPr/>
        </p:nvCxnSpPr>
        <p:spPr>
          <a:xfrm>
            <a:off x="215281" y="604775"/>
            <a:ext cx="34353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50134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54472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sp>
        <p:nvSpPr>
          <p:cNvPr id="5" name="文本框 4"/>
          <p:cNvSpPr txBox="1"/>
          <p:nvPr/>
        </p:nvSpPr>
        <p:spPr>
          <a:xfrm>
            <a:off x="272415" y="823595"/>
            <a:ext cx="11801475" cy="5492750"/>
          </a:xfrm>
          <a:prstGeom prst="rect">
            <a:avLst/>
          </a:prstGeom>
          <a:noFill/>
        </p:spPr>
        <p:txBody>
          <a:bodyPr wrap="square" rtlCol="0">
            <a:spAutoFit/>
          </a:bodyPr>
          <a:p>
            <a:pPr>
              <a:lnSpc>
                <a:spcPct val="150000"/>
              </a:lnSpc>
            </a:pPr>
            <a:r>
              <a:rPr lang="zh-CN" altLang="en-US" b="1">
                <a:sym typeface="+mn-ea"/>
              </a:rPr>
              <a:t>套磁要趁早，早期老师回复率高</a:t>
            </a:r>
            <a:r>
              <a:rPr lang="zh-CN" altLang="en-US">
                <a:sym typeface="+mn-ea"/>
              </a:rPr>
              <a:t>。学术大牛要提前很久联系，一方面因为牛导名额很抢手，提前去联系机会大一点，要是没看上，那也</a:t>
            </a:r>
            <a:r>
              <a:rPr lang="zh-CN" altLang="en-US">
                <a:sym typeface="+mn-ea"/>
              </a:rPr>
              <a:t>不亏。大胆</a:t>
            </a:r>
            <a:r>
              <a:rPr lang="zh-CN" altLang="en-US">
                <a:sym typeface="+mn-ea"/>
              </a:rPr>
              <a:t>联系，弱</a:t>
            </a:r>
            <a:r>
              <a:rPr lang="en-US" altLang="zh-CN">
                <a:sym typeface="+mn-ea"/>
              </a:rPr>
              <a:t>com</a:t>
            </a:r>
            <a:r>
              <a:rPr lang="zh-CN" altLang="en-US">
                <a:sym typeface="+mn-ea"/>
              </a:rPr>
              <a:t>可捞，同城建议线下面对面交流，对老师了解你和你了解老师都有帮助。</a:t>
            </a:r>
            <a:endParaRPr lang="zh-CN" altLang="en-US">
              <a:sym typeface="+mn-ea"/>
            </a:endParaRPr>
          </a:p>
          <a:p>
            <a:pPr>
              <a:lnSpc>
                <a:spcPct val="150000"/>
              </a:lnSpc>
            </a:pPr>
            <a:r>
              <a:rPr lang="zh-CN" altLang="en-US">
                <a:sym typeface="+mn-ea"/>
              </a:rPr>
              <a:t>早联系，早进组，</a:t>
            </a:r>
            <a:r>
              <a:rPr lang="zh-CN" altLang="en-US" b="1">
                <a:sym typeface="+mn-ea"/>
              </a:rPr>
              <a:t>打工这么久，老师不好意思不要我吧</a:t>
            </a:r>
            <a:r>
              <a:rPr lang="zh-CN" altLang="en-US">
                <a:sym typeface="+mn-ea"/>
              </a:rPr>
              <a:t>，万一不合适也可以早早</a:t>
            </a:r>
            <a:r>
              <a:rPr lang="zh-CN" altLang="en-US">
                <a:sym typeface="+mn-ea"/>
              </a:rPr>
              <a:t>跑路。</a:t>
            </a:r>
            <a:endParaRPr lang="zh-CN" altLang="en-US">
              <a:sym typeface="+mn-ea"/>
            </a:endParaRPr>
          </a:p>
          <a:p>
            <a:pPr>
              <a:lnSpc>
                <a:spcPct val="150000"/>
              </a:lnSpc>
            </a:pPr>
            <a:r>
              <a:rPr lang="zh-CN" altLang="en-US">
                <a:sym typeface="+mn-ea"/>
              </a:rPr>
              <a:t>套磁信网上有很多模板，信件内容力求简洁（为什么选择老师，你的闪光点，你的</a:t>
            </a:r>
            <a:r>
              <a:rPr lang="zh-CN" altLang="en-US">
                <a:sym typeface="+mn-ea"/>
              </a:rPr>
              <a:t>计划等，2-300字差不多了），然后附上自己的简历。</a:t>
            </a:r>
            <a:endParaRPr lang="zh-CN" altLang="en-US"/>
          </a:p>
          <a:p>
            <a:pPr>
              <a:lnSpc>
                <a:spcPct val="150000"/>
              </a:lnSpc>
            </a:pPr>
            <a:r>
              <a:rPr lang="zh-CN" altLang="en-US" b="1">
                <a:sym typeface="+mn-ea"/>
              </a:rPr>
              <a:t>几个注意事项 / 小技巧：</a:t>
            </a:r>
            <a:endParaRPr lang="zh-CN" altLang="en-US" b="1"/>
          </a:p>
          <a:p>
            <a:pPr marL="285750" indent="-285750">
              <a:lnSpc>
                <a:spcPct val="150000"/>
              </a:lnSpc>
              <a:buFont typeface="Arial" panose="020B0604020202020204" pitchFamily="34" charset="0"/>
              <a:buChar char="•"/>
            </a:pPr>
            <a:r>
              <a:rPr lang="zh-CN" altLang="en-US">
                <a:sym typeface="+mn-ea"/>
              </a:rPr>
              <a:t>尽量不要用QQ邮箱，不够正式，教育邮箱 &gt; gmail &gt; 网易邮箱，能提高回复的概率。</a:t>
            </a:r>
            <a:endParaRPr lang="zh-CN" altLang="en-US"/>
          </a:p>
          <a:p>
            <a:pPr marL="285750" indent="-285750">
              <a:lnSpc>
                <a:spcPct val="150000"/>
              </a:lnSpc>
              <a:buFont typeface="Arial" panose="020B0604020202020204" pitchFamily="34" charset="0"/>
              <a:buChar char="•"/>
            </a:pPr>
            <a:r>
              <a:rPr lang="zh-CN" altLang="en-US">
                <a:sym typeface="+mn-ea"/>
              </a:rPr>
              <a:t>不要嫌麻烦，</a:t>
            </a:r>
            <a:r>
              <a:rPr lang="zh-CN" altLang="en-US" b="1">
                <a:sym typeface="+mn-ea"/>
              </a:rPr>
              <a:t>别对多个老师同时抄送</a:t>
            </a:r>
            <a:r>
              <a:rPr lang="zh-CN" altLang="en-US">
                <a:sym typeface="+mn-ea"/>
              </a:rPr>
              <a:t>，老师是可以看见抄送对象的，这样很尴尬！！</a:t>
            </a:r>
            <a:r>
              <a:rPr lang="zh-CN" altLang="en-US" b="1">
                <a:sym typeface="+mn-ea"/>
              </a:rPr>
              <a:t>一定把老师姓名看清楚</a:t>
            </a:r>
            <a:r>
              <a:rPr lang="zh-CN" altLang="en-US">
                <a:sym typeface="+mn-ea"/>
              </a:rPr>
              <a:t>！！</a:t>
            </a:r>
            <a:endParaRPr lang="zh-CN" altLang="en-US"/>
          </a:p>
          <a:p>
            <a:pPr marL="285750" indent="-285750">
              <a:lnSpc>
                <a:spcPct val="150000"/>
              </a:lnSpc>
              <a:buFont typeface="Arial" panose="020B0604020202020204" pitchFamily="34" charset="0"/>
              <a:buChar char="•"/>
            </a:pPr>
            <a:r>
              <a:rPr lang="zh-CN" altLang="en-US">
                <a:sym typeface="+mn-ea"/>
              </a:rPr>
              <a:t>建议早上7:00的时候发，或者13：00的时候发，导师会在工作前 check email，可以定时发送</a:t>
            </a:r>
            <a:r>
              <a:rPr lang="zh-CN" altLang="en-US"/>
              <a:t>。</a:t>
            </a:r>
            <a:endParaRPr lang="zh-CN" altLang="en-US"/>
          </a:p>
          <a:p>
            <a:pPr marL="285750" indent="-285750">
              <a:lnSpc>
                <a:spcPct val="150000"/>
              </a:lnSpc>
              <a:buFont typeface="Arial" panose="020B0604020202020204" pitchFamily="34" charset="0"/>
              <a:buChar char="•"/>
            </a:pPr>
            <a:r>
              <a:rPr lang="zh-CN" altLang="en-US" b="1">
                <a:sym typeface="+mn-ea"/>
              </a:rPr>
              <a:t>同一个课题组建议同时只套一个</a:t>
            </a:r>
            <a:r>
              <a:rPr lang="zh-CN" altLang="en-US">
                <a:sym typeface="+mn-ea"/>
              </a:rPr>
              <a:t>，不然老师们闲聊的时候撞上了，也很尴尬。如果老师很久没回复（</a:t>
            </a:r>
            <a:r>
              <a:rPr lang="zh-CN" altLang="en-US">
                <a:sym typeface="+mn-ea"/>
              </a:rPr>
              <a:t>三天左右），可以接着套同组的下一个老师。</a:t>
            </a:r>
            <a:endParaRPr lang="zh-CN" altLang="en-US"/>
          </a:p>
          <a:p>
            <a:pPr marL="285750" indent="-285750">
              <a:lnSpc>
                <a:spcPct val="150000"/>
              </a:lnSpc>
              <a:buFont typeface="Arial" panose="020B0604020202020204" pitchFamily="34" charset="0"/>
              <a:buChar char="•"/>
            </a:pPr>
            <a:r>
              <a:rPr lang="zh-CN" altLang="en-US">
                <a:sym typeface="+mn-ea"/>
              </a:rPr>
              <a:t>如果你没有非常排斥读博，那么套磁的时候你可以表现出可能会读博的意思，能提高回复的概率。（但还是要实事求是，不想读也不要说读）。</a:t>
            </a:r>
            <a:endParaRPr lang="zh-CN" altLang="en-US"/>
          </a:p>
        </p:txBody>
      </p:sp>
      <p:pic>
        <p:nvPicPr>
          <p:cNvPr id="6" name="图片 5"/>
          <p:cNvPicPr>
            <a:picLocks noChangeAspect="1"/>
          </p:cNvPicPr>
          <p:nvPr>
            <p:custDataLst>
              <p:tags r:id="rId2"/>
            </p:custDataLst>
          </p:nvPr>
        </p:nvPicPr>
        <p:blipFill>
          <a:blip r:embed="rId3"/>
          <a:stretch>
            <a:fillRect/>
          </a:stretch>
        </p:blipFill>
        <p:spPr>
          <a:xfrm>
            <a:off x="9569450" y="1670050"/>
            <a:ext cx="527050" cy="527685"/>
          </a:xfrm>
          <a:prstGeom prst="rect">
            <a:avLst/>
          </a:prstGeom>
        </p:spPr>
      </p:pic>
    </p:spTree>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16"/>
          <p:cNvSpPr txBox="1"/>
          <p:nvPr/>
        </p:nvSpPr>
        <p:spPr>
          <a:xfrm>
            <a:off x="0" y="107923"/>
            <a:ext cx="7308304" cy="583565"/>
          </a:xfrm>
          <a:prstGeom prst="rect">
            <a:avLst/>
          </a:prstGeom>
          <a:noFill/>
        </p:spPr>
        <p:txBody>
          <a:bodyPr wrap="square" rtlCol="0">
            <a:spAutoFit/>
          </a:bodyPr>
          <a:lstStyle/>
          <a:p>
            <a:pPr algn="l">
              <a:buClrTx/>
              <a:buSzTx/>
              <a:buFontTx/>
            </a:pPr>
            <a:r>
              <a:rPr lang="zh-CN" altLang="en-US" sz="3200" b="1" dirty="0">
                <a:solidFill>
                  <a:schemeClr val="bg1"/>
                </a:solidFill>
                <a:latin typeface="微软雅黑" panose="020B0503020204020204" charset="-122"/>
                <a:ea typeface="微软雅黑" panose="020B0503020204020204" charset="-122"/>
              </a:rPr>
              <a:t> </a:t>
            </a:r>
            <a:r>
              <a:rPr lang="en-US" altLang="zh-CN" sz="3200" b="1" dirty="0">
                <a:solidFill>
                  <a:schemeClr val="bg1"/>
                </a:solidFill>
                <a:latin typeface="微软雅黑" panose="020B0503020204020204" charset="-122"/>
                <a:ea typeface="微软雅黑" panose="020B0503020204020204" charset="-122"/>
              </a:rPr>
              <a:t>4. </a:t>
            </a:r>
            <a:r>
              <a:rPr lang="zh-CN" altLang="en-US" sz="3200" b="1" dirty="0">
                <a:solidFill>
                  <a:schemeClr val="bg1"/>
                </a:solidFill>
                <a:latin typeface="微软雅黑" panose="020B0503020204020204" charset="-122"/>
                <a:ea typeface="微软雅黑" panose="020B0503020204020204" charset="-122"/>
                <a:sym typeface="+mn-ea"/>
              </a:rPr>
              <a:t>保研指南</a:t>
            </a:r>
            <a:r>
              <a:rPr lang="en-US" altLang="zh-CN" sz="3200" b="1" dirty="0">
                <a:solidFill>
                  <a:schemeClr val="bg1"/>
                </a:solidFill>
                <a:latin typeface="微软雅黑" panose="020B0503020204020204" charset="-122"/>
                <a:ea typeface="微软雅黑" panose="020B0503020204020204" charset="-122"/>
                <a:sym typeface="+mn-ea"/>
              </a:rPr>
              <a:t>—</a:t>
            </a:r>
            <a:r>
              <a:rPr lang="zh-CN" altLang="en-US" sz="3200" b="1" dirty="0">
                <a:solidFill>
                  <a:schemeClr val="bg1"/>
                </a:solidFill>
                <a:latin typeface="微软雅黑" panose="020B0503020204020204" charset="-122"/>
                <a:ea typeface="微软雅黑" panose="020B0503020204020204" charset="-122"/>
                <a:sym typeface="+mn-ea"/>
              </a:rPr>
              <a:t>报名</a:t>
            </a:r>
            <a:r>
              <a:rPr lang="zh-CN" altLang="en-US" sz="3200" b="1" dirty="0">
                <a:solidFill>
                  <a:schemeClr val="bg1"/>
                </a:solidFill>
                <a:latin typeface="微软雅黑" panose="020B0503020204020204" charset="-122"/>
                <a:ea typeface="微软雅黑" panose="020B0503020204020204" charset="-122"/>
                <a:sym typeface="+mn-ea"/>
              </a:rPr>
              <a:t>篇</a:t>
            </a:r>
            <a:endParaRPr lang="zh-CN" altLang="en-US" sz="3200" b="1" dirty="0">
              <a:solidFill>
                <a:schemeClr val="bg1"/>
              </a:solidFill>
              <a:latin typeface="微软雅黑" panose="020B0503020204020204" charset="-122"/>
              <a:ea typeface="微软雅黑" panose="020B0503020204020204" charset="-122"/>
              <a:sym typeface="+mn-ea"/>
            </a:endParaRPr>
          </a:p>
        </p:txBody>
      </p:sp>
      <p:cxnSp>
        <p:nvCxnSpPr>
          <p:cNvPr id="9" name="直接连接符 8"/>
          <p:cNvCxnSpPr/>
          <p:nvPr/>
        </p:nvCxnSpPr>
        <p:spPr>
          <a:xfrm>
            <a:off x="215281" y="604775"/>
            <a:ext cx="34353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50134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54472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sp>
        <p:nvSpPr>
          <p:cNvPr id="5" name="文本框 4"/>
          <p:cNvSpPr txBox="1"/>
          <p:nvPr/>
        </p:nvSpPr>
        <p:spPr>
          <a:xfrm>
            <a:off x="462915" y="942340"/>
            <a:ext cx="11238230" cy="4384675"/>
          </a:xfrm>
          <a:prstGeom prst="rect">
            <a:avLst/>
          </a:prstGeom>
          <a:noFill/>
        </p:spPr>
        <p:txBody>
          <a:bodyPr wrap="square" rtlCol="0">
            <a:spAutoFit/>
          </a:bodyPr>
          <a:p>
            <a:pPr algn="l">
              <a:lnSpc>
                <a:spcPct val="150000"/>
              </a:lnSpc>
              <a:buClrTx/>
              <a:buSzTx/>
              <a:buFontTx/>
            </a:pPr>
            <a:r>
              <a:rPr lang="zh-CN" altLang="en-US" sz="2400" b="1"/>
              <a:t>海投 or not?</a:t>
            </a:r>
            <a:endParaRPr lang="zh-CN" altLang="en-US"/>
          </a:p>
          <a:p>
            <a:pPr>
              <a:lnSpc>
                <a:spcPct val="150000"/>
              </a:lnSpc>
            </a:pPr>
            <a:r>
              <a:rPr lang="zh-CN" altLang="en-US"/>
              <a:t>有些人会选择海投，即把能投的都投了，把能申请的都能申请一遍，这固然能保证其最大利益，但是这种行为比较极端，</a:t>
            </a:r>
            <a:r>
              <a:rPr lang="zh-CN" altLang="en-US" b="1"/>
              <a:t>不太可取</a:t>
            </a:r>
            <a:r>
              <a:rPr lang="zh-CN" altLang="en-US"/>
              <a:t>，原因如下：</a:t>
            </a:r>
            <a:endParaRPr lang="zh-CN" altLang="en-US"/>
          </a:p>
          <a:p>
            <a:pPr marL="285750" indent="-285750">
              <a:lnSpc>
                <a:spcPct val="150000"/>
              </a:lnSpc>
              <a:buFont typeface="Arial" panose="020B0604020202020204" pitchFamily="34" charset="0"/>
              <a:buChar char="•"/>
            </a:pPr>
            <a:r>
              <a:rPr lang="zh-CN" altLang="en-US" b="1"/>
              <a:t>浪费时间</a:t>
            </a:r>
            <a:r>
              <a:rPr lang="zh-CN" altLang="en-US"/>
              <a:t>：虽然每个学校要求提交的材料都差不多，做好申请一个学校夏令营的材料后，稍微改一改又能投另一个学校，乍看起来不费什么时间，但其实会浪费大量时间。</a:t>
            </a:r>
            <a:endParaRPr lang="zh-CN" altLang="en-US"/>
          </a:p>
          <a:p>
            <a:pPr marL="285750" indent="-285750">
              <a:lnSpc>
                <a:spcPct val="150000"/>
              </a:lnSpc>
              <a:buFont typeface="Arial" panose="020B0604020202020204" pitchFamily="34" charset="0"/>
              <a:buChar char="•"/>
            </a:pPr>
            <a:r>
              <a:rPr lang="zh-CN" altLang="en-US" b="1"/>
              <a:t>影响排名比你后的人，同时影响学弟学妹</a:t>
            </a:r>
            <a:r>
              <a:rPr lang="zh-CN" altLang="en-US"/>
              <a:t>。每个学校入营的人数大致是固定的，并且如果发生冲突，同一时间你只能去一个学校，所以你报的夏令营越多，要鸽掉的</a:t>
            </a:r>
            <a:r>
              <a:rPr lang="zh-CN" altLang="en-US"/>
              <a:t>就越多，被鸽的学校可能会把你本科学校拉黑。</a:t>
            </a:r>
            <a:endParaRPr lang="zh-CN" altLang="en-US"/>
          </a:p>
          <a:p>
            <a:pPr>
              <a:lnSpc>
                <a:spcPct val="150000"/>
              </a:lnSpc>
            </a:pPr>
            <a:r>
              <a:rPr lang="zh-CN" altLang="en-US" b="1"/>
              <a:t>所以真的没必要海投</a:t>
            </a:r>
            <a:r>
              <a:rPr lang="zh-CN" altLang="en-US"/>
              <a:t>！肯定不去的你投了也没用，不如把机会留给其他真正想去的</a:t>
            </a:r>
            <a:r>
              <a:rPr lang="zh-CN" altLang="en-US"/>
              <a:t>同学。</a:t>
            </a:r>
            <a:endParaRPr lang="zh-CN" altLang="en-US"/>
          </a:p>
          <a:p>
            <a:pPr>
              <a:lnSpc>
                <a:spcPct val="150000"/>
              </a:lnSpc>
            </a:pPr>
            <a:r>
              <a:rPr lang="zh-CN" altLang="en-US"/>
              <a:t>不过有人会说，本专业前几都海投，如果你不海投，那就没学上了。那好吧😅，</a:t>
            </a:r>
            <a:br>
              <a:rPr lang="zh-CN" altLang="en-US"/>
            </a:br>
            <a:r>
              <a:rPr lang="zh-CN" altLang="en-US" b="1"/>
              <a:t>那要有目的性、方向性的去海。</a:t>
            </a:r>
            <a:r>
              <a:rPr lang="zh-CN" altLang="en-US"/>
              <a:t>也千万不要只投一个学校，不要孤注一掷。</a:t>
            </a:r>
            <a:endParaRPr lang="zh-CN" altLang="en-US"/>
          </a:p>
        </p:txBody>
      </p:sp>
      <p:pic>
        <p:nvPicPr>
          <p:cNvPr id="47" name="图片 46" descr="保研忏悔录：我清高我傲娇，你们咋都咕咕叫_1_青年生涯说_来自小红书网页版"/>
          <p:cNvPicPr>
            <a:picLocks noChangeAspect="1"/>
          </p:cNvPicPr>
          <p:nvPr/>
        </p:nvPicPr>
        <p:blipFill>
          <a:blip r:embed="rId2"/>
          <a:stretch>
            <a:fillRect/>
          </a:stretch>
        </p:blipFill>
        <p:spPr>
          <a:xfrm>
            <a:off x="9486900" y="4264025"/>
            <a:ext cx="2395855" cy="2200275"/>
          </a:xfrm>
          <a:prstGeom prst="rect">
            <a:avLst/>
          </a:prstGeom>
        </p:spPr>
      </p:pic>
    </p:spTree>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16"/>
          <p:cNvSpPr txBox="1"/>
          <p:nvPr/>
        </p:nvSpPr>
        <p:spPr>
          <a:xfrm>
            <a:off x="0" y="107923"/>
            <a:ext cx="7308304" cy="583565"/>
          </a:xfrm>
          <a:prstGeom prst="rect">
            <a:avLst/>
          </a:prstGeom>
          <a:noFill/>
        </p:spPr>
        <p:txBody>
          <a:bodyPr wrap="square" rtlCol="0">
            <a:spAutoFit/>
          </a:bodyPr>
          <a:lstStyle/>
          <a:p>
            <a:pPr algn="l">
              <a:buClrTx/>
              <a:buSzTx/>
              <a:buFontTx/>
            </a:pPr>
            <a:r>
              <a:rPr lang="zh-CN" altLang="en-US" sz="3200" b="1" dirty="0">
                <a:solidFill>
                  <a:schemeClr val="bg1"/>
                </a:solidFill>
                <a:latin typeface="微软雅黑" panose="020B0503020204020204" charset="-122"/>
                <a:ea typeface="微软雅黑" panose="020B0503020204020204" charset="-122"/>
              </a:rPr>
              <a:t> </a:t>
            </a:r>
            <a:r>
              <a:rPr lang="en-US" altLang="zh-CN" sz="3200" b="1" dirty="0">
                <a:solidFill>
                  <a:schemeClr val="bg1"/>
                </a:solidFill>
                <a:latin typeface="微软雅黑" panose="020B0503020204020204" charset="-122"/>
                <a:ea typeface="微软雅黑" panose="020B0503020204020204" charset="-122"/>
              </a:rPr>
              <a:t>4. </a:t>
            </a:r>
            <a:r>
              <a:rPr lang="zh-CN" altLang="en-US" sz="3200" b="1" dirty="0">
                <a:solidFill>
                  <a:schemeClr val="bg1"/>
                </a:solidFill>
                <a:latin typeface="微软雅黑" panose="020B0503020204020204" charset="-122"/>
                <a:ea typeface="微软雅黑" panose="020B0503020204020204" charset="-122"/>
                <a:sym typeface="+mn-ea"/>
              </a:rPr>
              <a:t>保研指南</a:t>
            </a:r>
            <a:r>
              <a:rPr lang="en-US" altLang="zh-CN" sz="3200" b="1" dirty="0">
                <a:solidFill>
                  <a:schemeClr val="bg1"/>
                </a:solidFill>
                <a:latin typeface="微软雅黑" panose="020B0503020204020204" charset="-122"/>
                <a:ea typeface="微软雅黑" panose="020B0503020204020204" charset="-122"/>
                <a:sym typeface="+mn-ea"/>
              </a:rPr>
              <a:t>—</a:t>
            </a:r>
            <a:r>
              <a:rPr lang="zh-CN" altLang="en-US" sz="3200" b="1" dirty="0">
                <a:solidFill>
                  <a:schemeClr val="bg1"/>
                </a:solidFill>
                <a:latin typeface="微软雅黑" panose="020B0503020204020204" charset="-122"/>
                <a:ea typeface="微软雅黑" panose="020B0503020204020204" charset="-122"/>
                <a:sym typeface="+mn-ea"/>
              </a:rPr>
              <a:t>机试篇</a:t>
            </a:r>
            <a:endParaRPr lang="zh-CN" altLang="en-US" sz="3200" b="1" dirty="0">
              <a:solidFill>
                <a:schemeClr val="bg1"/>
              </a:solidFill>
              <a:latin typeface="微软雅黑" panose="020B0503020204020204" charset="-122"/>
              <a:ea typeface="微软雅黑" panose="020B0503020204020204" charset="-122"/>
              <a:sym typeface="+mn-ea"/>
            </a:endParaRPr>
          </a:p>
        </p:txBody>
      </p:sp>
      <p:cxnSp>
        <p:nvCxnSpPr>
          <p:cNvPr id="9" name="直接连接符 8"/>
          <p:cNvCxnSpPr/>
          <p:nvPr/>
        </p:nvCxnSpPr>
        <p:spPr>
          <a:xfrm>
            <a:off x="215281" y="604775"/>
            <a:ext cx="34353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50134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54472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sp>
        <p:nvSpPr>
          <p:cNvPr id="3" name="文本框 2"/>
          <p:cNvSpPr txBox="1"/>
          <p:nvPr/>
        </p:nvSpPr>
        <p:spPr>
          <a:xfrm>
            <a:off x="215900" y="965200"/>
            <a:ext cx="6638925" cy="5443220"/>
          </a:xfrm>
          <a:prstGeom prst="rect">
            <a:avLst/>
          </a:prstGeom>
          <a:noFill/>
        </p:spPr>
        <p:txBody>
          <a:bodyPr wrap="square" rtlCol="0">
            <a:noAutofit/>
          </a:bodyPr>
          <a:p>
            <a:pPr>
              <a:lnSpc>
                <a:spcPct val="150000"/>
              </a:lnSpc>
            </a:pPr>
            <a:r>
              <a:rPr lang="zh-CN" altLang="en-US"/>
              <a:t>机试的试题类型一般是给定题面、输入输出格式和数据范围，参考测试样例编写代码。 </a:t>
            </a:r>
            <a:r>
              <a:rPr lang="zh-CN" altLang="en-US" b="1"/>
              <a:t>每道题提交后即时反馈得分，可重复提交，取最高分或最后一次提交得分，有部分分</a:t>
            </a:r>
            <a:r>
              <a:rPr lang="zh-CN" altLang="en-US"/>
              <a:t>。</a:t>
            </a:r>
            <a:endParaRPr lang="zh-CN" altLang="en-US"/>
          </a:p>
          <a:p>
            <a:pPr>
              <a:lnSpc>
                <a:spcPct val="150000"/>
              </a:lnSpc>
            </a:pPr>
            <a:r>
              <a:rPr lang="zh-CN" altLang="en-US"/>
              <a:t> 在机试上更多使用</a:t>
            </a:r>
            <a:r>
              <a:rPr lang="zh-CN" altLang="en-US" b="1"/>
              <a:t>C/C++语言</a:t>
            </a:r>
            <a:r>
              <a:rPr lang="zh-CN" altLang="en-US"/>
              <a:t>，部分学校不支持其他语言的使用，另外在某些时候Python丰富的函数库和自带的高精度运算可以提供较大帮助。个人建议主要使用C++，在需要时对于部分题目选择Python。</a:t>
            </a:r>
            <a:endParaRPr lang="zh-CN" altLang="en-US"/>
          </a:p>
          <a:p>
            <a:pPr>
              <a:lnSpc>
                <a:spcPct val="150000"/>
              </a:lnSpc>
            </a:pPr>
            <a:r>
              <a:rPr lang="zh-CN" altLang="en-US" b="1"/>
              <a:t>做题为主，听课为辅。</a:t>
            </a:r>
            <a:r>
              <a:rPr lang="zh-CN" altLang="en-US"/>
              <a:t>建议在备考</a:t>
            </a:r>
            <a:r>
              <a:rPr lang="zh-CN" altLang="en-US"/>
              <a:t>时以练代学，在遇到不会做的题时再寻找解答，并且举一反三，确保掌握并学会应用。</a:t>
            </a:r>
            <a:endParaRPr lang="zh-CN" altLang="en-US"/>
          </a:p>
          <a:p>
            <a:pPr>
              <a:lnSpc>
                <a:spcPct val="150000"/>
              </a:lnSpc>
            </a:pPr>
            <a:r>
              <a:rPr lang="zh-CN" altLang="en-US"/>
              <a:t>整体来讲，</a:t>
            </a:r>
            <a:r>
              <a:rPr lang="zh-CN" altLang="en-US" b="1"/>
              <a:t>机试一般不会作为最重要的考核内容</a:t>
            </a:r>
            <a:r>
              <a:rPr lang="zh-CN" altLang="en-US"/>
              <a:t>，但如果有时间还是建议多多准备。</a:t>
            </a:r>
            <a:r>
              <a:rPr lang="zh-CN" altLang="en-US" b="1"/>
              <a:t>有部分学校机试不占分，但是极其影响排名</a:t>
            </a:r>
            <a:r>
              <a:rPr lang="zh-CN" altLang="en-US"/>
              <a:t>。</a:t>
            </a:r>
            <a:endParaRPr lang="zh-CN" altLang="en-US"/>
          </a:p>
          <a:p>
            <a:pPr>
              <a:lnSpc>
                <a:spcPct val="150000"/>
              </a:lnSpc>
            </a:pPr>
            <a:r>
              <a:rPr lang="zh-CN" altLang="en-US" b="1"/>
              <a:t>基本上都是</a:t>
            </a:r>
            <a:r>
              <a:rPr lang="en-US" altLang="zh-CN" b="1"/>
              <a:t>leetcode</a:t>
            </a:r>
            <a:r>
              <a:rPr lang="zh-CN" altLang="en-US" b="1"/>
              <a:t>中的</a:t>
            </a:r>
            <a:r>
              <a:rPr lang="zh-CN" altLang="en-US" b="1">
                <a:solidFill>
                  <a:srgbClr val="C00000"/>
                </a:solidFill>
              </a:rPr>
              <a:t>简单</a:t>
            </a:r>
            <a:r>
              <a:rPr lang="zh-CN" altLang="en-US" b="1"/>
              <a:t>和</a:t>
            </a:r>
            <a:r>
              <a:rPr lang="zh-CN" altLang="en-US" b="1">
                <a:solidFill>
                  <a:srgbClr val="C00000"/>
                </a:solidFill>
              </a:rPr>
              <a:t>中等</a:t>
            </a:r>
            <a:r>
              <a:rPr lang="zh-CN" altLang="en-US" b="1"/>
              <a:t>难度，</a:t>
            </a:r>
            <a:r>
              <a:rPr lang="zh-CN" altLang="en-US"/>
              <a:t>算法模板熟练了即可。</a:t>
            </a:r>
            <a:r>
              <a:rPr lang="zh-CN" altLang="en-US" sz="1600">
                <a:solidFill>
                  <a:schemeClr val="bg1">
                    <a:lumMod val="50000"/>
                  </a:schemeClr>
                </a:solidFill>
              </a:rPr>
              <a:t>（清华除外）</a:t>
            </a:r>
            <a:endParaRPr lang="zh-CN" altLang="en-US"/>
          </a:p>
          <a:p>
            <a:pPr>
              <a:lnSpc>
                <a:spcPct val="150000"/>
              </a:lnSpc>
            </a:pPr>
            <a:endParaRPr lang="zh-CN" altLang="en-US"/>
          </a:p>
          <a:p>
            <a:pPr>
              <a:lnSpc>
                <a:spcPct val="150000"/>
              </a:lnSpc>
            </a:pPr>
            <a:endParaRPr lang="zh-CN" altLang="en-US"/>
          </a:p>
        </p:txBody>
      </p:sp>
      <p:pic>
        <p:nvPicPr>
          <p:cNvPr id="14" name="图片 13" descr="f3d59adbc52cf7bd0bcebbbd89e0cb2"/>
          <p:cNvPicPr>
            <a:picLocks noChangeAspect="1"/>
          </p:cNvPicPr>
          <p:nvPr/>
        </p:nvPicPr>
        <p:blipFill>
          <a:blip r:embed="rId2"/>
          <a:srcRect t="16639" b="12028"/>
          <a:stretch>
            <a:fillRect/>
          </a:stretch>
        </p:blipFill>
        <p:spPr>
          <a:xfrm>
            <a:off x="6925310" y="1163320"/>
            <a:ext cx="5140960" cy="4892040"/>
          </a:xfrm>
          <a:prstGeom prst="rect">
            <a:avLst/>
          </a:prstGeom>
        </p:spPr>
      </p:pic>
    </p:spTree>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16"/>
          <p:cNvSpPr txBox="1"/>
          <p:nvPr/>
        </p:nvSpPr>
        <p:spPr>
          <a:xfrm>
            <a:off x="0" y="107923"/>
            <a:ext cx="7308304" cy="583565"/>
          </a:xfrm>
          <a:prstGeom prst="rect">
            <a:avLst/>
          </a:prstGeom>
          <a:noFill/>
        </p:spPr>
        <p:txBody>
          <a:bodyPr wrap="square" rtlCol="0">
            <a:spAutoFit/>
          </a:bodyPr>
          <a:lstStyle/>
          <a:p>
            <a:pPr algn="l">
              <a:buClrTx/>
              <a:buSzTx/>
              <a:buFontTx/>
            </a:pPr>
            <a:r>
              <a:rPr lang="zh-CN" altLang="en-US" sz="3200" b="1" dirty="0">
                <a:solidFill>
                  <a:schemeClr val="bg1"/>
                </a:solidFill>
                <a:latin typeface="微软雅黑" panose="020B0503020204020204" charset="-122"/>
                <a:ea typeface="微软雅黑" panose="020B0503020204020204" charset="-122"/>
              </a:rPr>
              <a:t> </a:t>
            </a:r>
            <a:r>
              <a:rPr lang="en-US" altLang="zh-CN" sz="3200" b="1" dirty="0">
                <a:solidFill>
                  <a:schemeClr val="bg1"/>
                </a:solidFill>
                <a:latin typeface="微软雅黑" panose="020B0503020204020204" charset="-122"/>
                <a:ea typeface="微软雅黑" panose="020B0503020204020204" charset="-122"/>
              </a:rPr>
              <a:t>4. </a:t>
            </a:r>
            <a:r>
              <a:rPr lang="zh-CN" altLang="en-US" sz="3200" b="1" dirty="0">
                <a:solidFill>
                  <a:schemeClr val="bg1"/>
                </a:solidFill>
                <a:latin typeface="微软雅黑" panose="020B0503020204020204" charset="-122"/>
                <a:ea typeface="微软雅黑" panose="020B0503020204020204" charset="-122"/>
                <a:sym typeface="+mn-ea"/>
              </a:rPr>
              <a:t>保研指南</a:t>
            </a:r>
            <a:r>
              <a:rPr lang="en-US" altLang="zh-CN" sz="3200" b="1" dirty="0">
                <a:solidFill>
                  <a:schemeClr val="bg1"/>
                </a:solidFill>
                <a:latin typeface="微软雅黑" panose="020B0503020204020204" charset="-122"/>
                <a:ea typeface="微软雅黑" panose="020B0503020204020204" charset="-122"/>
                <a:sym typeface="+mn-ea"/>
              </a:rPr>
              <a:t>—</a:t>
            </a:r>
            <a:r>
              <a:rPr lang="zh-CN" altLang="en-US" sz="3200" b="1" dirty="0">
                <a:solidFill>
                  <a:schemeClr val="bg1"/>
                </a:solidFill>
                <a:latin typeface="微软雅黑" panose="020B0503020204020204" charset="-122"/>
                <a:ea typeface="微软雅黑" panose="020B0503020204020204" charset="-122"/>
                <a:sym typeface="+mn-ea"/>
              </a:rPr>
              <a:t>笔试</a:t>
            </a:r>
            <a:r>
              <a:rPr lang="zh-CN" altLang="en-US" sz="3200" b="1" dirty="0">
                <a:solidFill>
                  <a:schemeClr val="bg1"/>
                </a:solidFill>
                <a:latin typeface="微软雅黑" panose="020B0503020204020204" charset="-122"/>
                <a:ea typeface="微软雅黑" panose="020B0503020204020204" charset="-122"/>
                <a:sym typeface="+mn-ea"/>
              </a:rPr>
              <a:t>篇</a:t>
            </a:r>
            <a:endParaRPr lang="zh-CN" altLang="en-US" sz="3200" b="1" dirty="0">
              <a:solidFill>
                <a:schemeClr val="bg1"/>
              </a:solidFill>
              <a:latin typeface="微软雅黑" panose="020B0503020204020204" charset="-122"/>
              <a:ea typeface="微软雅黑" panose="020B0503020204020204" charset="-122"/>
              <a:sym typeface="+mn-ea"/>
            </a:endParaRPr>
          </a:p>
        </p:txBody>
      </p:sp>
      <p:cxnSp>
        <p:nvCxnSpPr>
          <p:cNvPr id="9" name="直接连接符 8"/>
          <p:cNvCxnSpPr/>
          <p:nvPr/>
        </p:nvCxnSpPr>
        <p:spPr>
          <a:xfrm>
            <a:off x="215281" y="604775"/>
            <a:ext cx="34353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50134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54472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sp>
        <p:nvSpPr>
          <p:cNvPr id="32" name="文本框 31"/>
          <p:cNvSpPr txBox="1"/>
          <p:nvPr/>
        </p:nvSpPr>
        <p:spPr>
          <a:xfrm>
            <a:off x="606425" y="1022985"/>
            <a:ext cx="11049000" cy="4078605"/>
          </a:xfrm>
          <a:prstGeom prst="rect">
            <a:avLst/>
          </a:prstGeom>
          <a:noFill/>
        </p:spPr>
        <p:txBody>
          <a:bodyPr wrap="square" rtlCol="0" anchor="t">
            <a:spAutoFit/>
          </a:bodyPr>
          <a:p>
            <a:pPr>
              <a:lnSpc>
                <a:spcPct val="160000"/>
              </a:lnSpc>
            </a:pPr>
            <a:r>
              <a:rPr lang="zh-CN" altLang="en-US">
                <a:sym typeface="+mn-ea"/>
              </a:rPr>
              <a:t>笔试考核内容各个学校可能区别较大，</a:t>
            </a:r>
            <a:r>
              <a:rPr lang="zh-CN" altLang="en-US" b="1">
                <a:sym typeface="+mn-ea"/>
              </a:rPr>
              <a:t>计算机</a:t>
            </a:r>
            <a:r>
              <a:rPr lang="zh-CN" altLang="en-US">
                <a:sym typeface="+mn-ea"/>
              </a:rPr>
              <a:t>考核概率较大的是</a:t>
            </a:r>
            <a:r>
              <a:rPr lang="zh-CN" altLang="en-US" b="1">
                <a:sym typeface="+mn-ea"/>
              </a:rPr>
              <a:t>操作系统、数据结构、计算机组成原理、计算机网络</a:t>
            </a:r>
            <a:r>
              <a:rPr lang="zh-CN" altLang="en-US">
                <a:sym typeface="+mn-ea"/>
              </a:rPr>
              <a:t>；</a:t>
            </a:r>
            <a:r>
              <a:rPr lang="zh-CN" altLang="en-US" b="1">
                <a:sym typeface="+mn-ea"/>
              </a:rPr>
              <a:t>网安</a:t>
            </a:r>
            <a:r>
              <a:rPr lang="zh-CN" altLang="en-US">
                <a:sym typeface="+mn-ea"/>
              </a:rPr>
              <a:t>则会多一部分</a:t>
            </a:r>
            <a:r>
              <a:rPr lang="zh-CN" altLang="en-US" b="1">
                <a:sym typeface="+mn-ea"/>
              </a:rPr>
              <a:t>密码学和网安基础</a:t>
            </a:r>
            <a:r>
              <a:rPr lang="zh-CN" altLang="en-US">
                <a:sym typeface="+mn-ea"/>
              </a:rPr>
              <a:t>；除此之外，也有可能有</a:t>
            </a:r>
            <a:r>
              <a:rPr lang="zh-CN" altLang="en-US" b="1">
                <a:sym typeface="+mn-ea"/>
              </a:rPr>
              <a:t>数学的笔试</a:t>
            </a:r>
            <a:r>
              <a:rPr lang="zh-CN" altLang="en-US">
                <a:sym typeface="+mn-ea"/>
              </a:rPr>
              <a:t>。</a:t>
            </a:r>
            <a:endParaRPr lang="zh-CN" altLang="en-US"/>
          </a:p>
          <a:p>
            <a:pPr marL="285750" indent="-285750">
              <a:lnSpc>
                <a:spcPct val="160000"/>
              </a:lnSpc>
              <a:buFont typeface="Arial" panose="020B0604020202020204" pitchFamily="34" charset="0"/>
              <a:buChar char="•"/>
            </a:pPr>
            <a:r>
              <a:rPr lang="zh-CN" altLang="en-US" b="1">
                <a:sym typeface="+mn-ea"/>
              </a:rPr>
              <a:t>专业课笔试。</a:t>
            </a:r>
            <a:r>
              <a:rPr lang="zh-CN" altLang="en-US">
                <a:sym typeface="+mn-ea"/>
              </a:rPr>
              <a:t> </a:t>
            </a:r>
            <a:r>
              <a:rPr lang="zh-CN" altLang="en-US" b="1">
                <a:sym typeface="+mn-ea"/>
              </a:rPr>
              <a:t>建议参考考研的复习书</a:t>
            </a:r>
            <a:r>
              <a:rPr lang="zh-CN" altLang="en-US">
                <a:sym typeface="+mn-ea"/>
              </a:rPr>
              <a:t>，不需要做太多题，但需要把所有需要掌握的知识点再大概重新掌握一下。除此之外</a:t>
            </a:r>
            <a:r>
              <a:rPr lang="zh-CN" altLang="en-US" b="1">
                <a:sym typeface="+mn-ea"/>
              </a:rPr>
              <a:t>算法、离散、数据库</a:t>
            </a:r>
            <a:r>
              <a:rPr lang="zh-CN" altLang="en-US">
                <a:sym typeface="+mn-ea"/>
              </a:rPr>
              <a:t>等课程也有考察的可能，不过即时考核大概率也不会考太深入（除非与报考方向相同）。</a:t>
            </a:r>
            <a:endParaRPr lang="zh-CN" altLang="en-US"/>
          </a:p>
          <a:p>
            <a:pPr marL="285750" indent="-285750">
              <a:lnSpc>
                <a:spcPct val="160000"/>
              </a:lnSpc>
              <a:buFont typeface="Arial" panose="020B0604020202020204" pitchFamily="34" charset="0"/>
              <a:buChar char="•"/>
            </a:pPr>
            <a:r>
              <a:rPr lang="zh-CN" altLang="en-US" b="1">
                <a:sym typeface="+mn-ea"/>
              </a:rPr>
              <a:t>英语笔试。</a:t>
            </a:r>
            <a:r>
              <a:rPr lang="zh-CN" altLang="en-US">
                <a:sym typeface="+mn-ea"/>
              </a:rPr>
              <a:t> 以</a:t>
            </a:r>
            <a:r>
              <a:rPr lang="zh-CN" altLang="en-US" b="1">
                <a:sym typeface="+mn-ea"/>
              </a:rPr>
              <a:t>学术性文章的朗读和翻译</a:t>
            </a:r>
            <a:r>
              <a:rPr lang="zh-CN" altLang="en-US">
                <a:sym typeface="+mn-ea"/>
              </a:rPr>
              <a:t>为主，比如给定一篇学术文章（不一定是论文），让你</a:t>
            </a:r>
            <a:r>
              <a:rPr lang="zh-CN" altLang="en-US" b="1">
                <a:sym typeface="+mn-ea"/>
              </a:rPr>
              <a:t>读后概括主要内容</a:t>
            </a:r>
            <a:r>
              <a:rPr lang="zh-CN" altLang="en-US">
                <a:sym typeface="+mn-ea"/>
              </a:rPr>
              <a:t>（有点类似于写摘要）。</a:t>
            </a:r>
            <a:endParaRPr lang="zh-CN" altLang="en-US"/>
          </a:p>
          <a:p>
            <a:pPr marL="285750" indent="-285750">
              <a:lnSpc>
                <a:spcPct val="160000"/>
              </a:lnSpc>
              <a:buFont typeface="Arial" panose="020B0604020202020204" pitchFamily="34" charset="0"/>
              <a:buChar char="•"/>
            </a:pPr>
            <a:r>
              <a:rPr lang="zh-CN" altLang="en-US" b="1">
                <a:sym typeface="+mn-ea"/>
              </a:rPr>
              <a:t>数学笔试。</a:t>
            </a:r>
            <a:r>
              <a:rPr lang="zh-CN" altLang="en-US">
                <a:sym typeface="+mn-ea"/>
              </a:rPr>
              <a:t> 较少出现，更多出现在面试。科目主要是</a:t>
            </a:r>
            <a:r>
              <a:rPr lang="zh-CN" altLang="en-US" b="1">
                <a:sym typeface="+mn-ea"/>
              </a:rPr>
              <a:t>高等数学，线性代数，概率论与数理统计</a:t>
            </a:r>
            <a:r>
              <a:rPr lang="zh-CN" altLang="en-US">
                <a:sym typeface="+mn-ea"/>
              </a:rPr>
              <a:t>，建议按照报考学校的考核内容进一步细化备考方式。</a:t>
            </a:r>
            <a:endParaRPr lang="zh-CN" altLang="en-US">
              <a:sym typeface="+mn-ea"/>
            </a:endParaRPr>
          </a:p>
        </p:txBody>
      </p:sp>
    </p:spTree>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16"/>
          <p:cNvSpPr txBox="1"/>
          <p:nvPr/>
        </p:nvSpPr>
        <p:spPr>
          <a:xfrm>
            <a:off x="0" y="107923"/>
            <a:ext cx="7308304" cy="583565"/>
          </a:xfrm>
          <a:prstGeom prst="rect">
            <a:avLst/>
          </a:prstGeom>
          <a:noFill/>
        </p:spPr>
        <p:txBody>
          <a:bodyPr wrap="square" rtlCol="0">
            <a:spAutoFit/>
          </a:bodyPr>
          <a:lstStyle/>
          <a:p>
            <a:pPr algn="l">
              <a:buClrTx/>
              <a:buSzTx/>
              <a:buFontTx/>
            </a:pPr>
            <a:r>
              <a:rPr lang="zh-CN" altLang="en-US" sz="3200" b="1" dirty="0">
                <a:solidFill>
                  <a:schemeClr val="bg1"/>
                </a:solidFill>
                <a:latin typeface="微软雅黑" panose="020B0503020204020204" charset="-122"/>
                <a:ea typeface="微软雅黑" panose="020B0503020204020204" charset="-122"/>
              </a:rPr>
              <a:t> </a:t>
            </a:r>
            <a:r>
              <a:rPr lang="en-US" altLang="zh-CN" sz="3200" b="1" dirty="0">
                <a:solidFill>
                  <a:schemeClr val="bg1"/>
                </a:solidFill>
                <a:latin typeface="微软雅黑" panose="020B0503020204020204" charset="-122"/>
                <a:ea typeface="微软雅黑" panose="020B0503020204020204" charset="-122"/>
              </a:rPr>
              <a:t>4. </a:t>
            </a:r>
            <a:r>
              <a:rPr lang="zh-CN" altLang="en-US" sz="3200" b="1" dirty="0">
                <a:solidFill>
                  <a:schemeClr val="bg1"/>
                </a:solidFill>
                <a:latin typeface="微软雅黑" panose="020B0503020204020204" charset="-122"/>
                <a:ea typeface="微软雅黑" panose="020B0503020204020204" charset="-122"/>
                <a:sym typeface="+mn-ea"/>
              </a:rPr>
              <a:t>保研指南</a:t>
            </a:r>
            <a:r>
              <a:rPr lang="en-US" altLang="zh-CN" sz="3200" b="1" dirty="0">
                <a:solidFill>
                  <a:schemeClr val="bg1"/>
                </a:solidFill>
                <a:latin typeface="微软雅黑" panose="020B0503020204020204" charset="-122"/>
                <a:ea typeface="微软雅黑" panose="020B0503020204020204" charset="-122"/>
                <a:sym typeface="+mn-ea"/>
              </a:rPr>
              <a:t>—</a:t>
            </a:r>
            <a:r>
              <a:rPr lang="zh-CN" altLang="en-US" sz="3200" b="1" dirty="0">
                <a:solidFill>
                  <a:schemeClr val="bg1"/>
                </a:solidFill>
                <a:latin typeface="微软雅黑" panose="020B0503020204020204" charset="-122"/>
                <a:ea typeface="微软雅黑" panose="020B0503020204020204" charset="-122"/>
                <a:sym typeface="+mn-ea"/>
              </a:rPr>
              <a:t>面试</a:t>
            </a:r>
            <a:r>
              <a:rPr lang="zh-CN" altLang="en-US" sz="3200" b="1" dirty="0">
                <a:solidFill>
                  <a:schemeClr val="bg1"/>
                </a:solidFill>
                <a:latin typeface="微软雅黑" panose="020B0503020204020204" charset="-122"/>
                <a:ea typeface="微软雅黑" panose="020B0503020204020204" charset="-122"/>
                <a:sym typeface="+mn-ea"/>
              </a:rPr>
              <a:t>篇</a:t>
            </a:r>
            <a:endParaRPr lang="zh-CN" altLang="en-US" sz="3200" b="1" dirty="0">
              <a:solidFill>
                <a:schemeClr val="bg1"/>
              </a:solidFill>
              <a:latin typeface="微软雅黑" panose="020B0503020204020204" charset="-122"/>
              <a:ea typeface="微软雅黑" panose="020B0503020204020204" charset="-122"/>
              <a:sym typeface="+mn-ea"/>
            </a:endParaRPr>
          </a:p>
        </p:txBody>
      </p:sp>
      <p:cxnSp>
        <p:nvCxnSpPr>
          <p:cNvPr id="9" name="直接连接符 8"/>
          <p:cNvCxnSpPr/>
          <p:nvPr/>
        </p:nvCxnSpPr>
        <p:spPr>
          <a:xfrm>
            <a:off x="215281" y="604775"/>
            <a:ext cx="34353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50134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54472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sp>
        <p:nvSpPr>
          <p:cNvPr id="3" name="文本框 2"/>
          <p:cNvSpPr txBox="1"/>
          <p:nvPr/>
        </p:nvSpPr>
        <p:spPr>
          <a:xfrm>
            <a:off x="488950" y="941070"/>
            <a:ext cx="10947400" cy="5492750"/>
          </a:xfrm>
          <a:prstGeom prst="rect">
            <a:avLst/>
          </a:prstGeom>
          <a:noFill/>
        </p:spPr>
        <p:txBody>
          <a:bodyPr wrap="square" rtlCol="0">
            <a:spAutoFit/>
          </a:bodyPr>
          <a:p>
            <a:pPr>
              <a:lnSpc>
                <a:spcPct val="150000"/>
              </a:lnSpc>
            </a:pPr>
            <a:r>
              <a:rPr lang="zh-CN" altLang="en-US" b="1">
                <a:sym typeface="+mn-ea"/>
              </a:rPr>
              <a:t>总结的技巧性内容如下</a:t>
            </a:r>
            <a:r>
              <a:rPr lang="zh-CN" altLang="en-US">
                <a:sym typeface="+mn-ea"/>
              </a:rPr>
              <a:t>：</a:t>
            </a:r>
            <a:endParaRPr lang="zh-CN" altLang="en-US"/>
          </a:p>
          <a:p>
            <a:pPr marL="285750" indent="-285750">
              <a:lnSpc>
                <a:spcPct val="150000"/>
              </a:lnSpc>
              <a:buFont typeface="Arial" panose="020B0604020202020204" pitchFamily="34" charset="0"/>
              <a:buChar char="•"/>
            </a:pPr>
            <a:r>
              <a:rPr lang="zh-CN" altLang="en-US" b="1">
                <a:sym typeface="+mn-ea"/>
              </a:rPr>
              <a:t>保持自信</a:t>
            </a:r>
            <a:r>
              <a:rPr lang="zh-CN" altLang="en-US">
                <a:sym typeface="+mn-ea"/>
              </a:rPr>
              <a:t>。 个人认为最重要的一点。在面试时务必保持自信，不要太过紧张，对于所有的非专业性问题回答时一定要自信，对于自己明确知道的专业性问题同样要自信的回答，不完全知道的可以只回答知道的内容。</a:t>
            </a:r>
            <a:endParaRPr lang="zh-CN" altLang="en-US"/>
          </a:p>
          <a:p>
            <a:pPr marL="285750" indent="-285750">
              <a:lnSpc>
                <a:spcPct val="150000"/>
              </a:lnSpc>
              <a:buFont typeface="Arial" panose="020B0604020202020204" pitchFamily="34" charset="0"/>
              <a:buChar char="•"/>
            </a:pPr>
            <a:r>
              <a:rPr lang="zh-CN" altLang="en-US" b="1">
                <a:sym typeface="+mn-ea"/>
              </a:rPr>
              <a:t>眼神交流与肢体语言</a:t>
            </a:r>
            <a:r>
              <a:rPr lang="zh-CN" altLang="en-US">
                <a:sym typeface="+mn-ea"/>
              </a:rPr>
              <a:t>。 在说话时注意看着老师，保持延伸交流。除非是某个老师提问时，建议不要只盯着一个老师看。适当的肢体语言也是必要的，某种程度上也可以缓解紧张，但不宜太过夸张。</a:t>
            </a:r>
            <a:endParaRPr lang="zh-CN" altLang="en-US"/>
          </a:p>
          <a:p>
            <a:pPr marL="285750" indent="-285750">
              <a:lnSpc>
                <a:spcPct val="150000"/>
              </a:lnSpc>
              <a:buFont typeface="Arial" panose="020B0604020202020204" pitchFamily="34" charset="0"/>
              <a:buChar char="•"/>
            </a:pPr>
            <a:r>
              <a:rPr lang="zh-CN" altLang="en-US" b="1">
                <a:sym typeface="+mn-ea"/>
              </a:rPr>
              <a:t>敢说，多说，但别乱说</a:t>
            </a:r>
            <a:r>
              <a:rPr lang="zh-CN" altLang="en-US">
                <a:sym typeface="+mn-ea"/>
              </a:rPr>
              <a:t>。 对于部分问题，如果没有严格的时间限制，可以适当多说点内容，敢于表达自己的想法，让面试老师印象更深刻。</a:t>
            </a:r>
            <a:r>
              <a:rPr lang="zh-CN" altLang="en-US" b="1">
                <a:sym typeface="+mn-ea"/>
              </a:rPr>
              <a:t>但是不会的专业</a:t>
            </a:r>
            <a:r>
              <a:rPr lang="zh-CN" altLang="en-US" b="1">
                <a:sym typeface="+mn-ea"/>
              </a:rPr>
              <a:t>问题千万别乱说</a:t>
            </a:r>
            <a:r>
              <a:rPr lang="zh-CN" altLang="en-US">
                <a:sym typeface="+mn-ea"/>
              </a:rPr>
              <a:t>！</a:t>
            </a:r>
            <a:r>
              <a:rPr lang="zh-CN" altLang="en-US">
                <a:sym typeface="+mn-ea"/>
              </a:rPr>
              <a:t>老师比我们懂，容易露馅尬场。</a:t>
            </a:r>
            <a:endParaRPr lang="zh-CN" altLang="en-US"/>
          </a:p>
          <a:p>
            <a:pPr>
              <a:lnSpc>
                <a:spcPct val="150000"/>
              </a:lnSpc>
            </a:pPr>
            <a:r>
              <a:rPr lang="zh-CN" altLang="en-US">
                <a:sym typeface="+mn-ea"/>
              </a:rPr>
              <a:t>建议提前准备的问题包括但不限于：</a:t>
            </a:r>
            <a:r>
              <a:rPr lang="zh-CN" altLang="en-US" b="1">
                <a:sym typeface="+mn-ea"/>
              </a:rPr>
              <a:t>中英文自我介绍、中英文项目介绍、中英文选择本校本专业的原因、英文介绍选择的专业、个人简历中的其他问题、英文兴趣爱好</a:t>
            </a:r>
            <a:r>
              <a:rPr lang="zh-CN" altLang="en-US">
                <a:sym typeface="+mn-ea"/>
              </a:rPr>
              <a:t>等。</a:t>
            </a:r>
            <a:endParaRPr lang="zh-CN" altLang="en-US">
              <a:sym typeface="+mn-ea"/>
            </a:endParaRPr>
          </a:p>
          <a:p>
            <a:pPr>
              <a:lnSpc>
                <a:spcPct val="150000"/>
              </a:lnSpc>
            </a:pPr>
            <a:r>
              <a:rPr lang="zh-CN" altLang="en-US" b="1">
                <a:sym typeface="+mn-ea"/>
              </a:rPr>
              <a:t>专业课尽可能全面的复习，</a:t>
            </a:r>
            <a:r>
              <a:rPr lang="zh-CN" altLang="en-US" b="1">
                <a:sym typeface="+mn-ea"/>
              </a:rPr>
              <a:t>有项目问项目，没项目问专业课。要是没有项目经历，</a:t>
            </a:r>
            <a:r>
              <a:rPr lang="zh-CN" altLang="en-US" b="1">
                <a:solidFill>
                  <a:srgbClr val="C00000"/>
                </a:solidFill>
                <a:sym typeface="+mn-ea"/>
              </a:rPr>
              <a:t>那</a:t>
            </a:r>
            <a:r>
              <a:rPr lang="zh-CN" altLang="en-US" b="1">
                <a:solidFill>
                  <a:srgbClr val="C00000"/>
                </a:solidFill>
                <a:sym typeface="+mn-ea"/>
              </a:rPr>
              <a:t>一定要保证核心课程很熟悉！！！</a:t>
            </a:r>
            <a:r>
              <a:rPr lang="zh-CN" altLang="en-US">
                <a:sym typeface="+mn-ea"/>
              </a:rPr>
              <a:t>自我介绍的时候，展示你熟悉的课程，忘光的课程不要提，项目</a:t>
            </a:r>
            <a:r>
              <a:rPr lang="zh-CN" altLang="en-US">
                <a:sym typeface="+mn-ea"/>
              </a:rPr>
              <a:t>同理！要做到对自己</a:t>
            </a:r>
            <a:r>
              <a:rPr lang="zh-CN" altLang="en-US" b="1">
                <a:solidFill>
                  <a:srgbClr val="C00000"/>
                </a:solidFill>
                <a:sym typeface="+mn-ea"/>
              </a:rPr>
              <a:t>简历上所写的内容都要做到百分百的熟悉！</a:t>
            </a:r>
            <a:endParaRPr lang="zh-CN" altLang="en-US" b="1">
              <a:solidFill>
                <a:srgbClr val="C00000"/>
              </a:solidFill>
              <a:sym typeface="+mn-ea"/>
            </a:endParaRP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16"/>
          <p:cNvSpPr txBox="1"/>
          <p:nvPr/>
        </p:nvSpPr>
        <p:spPr>
          <a:xfrm>
            <a:off x="0" y="107923"/>
            <a:ext cx="7308304" cy="583565"/>
          </a:xfrm>
          <a:prstGeom prst="rect">
            <a:avLst/>
          </a:prstGeom>
          <a:noFill/>
        </p:spPr>
        <p:txBody>
          <a:bodyPr wrap="square" rtlCol="0">
            <a:spAutoFit/>
          </a:bodyPr>
          <a:lstStyle/>
          <a:p>
            <a:pPr algn="l">
              <a:buClrTx/>
              <a:buSzTx/>
              <a:buFontTx/>
            </a:pPr>
            <a:r>
              <a:rPr lang="zh-CN" altLang="en-US" sz="3200" b="1" dirty="0">
                <a:solidFill>
                  <a:schemeClr val="bg1"/>
                </a:solidFill>
                <a:latin typeface="微软雅黑" panose="020B0503020204020204" charset="-122"/>
                <a:ea typeface="微软雅黑" panose="020B0503020204020204" charset="-122"/>
              </a:rPr>
              <a:t> </a:t>
            </a:r>
            <a:r>
              <a:rPr lang="en-US" altLang="zh-CN" sz="3200" b="1" dirty="0">
                <a:solidFill>
                  <a:schemeClr val="bg1"/>
                </a:solidFill>
                <a:latin typeface="微软雅黑" panose="020B0503020204020204" charset="-122"/>
                <a:ea typeface="微软雅黑" panose="020B0503020204020204" charset="-122"/>
              </a:rPr>
              <a:t>1. </a:t>
            </a:r>
            <a:r>
              <a:rPr lang="zh-CN" altLang="en-US" sz="3200" b="1" dirty="0">
                <a:solidFill>
                  <a:schemeClr val="bg1"/>
                </a:solidFill>
                <a:latin typeface="微软雅黑" panose="020B0503020204020204" charset="-122"/>
                <a:ea typeface="微软雅黑" panose="020B0503020204020204" charset="-122"/>
                <a:sym typeface="+mn-ea"/>
              </a:rPr>
              <a:t>个人简介</a:t>
            </a:r>
            <a:endParaRPr lang="zh-CN" altLang="en-US" sz="3200" b="1" dirty="0">
              <a:solidFill>
                <a:schemeClr val="bg1"/>
              </a:solidFill>
              <a:latin typeface="微软雅黑" panose="020B0503020204020204" charset="-122"/>
              <a:ea typeface="微软雅黑" panose="020B0503020204020204" charset="-122"/>
              <a:sym typeface="+mn-ea"/>
            </a:endParaRPr>
          </a:p>
        </p:txBody>
      </p:sp>
      <p:cxnSp>
        <p:nvCxnSpPr>
          <p:cNvPr id="9" name="直接连接符 8"/>
          <p:cNvCxnSpPr/>
          <p:nvPr/>
        </p:nvCxnSpPr>
        <p:spPr>
          <a:xfrm>
            <a:off x="215281" y="604775"/>
            <a:ext cx="35941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50134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54472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pic>
        <p:nvPicPr>
          <p:cNvPr id="14" name="图片 13" descr="F:/文件/Files/照片/新证件照-1712570108921.jpg新证件照-1712570108921"/>
          <p:cNvPicPr>
            <a:picLocks noChangeAspect="1"/>
          </p:cNvPicPr>
          <p:nvPr/>
        </p:nvPicPr>
        <p:blipFill>
          <a:blip r:embed="rId2"/>
          <a:srcRect t="1767" b="1767"/>
          <a:stretch>
            <a:fillRect/>
          </a:stretch>
        </p:blipFill>
        <p:spPr>
          <a:xfrm>
            <a:off x="840123" y="1358522"/>
            <a:ext cx="2061028" cy="2840325"/>
          </a:xfrm>
          <a:prstGeom prst="rect">
            <a:avLst/>
          </a:prstGeom>
          <a:effectLst>
            <a:outerShdw blurRad="50800" dist="38100" dir="2700000" sx="102000" sy="102000" algn="tl" rotWithShape="0">
              <a:prstClr val="black">
                <a:alpha val="40000"/>
              </a:prstClr>
            </a:outerShdw>
          </a:effectLst>
        </p:spPr>
      </p:pic>
      <p:sp>
        <p:nvSpPr>
          <p:cNvPr id="16" name="文本框 15"/>
          <p:cNvSpPr txBox="1"/>
          <p:nvPr/>
        </p:nvSpPr>
        <p:spPr>
          <a:xfrm>
            <a:off x="177647" y="1644916"/>
            <a:ext cx="527904" cy="2292935"/>
          </a:xfrm>
          <a:prstGeom prst="rect">
            <a:avLst/>
          </a:prstGeom>
          <a:noFill/>
          <a:effectLst>
            <a:outerShdw blurRad="50800" dist="38100" dir="2700000" algn="tl" rotWithShape="0">
              <a:prstClr val="black">
                <a:alpha val="40000"/>
              </a:prstClr>
            </a:outerShdw>
          </a:effectLst>
        </p:spPr>
        <p:txBody>
          <a:bodyPr wrap="square" rtlCol="0">
            <a:spAutoFit/>
          </a:bodyPr>
          <a:lstStyle/>
          <a:p>
            <a:pPr hangingPunct="0">
              <a:lnSpc>
                <a:spcPct val="130000"/>
              </a:lnSpc>
            </a:pPr>
            <a:r>
              <a:rPr kumimoji="1" lang="zh-CN" altLang="en-US" sz="2800" b="1" dirty="0">
                <a:latin typeface="华文楷体" panose="02010600040101010101" pitchFamily="2" charset="-122"/>
                <a:ea typeface="华文楷体" panose="02010600040101010101" pitchFamily="2" charset="-122"/>
              </a:rPr>
              <a:t>基本信息</a:t>
            </a:r>
            <a:endParaRPr kumimoji="1" lang="zh-CN" altLang="en-US" sz="2800" b="1" dirty="0">
              <a:latin typeface="华文楷体" panose="02010600040101010101" pitchFamily="2" charset="-122"/>
              <a:ea typeface="华文楷体" panose="02010600040101010101" pitchFamily="2" charset="-122"/>
            </a:endParaRPr>
          </a:p>
        </p:txBody>
      </p:sp>
      <p:cxnSp>
        <p:nvCxnSpPr>
          <p:cNvPr id="25" name="直接连接符 24"/>
          <p:cNvCxnSpPr/>
          <p:nvPr/>
        </p:nvCxnSpPr>
        <p:spPr>
          <a:xfrm>
            <a:off x="327876" y="4591050"/>
            <a:ext cx="7457224"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矩形: 圆角 27"/>
          <p:cNvSpPr/>
          <p:nvPr/>
        </p:nvSpPr>
        <p:spPr>
          <a:xfrm>
            <a:off x="254000" y="4914217"/>
            <a:ext cx="3600000" cy="467037"/>
          </a:xfrm>
          <a:prstGeom prst="roundRect">
            <a:avLst/>
          </a:prstGeom>
          <a:solidFill>
            <a:schemeClr val="bg1"/>
          </a:solid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1">
                    <a:lumMod val="75000"/>
                  </a:schemeClr>
                </a:solidFill>
                <a:latin typeface="华文楷体" panose="02010600040101010101" pitchFamily="2" charset="-122"/>
                <a:ea typeface="华文楷体" panose="02010600040101010101" pitchFamily="2" charset="-122"/>
              </a:rPr>
              <a:t>国家级重点领域大创项目负责人</a:t>
            </a:r>
            <a:endParaRPr lang="zh-CN" altLang="en-US" b="1" dirty="0">
              <a:solidFill>
                <a:schemeClr val="accent1">
                  <a:lumMod val="75000"/>
                </a:schemeClr>
              </a:solidFill>
              <a:latin typeface="华文楷体" panose="02010600040101010101" pitchFamily="2" charset="-122"/>
              <a:ea typeface="华文楷体" panose="02010600040101010101" pitchFamily="2" charset="-122"/>
            </a:endParaRPr>
          </a:p>
        </p:txBody>
      </p:sp>
      <p:sp>
        <p:nvSpPr>
          <p:cNvPr id="31" name="矩形: 圆角 30"/>
          <p:cNvSpPr/>
          <p:nvPr/>
        </p:nvSpPr>
        <p:spPr>
          <a:xfrm>
            <a:off x="4184650" y="4914217"/>
            <a:ext cx="3600000" cy="467037"/>
          </a:xfrm>
          <a:prstGeom prst="roundRect">
            <a:avLst/>
          </a:prstGeom>
          <a:solidFill>
            <a:schemeClr val="bg1"/>
          </a:solid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1">
                    <a:lumMod val="75000"/>
                  </a:schemeClr>
                </a:solidFill>
                <a:latin typeface="华文楷体" panose="02010600040101010101" pitchFamily="2" charset="-122"/>
                <a:ea typeface="华文楷体" panose="02010600040101010101" pitchFamily="2" charset="-122"/>
              </a:rPr>
              <a:t>二作发表</a:t>
            </a:r>
            <a:r>
              <a:rPr lang="en-US" altLang="zh-CN" b="1" dirty="0">
                <a:solidFill>
                  <a:schemeClr val="accent1">
                    <a:lumMod val="75000"/>
                  </a:schemeClr>
                </a:solidFill>
                <a:latin typeface="华文楷体" panose="02010600040101010101" pitchFamily="2" charset="-122"/>
                <a:ea typeface="华文楷体" panose="02010600040101010101" pitchFamily="2" charset="-122"/>
              </a:rPr>
              <a:t>CCF-B</a:t>
            </a:r>
            <a:r>
              <a:rPr lang="zh-CN" altLang="en-US" b="1" dirty="0">
                <a:solidFill>
                  <a:schemeClr val="accent1">
                    <a:lumMod val="75000"/>
                  </a:schemeClr>
                </a:solidFill>
                <a:latin typeface="华文楷体" panose="02010600040101010101" pitchFamily="2" charset="-122"/>
                <a:ea typeface="华文楷体" panose="02010600040101010101" pitchFamily="2" charset="-122"/>
              </a:rPr>
              <a:t>论文一篇</a:t>
            </a:r>
            <a:endParaRPr lang="zh-CN" altLang="en-US" b="1" dirty="0">
              <a:solidFill>
                <a:schemeClr val="accent1">
                  <a:lumMod val="75000"/>
                </a:schemeClr>
              </a:solidFill>
              <a:latin typeface="华文楷体" panose="02010600040101010101" pitchFamily="2" charset="-122"/>
              <a:ea typeface="华文楷体" panose="02010600040101010101" pitchFamily="2" charset="-122"/>
            </a:endParaRPr>
          </a:p>
        </p:txBody>
      </p:sp>
      <p:sp>
        <p:nvSpPr>
          <p:cNvPr id="33" name="矩形: 圆角 32"/>
          <p:cNvSpPr/>
          <p:nvPr/>
        </p:nvSpPr>
        <p:spPr>
          <a:xfrm>
            <a:off x="4184650" y="5633991"/>
            <a:ext cx="3600000" cy="467037"/>
          </a:xfrm>
          <a:prstGeom prst="roundRect">
            <a:avLst/>
          </a:prstGeom>
          <a:solidFill>
            <a:schemeClr val="bg1"/>
          </a:solid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1">
                    <a:lumMod val="75000"/>
                  </a:schemeClr>
                </a:solidFill>
                <a:latin typeface="华文楷体" panose="02010600040101010101" pitchFamily="2" charset="-122"/>
                <a:ea typeface="华文楷体" panose="02010600040101010101" pitchFamily="2" charset="-122"/>
              </a:rPr>
              <a:t>曾获国家及社会奖学金</a:t>
            </a:r>
            <a:endParaRPr lang="zh-CN" altLang="en-US" b="1" dirty="0">
              <a:solidFill>
                <a:schemeClr val="accent1">
                  <a:lumMod val="75000"/>
                </a:schemeClr>
              </a:solidFill>
              <a:latin typeface="华文楷体" panose="02010600040101010101" pitchFamily="2" charset="-122"/>
              <a:ea typeface="华文楷体" panose="02010600040101010101" pitchFamily="2" charset="-122"/>
            </a:endParaRPr>
          </a:p>
        </p:txBody>
      </p:sp>
      <p:sp>
        <p:nvSpPr>
          <p:cNvPr id="34" name="矩形: 圆角 33"/>
          <p:cNvSpPr/>
          <p:nvPr/>
        </p:nvSpPr>
        <p:spPr>
          <a:xfrm>
            <a:off x="269875" y="5641191"/>
            <a:ext cx="3600000" cy="467037"/>
          </a:xfrm>
          <a:prstGeom prst="roundRect">
            <a:avLst/>
          </a:prstGeom>
          <a:solidFill>
            <a:schemeClr val="bg1"/>
          </a:solid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1">
                    <a:lumMod val="75000"/>
                  </a:schemeClr>
                </a:solidFill>
                <a:latin typeface="华文楷体" panose="02010600040101010101" pitchFamily="2" charset="-122"/>
                <a:ea typeface="华文楷体" panose="02010600040101010101" pitchFamily="2" charset="-122"/>
              </a:rPr>
              <a:t>全国密码赛、</a:t>
            </a:r>
            <a:r>
              <a:rPr lang="zh-CN" altLang="en-US" b="1" dirty="0">
                <a:solidFill>
                  <a:schemeClr val="accent1">
                    <a:lumMod val="75000"/>
                  </a:schemeClr>
                </a:solidFill>
                <a:latin typeface="华文楷体" panose="02010600040101010101" pitchFamily="2" charset="-122"/>
                <a:ea typeface="华文楷体" panose="02010600040101010101" pitchFamily="2" charset="-122"/>
                <a:sym typeface="+mn-ea"/>
              </a:rPr>
              <a:t>数学建模多次获奖</a:t>
            </a:r>
            <a:endParaRPr lang="zh-CN" altLang="en-US" b="1" dirty="0">
              <a:solidFill>
                <a:schemeClr val="accent1">
                  <a:lumMod val="75000"/>
                </a:schemeClr>
              </a:solidFill>
              <a:latin typeface="华文楷体" panose="02010600040101010101" pitchFamily="2" charset="-122"/>
              <a:ea typeface="华文楷体" panose="02010600040101010101" pitchFamily="2" charset="-122"/>
              <a:sym typeface="+mn-ea"/>
            </a:endParaRPr>
          </a:p>
        </p:txBody>
      </p:sp>
      <p:sp>
        <p:nvSpPr>
          <p:cNvPr id="6" name="文本框 5"/>
          <p:cNvSpPr txBox="1"/>
          <p:nvPr/>
        </p:nvSpPr>
        <p:spPr>
          <a:xfrm>
            <a:off x="8184515" y="1253490"/>
            <a:ext cx="4064000" cy="398780"/>
          </a:xfrm>
          <a:prstGeom prst="rect">
            <a:avLst/>
          </a:prstGeom>
          <a:noFill/>
        </p:spPr>
        <p:txBody>
          <a:bodyPr wrap="square" rtlCol="0">
            <a:spAutoFit/>
          </a:bodyPr>
          <a:lstStyle/>
          <a:p>
            <a:r>
              <a:rPr lang="zh-CN" altLang="en-US" sz="2000" b="1">
                <a:latin typeface="微软雅黑" panose="020B0503020204020204" charset="-122"/>
                <a:ea typeface="微软雅黑" panose="020B0503020204020204" charset="-122"/>
              </a:rPr>
              <a:t>曾获荣誉：</a:t>
            </a:r>
            <a:endParaRPr lang="zh-CN" altLang="en-US" sz="2000" b="1">
              <a:latin typeface="微软雅黑" panose="020B0503020204020204" charset="-122"/>
              <a:ea typeface="微软雅黑" panose="020B0503020204020204" charset="-122"/>
            </a:endParaRPr>
          </a:p>
        </p:txBody>
      </p:sp>
      <p:sp>
        <p:nvSpPr>
          <p:cNvPr id="18" name="文本框 17"/>
          <p:cNvSpPr txBox="1"/>
          <p:nvPr/>
        </p:nvSpPr>
        <p:spPr>
          <a:xfrm>
            <a:off x="3317875" y="2791460"/>
            <a:ext cx="4544060" cy="1476375"/>
          </a:xfrm>
          <a:prstGeom prst="rect">
            <a:avLst/>
          </a:prstGeom>
          <a:noFill/>
        </p:spPr>
        <p:txBody>
          <a:bodyPr wrap="square" rtlCol="0">
            <a:spAutoFit/>
          </a:bodyPr>
          <a:lstStyle/>
          <a:p>
            <a:pPr algn="l">
              <a:lnSpc>
                <a:spcPct val="150000"/>
              </a:lnSpc>
              <a:buClrTx/>
              <a:buSzTx/>
              <a:buFontTx/>
            </a:pPr>
            <a:r>
              <a:rPr lang="zh-CN" altLang="en-US" sz="2000" b="1" spc="100" dirty="0">
                <a:solidFill>
                  <a:schemeClr val="tx1"/>
                </a:solidFill>
                <a:latin typeface="微软雅黑" panose="020B0503020204020204" charset="-122"/>
                <a:ea typeface="微软雅黑" panose="020B0503020204020204" charset="-122"/>
              </a:rPr>
              <a:t>推免去向：</a:t>
            </a:r>
            <a:endParaRPr lang="zh-CN" altLang="en-US" sz="2000" b="1" spc="100" dirty="0">
              <a:solidFill>
                <a:schemeClr val="tx1"/>
              </a:solidFill>
              <a:latin typeface="微软雅黑" panose="020B0503020204020204" charset="-122"/>
              <a:ea typeface="微软雅黑" panose="020B0503020204020204" charset="-122"/>
            </a:endParaRPr>
          </a:p>
          <a:p>
            <a:pPr algn="l">
              <a:lnSpc>
                <a:spcPct val="150000"/>
              </a:lnSpc>
              <a:buClrTx/>
              <a:buSzTx/>
              <a:buFontTx/>
            </a:pPr>
            <a:r>
              <a:rPr lang="zh-CN" altLang="en-US" sz="2000" b="1" spc="100" dirty="0">
                <a:solidFill>
                  <a:schemeClr val="accent1"/>
                </a:solidFill>
                <a:effectLst/>
                <a:latin typeface="微软雅黑" panose="020B0503020204020204" charset="-122"/>
                <a:ea typeface="微软雅黑" panose="020B0503020204020204" charset="-122"/>
              </a:rPr>
              <a:t>清华大学</a:t>
            </a:r>
            <a:r>
              <a:rPr lang="en-US" altLang="zh-CN" sz="2000" b="1" spc="100" dirty="0">
                <a:solidFill>
                  <a:schemeClr val="accent1"/>
                </a:solidFill>
                <a:effectLst/>
                <a:latin typeface="微软雅黑" panose="020B0503020204020204" charset="-122"/>
                <a:ea typeface="微软雅黑" panose="020B0503020204020204" charset="-122"/>
              </a:rPr>
              <a:t> </a:t>
            </a:r>
            <a:r>
              <a:rPr lang="zh-CN" altLang="en-US" sz="2000" b="1" spc="100" dirty="0">
                <a:solidFill>
                  <a:schemeClr val="accent1"/>
                </a:solidFill>
                <a:effectLst/>
                <a:latin typeface="微软雅黑" panose="020B0503020204020204" charset="-122"/>
                <a:ea typeface="微软雅黑" panose="020B0503020204020204" charset="-122"/>
              </a:rPr>
              <a:t>网络科学与网络空间研究院</a:t>
            </a:r>
            <a:endParaRPr lang="zh-CN" altLang="en-US" sz="2000" b="1" spc="100" dirty="0">
              <a:solidFill>
                <a:schemeClr val="accent1"/>
              </a:solidFill>
              <a:effectLst/>
              <a:latin typeface="微软雅黑" panose="020B0503020204020204" charset="-122"/>
              <a:ea typeface="微软雅黑" panose="020B0503020204020204" charset="-122"/>
            </a:endParaRPr>
          </a:p>
          <a:p>
            <a:pPr algn="l">
              <a:lnSpc>
                <a:spcPct val="150000"/>
              </a:lnSpc>
              <a:buClrTx/>
              <a:buSzTx/>
              <a:buFontTx/>
            </a:pPr>
            <a:r>
              <a:rPr lang="zh-CN" altLang="en-US" sz="2000" b="1" spc="100" dirty="0">
                <a:solidFill>
                  <a:schemeClr val="accent1"/>
                </a:solidFill>
                <a:effectLst/>
                <a:latin typeface="微软雅黑" panose="020B0503020204020204" charset="-122"/>
                <a:ea typeface="微软雅黑" panose="020B0503020204020204" charset="-122"/>
              </a:rPr>
              <a:t>直博生</a:t>
            </a:r>
            <a:endParaRPr lang="zh-CN" altLang="en-US" sz="2000" b="1" spc="100" dirty="0">
              <a:solidFill>
                <a:schemeClr val="accent1"/>
              </a:solidFill>
              <a:effectLst/>
              <a:latin typeface="微软雅黑" panose="020B0503020204020204" charset="-122"/>
              <a:ea typeface="微软雅黑" panose="020B0503020204020204" charset="-122"/>
            </a:endParaRPr>
          </a:p>
        </p:txBody>
      </p:sp>
      <p:sp>
        <p:nvSpPr>
          <p:cNvPr id="19" name="文本框 18"/>
          <p:cNvSpPr txBox="1"/>
          <p:nvPr/>
        </p:nvSpPr>
        <p:spPr>
          <a:xfrm>
            <a:off x="8201025" y="1653540"/>
            <a:ext cx="4048125" cy="4892675"/>
          </a:xfrm>
          <a:prstGeom prst="rect">
            <a:avLst/>
          </a:prstGeom>
          <a:noFill/>
        </p:spPr>
        <p:txBody>
          <a:bodyPr wrap="square" rtlCol="0">
            <a:spAutoFit/>
          </a:bodyPr>
          <a:lstStyle/>
          <a:p>
            <a:pPr algn="l">
              <a:lnSpc>
                <a:spcPct val="130000"/>
              </a:lnSpc>
              <a:spcBef>
                <a:spcPts val="0"/>
              </a:spcBef>
              <a:spcAft>
                <a:spcPts val="0"/>
              </a:spcAft>
              <a:buClrTx/>
              <a:buSzTx/>
              <a:buFontTx/>
            </a:pPr>
            <a:r>
              <a:rPr lang="en-US" altLang="zh-CN" sz="2000" b="1" dirty="0">
                <a:solidFill>
                  <a:schemeClr val="tx1"/>
                </a:solidFill>
                <a:latin typeface="华文楷体" panose="02010600040101010101" pitchFamily="2" charset="-122"/>
                <a:ea typeface="华文楷体" panose="02010600040101010101" pitchFamily="2" charset="-122"/>
                <a:sym typeface="+mn-ea"/>
              </a:rPr>
              <a:t>五四优秀团员</a:t>
            </a:r>
            <a:endParaRPr lang="en-US" altLang="zh-CN" sz="2000" b="1" dirty="0">
              <a:solidFill>
                <a:schemeClr val="tx1"/>
              </a:solidFill>
              <a:latin typeface="华文楷体" panose="02010600040101010101" pitchFamily="2" charset="-122"/>
              <a:ea typeface="华文楷体" panose="02010600040101010101" pitchFamily="2" charset="-122"/>
            </a:endParaRPr>
          </a:p>
          <a:p>
            <a:pPr algn="l">
              <a:lnSpc>
                <a:spcPct val="130000"/>
              </a:lnSpc>
              <a:spcBef>
                <a:spcPts val="0"/>
              </a:spcBef>
              <a:spcAft>
                <a:spcPts val="0"/>
              </a:spcAft>
              <a:buClrTx/>
              <a:buSzTx/>
              <a:buFontTx/>
            </a:pPr>
            <a:r>
              <a:rPr lang="en-US" altLang="zh-CN" sz="2000" b="1" dirty="0">
                <a:solidFill>
                  <a:schemeClr val="tx1"/>
                </a:solidFill>
                <a:latin typeface="华文楷体" panose="02010600040101010101" pitchFamily="2" charset="-122"/>
                <a:ea typeface="华文楷体" panose="02010600040101010101" pitchFamily="2" charset="-122"/>
                <a:sym typeface="+mn-ea"/>
              </a:rPr>
              <a:t>校级优秀学生</a:t>
            </a:r>
            <a:r>
              <a:rPr lang="zh-CN" altLang="en-US" sz="2000" b="1" dirty="0">
                <a:solidFill>
                  <a:schemeClr val="tx1"/>
                </a:solidFill>
                <a:latin typeface="华文楷体" panose="02010600040101010101" pitchFamily="2" charset="-122"/>
                <a:ea typeface="华文楷体" panose="02010600040101010101" pitchFamily="2" charset="-122"/>
                <a:sym typeface="+mn-ea"/>
              </a:rPr>
              <a:t>标兵</a:t>
            </a:r>
            <a:endParaRPr lang="en-US" altLang="zh-CN" sz="2000" b="1" dirty="0">
              <a:solidFill>
                <a:schemeClr val="tx1"/>
              </a:solidFill>
              <a:latin typeface="华文楷体" panose="02010600040101010101" pitchFamily="2" charset="-122"/>
              <a:ea typeface="华文楷体" panose="02010600040101010101" pitchFamily="2" charset="-122"/>
              <a:sym typeface="+mn-ea"/>
            </a:endParaRPr>
          </a:p>
          <a:p>
            <a:pPr algn="l">
              <a:lnSpc>
                <a:spcPct val="130000"/>
              </a:lnSpc>
              <a:spcBef>
                <a:spcPts val="0"/>
              </a:spcBef>
              <a:spcAft>
                <a:spcPts val="0"/>
              </a:spcAft>
              <a:buClrTx/>
              <a:buSzTx/>
              <a:buFontTx/>
            </a:pPr>
            <a:r>
              <a:rPr lang="en-US" altLang="zh-CN" sz="2000" b="1" dirty="0">
                <a:solidFill>
                  <a:schemeClr val="tx1"/>
                </a:solidFill>
                <a:latin typeface="华文楷体" panose="02010600040101010101" pitchFamily="2" charset="-122"/>
                <a:ea typeface="华文楷体" panose="02010600040101010101" pitchFamily="2" charset="-122"/>
                <a:sym typeface="+mn-ea"/>
              </a:rPr>
              <a:t>校级优秀志愿者</a:t>
            </a:r>
            <a:endParaRPr lang="en-US" altLang="zh-CN" sz="2000" b="1" dirty="0">
              <a:solidFill>
                <a:schemeClr val="tx1"/>
              </a:solidFill>
              <a:latin typeface="华文楷体" panose="02010600040101010101" pitchFamily="2" charset="-122"/>
              <a:ea typeface="华文楷体" panose="02010600040101010101" pitchFamily="2" charset="-122"/>
              <a:sym typeface="+mn-ea"/>
            </a:endParaRPr>
          </a:p>
          <a:p>
            <a:pPr algn="l">
              <a:lnSpc>
                <a:spcPct val="130000"/>
              </a:lnSpc>
              <a:spcBef>
                <a:spcPts val="0"/>
              </a:spcBef>
              <a:spcAft>
                <a:spcPts val="0"/>
              </a:spcAft>
              <a:buClrTx/>
              <a:buSzTx/>
              <a:buFontTx/>
            </a:pPr>
            <a:r>
              <a:rPr lang="en-US" altLang="zh-CN" sz="2000" b="1" dirty="0">
                <a:solidFill>
                  <a:schemeClr val="tx1"/>
                </a:solidFill>
                <a:latin typeface="华文楷体" panose="02010600040101010101" pitchFamily="2" charset="-122"/>
                <a:ea typeface="华文楷体" panose="02010600040101010101" pitchFamily="2" charset="-122"/>
              </a:rPr>
              <a:t>校级</a:t>
            </a:r>
            <a:r>
              <a:rPr lang="en-US" altLang="zh-CN" sz="2000" b="1" dirty="0">
                <a:solidFill>
                  <a:schemeClr val="tx1"/>
                </a:solidFill>
                <a:latin typeface="华文楷体" panose="02010600040101010101" pitchFamily="2" charset="-122"/>
                <a:ea typeface="华文楷体" panose="02010600040101010101" pitchFamily="2" charset="-122"/>
                <a:sym typeface="+mn-ea"/>
              </a:rPr>
              <a:t>优秀学生干部</a:t>
            </a:r>
            <a:endParaRPr lang="en-US" altLang="zh-CN" sz="2000" b="1" dirty="0">
              <a:solidFill>
                <a:schemeClr val="tx1"/>
              </a:solidFill>
              <a:latin typeface="华文楷体" panose="02010600040101010101" pitchFamily="2" charset="-122"/>
              <a:ea typeface="华文楷体" panose="02010600040101010101" pitchFamily="2" charset="-122"/>
              <a:sym typeface="+mn-ea"/>
            </a:endParaRPr>
          </a:p>
          <a:p>
            <a:pPr algn="l">
              <a:lnSpc>
                <a:spcPct val="130000"/>
              </a:lnSpc>
              <a:spcBef>
                <a:spcPts val="0"/>
              </a:spcBef>
              <a:spcAft>
                <a:spcPts val="0"/>
              </a:spcAft>
              <a:buClrTx/>
              <a:buSzTx/>
              <a:buFontTx/>
            </a:pPr>
            <a:r>
              <a:rPr lang="zh-CN" altLang="en-US" sz="2000" b="1" dirty="0">
                <a:solidFill>
                  <a:schemeClr val="tx1"/>
                </a:solidFill>
                <a:latin typeface="华文楷体" panose="02010600040101010101" pitchFamily="2" charset="-122"/>
                <a:ea typeface="华文楷体" panose="02010600040101010101" pitchFamily="2" charset="-122"/>
                <a:sym typeface="+mn-ea"/>
              </a:rPr>
              <a:t>国家奖学金、</a:t>
            </a:r>
            <a:r>
              <a:rPr lang="en-US" altLang="zh-CN" sz="2000" b="1" dirty="0">
                <a:solidFill>
                  <a:schemeClr val="tx1"/>
                </a:solidFill>
                <a:latin typeface="华文楷体" panose="02010600040101010101" pitchFamily="2" charset="-122"/>
                <a:ea typeface="华文楷体" panose="02010600040101010101" pitchFamily="2" charset="-122"/>
                <a:sym typeface="+mn-ea"/>
              </a:rPr>
              <a:t>国家励志奖学金</a:t>
            </a:r>
            <a:endParaRPr lang="en-US" altLang="zh-CN" sz="2000" b="1" dirty="0">
              <a:solidFill>
                <a:schemeClr val="tx1"/>
              </a:solidFill>
              <a:latin typeface="华文楷体" panose="02010600040101010101" pitchFamily="2" charset="-122"/>
              <a:ea typeface="华文楷体" panose="02010600040101010101" pitchFamily="2" charset="-122"/>
              <a:sym typeface="+mn-ea"/>
            </a:endParaRPr>
          </a:p>
          <a:p>
            <a:pPr algn="l">
              <a:lnSpc>
                <a:spcPct val="130000"/>
              </a:lnSpc>
              <a:spcBef>
                <a:spcPts val="0"/>
              </a:spcBef>
              <a:spcAft>
                <a:spcPts val="0"/>
              </a:spcAft>
              <a:buClrTx/>
              <a:buSzTx/>
              <a:buFontTx/>
            </a:pPr>
            <a:r>
              <a:rPr lang="en-US" altLang="zh-CN" sz="2000" b="1" dirty="0">
                <a:solidFill>
                  <a:schemeClr val="tx1"/>
                </a:solidFill>
                <a:latin typeface="华文楷体" panose="02010600040101010101" pitchFamily="2" charset="-122"/>
                <a:ea typeface="华文楷体" panose="02010600040101010101" pitchFamily="2" charset="-122"/>
                <a:sym typeface="+mn-ea"/>
              </a:rPr>
              <a:t>感恩中国近现代科学家</a:t>
            </a:r>
            <a:r>
              <a:rPr lang="zh-CN" altLang="en-US" sz="2000" b="1" dirty="0">
                <a:solidFill>
                  <a:schemeClr val="tx1"/>
                </a:solidFill>
                <a:latin typeface="华文楷体" panose="02010600040101010101" pitchFamily="2" charset="-122"/>
                <a:ea typeface="华文楷体" panose="02010600040101010101" pitchFamily="2" charset="-122"/>
                <a:sym typeface="+mn-ea"/>
              </a:rPr>
              <a:t>奖</a:t>
            </a:r>
            <a:r>
              <a:rPr lang="en-US" altLang="zh-CN" sz="2000" b="1" dirty="0">
                <a:solidFill>
                  <a:schemeClr val="tx1"/>
                </a:solidFill>
                <a:latin typeface="华文楷体" panose="02010600040101010101" pitchFamily="2" charset="-122"/>
                <a:ea typeface="华文楷体" panose="02010600040101010101" pitchFamily="2" charset="-122"/>
                <a:sym typeface="+mn-ea"/>
              </a:rPr>
              <a:t>学金</a:t>
            </a:r>
            <a:endParaRPr lang="en-US" altLang="zh-CN" sz="2000" b="1" dirty="0">
              <a:solidFill>
                <a:schemeClr val="tx1"/>
              </a:solidFill>
              <a:latin typeface="华文楷体" panose="02010600040101010101" pitchFamily="2" charset="-122"/>
              <a:ea typeface="华文楷体" panose="02010600040101010101" pitchFamily="2" charset="-122"/>
              <a:sym typeface="+mn-ea"/>
            </a:endParaRPr>
          </a:p>
          <a:p>
            <a:pPr algn="l">
              <a:lnSpc>
                <a:spcPct val="130000"/>
              </a:lnSpc>
              <a:spcBef>
                <a:spcPts val="0"/>
              </a:spcBef>
              <a:spcAft>
                <a:spcPts val="0"/>
              </a:spcAft>
              <a:buClrTx/>
              <a:buSzTx/>
              <a:buFontTx/>
            </a:pPr>
            <a:r>
              <a:rPr lang="en-US" altLang="zh-CN" sz="2000" b="1" dirty="0">
                <a:solidFill>
                  <a:schemeClr val="tx1"/>
                </a:solidFill>
                <a:latin typeface="华文楷体" panose="02010600040101010101" pitchFamily="2" charset="-122"/>
                <a:ea typeface="华文楷体" panose="02010600040101010101" pitchFamily="2" charset="-122"/>
                <a:sym typeface="+mn-ea"/>
              </a:rPr>
              <a:t>（全校12人）</a:t>
            </a:r>
            <a:endParaRPr lang="en-US" altLang="zh-CN" sz="2000" b="1" dirty="0">
              <a:solidFill>
                <a:schemeClr val="tx1"/>
              </a:solidFill>
              <a:latin typeface="华文楷体" panose="02010600040101010101" pitchFamily="2" charset="-122"/>
              <a:ea typeface="华文楷体" panose="02010600040101010101" pitchFamily="2" charset="-122"/>
              <a:sym typeface="+mn-ea"/>
            </a:endParaRPr>
          </a:p>
          <a:p>
            <a:pPr algn="l">
              <a:lnSpc>
                <a:spcPct val="130000"/>
              </a:lnSpc>
              <a:spcBef>
                <a:spcPts val="0"/>
              </a:spcBef>
              <a:spcAft>
                <a:spcPts val="0"/>
              </a:spcAft>
              <a:buClrTx/>
              <a:buSzTx/>
              <a:buFontTx/>
            </a:pPr>
            <a:r>
              <a:rPr lang="en-US" altLang="zh-CN" sz="2000" b="1" dirty="0">
                <a:solidFill>
                  <a:schemeClr val="tx1"/>
                </a:solidFill>
                <a:latin typeface="华文楷体" panose="02010600040101010101" pitchFamily="2" charset="-122"/>
                <a:ea typeface="华文楷体" panose="02010600040101010101" pitchFamily="2" charset="-122"/>
                <a:sym typeface="+mn-ea"/>
              </a:rPr>
              <a:t>国家级大创负责人</a:t>
            </a:r>
            <a:endParaRPr lang="en-US" altLang="zh-CN" sz="2000" b="1" dirty="0">
              <a:solidFill>
                <a:schemeClr val="tx1"/>
              </a:solidFill>
              <a:latin typeface="华文楷体" panose="02010600040101010101" pitchFamily="2" charset="-122"/>
              <a:ea typeface="华文楷体" panose="02010600040101010101" pitchFamily="2" charset="-122"/>
              <a:sym typeface="+mn-ea"/>
            </a:endParaRPr>
          </a:p>
          <a:p>
            <a:pPr algn="l">
              <a:lnSpc>
                <a:spcPct val="130000"/>
              </a:lnSpc>
              <a:spcBef>
                <a:spcPts val="0"/>
              </a:spcBef>
              <a:spcAft>
                <a:spcPts val="0"/>
              </a:spcAft>
              <a:buClrTx/>
              <a:buSzTx/>
              <a:buFontTx/>
            </a:pPr>
            <a:r>
              <a:rPr lang="en-US" altLang="zh-CN" sz="2000" b="1" dirty="0">
                <a:solidFill>
                  <a:schemeClr val="tx1"/>
                </a:solidFill>
                <a:latin typeface="华文楷体" panose="02010600040101010101" pitchFamily="2" charset="-122"/>
                <a:ea typeface="华文楷体" panose="02010600040101010101" pitchFamily="2" charset="-122"/>
                <a:sym typeface="+mn-ea"/>
              </a:rPr>
              <a:t>网络安全学院创新资助计划获得者</a:t>
            </a:r>
            <a:endParaRPr lang="en-US" altLang="zh-CN" sz="2000" b="1" dirty="0">
              <a:solidFill>
                <a:schemeClr val="tx1"/>
              </a:solidFill>
              <a:latin typeface="华文楷体" panose="02010600040101010101" pitchFamily="2" charset="-122"/>
              <a:ea typeface="华文楷体" panose="02010600040101010101" pitchFamily="2" charset="-122"/>
              <a:sym typeface="+mn-ea"/>
            </a:endParaRPr>
          </a:p>
          <a:p>
            <a:pPr algn="l">
              <a:lnSpc>
                <a:spcPct val="130000"/>
              </a:lnSpc>
              <a:spcBef>
                <a:spcPts val="0"/>
              </a:spcBef>
              <a:spcAft>
                <a:spcPts val="0"/>
              </a:spcAft>
              <a:buClrTx/>
              <a:buSzTx/>
              <a:buFontTx/>
            </a:pPr>
            <a:r>
              <a:rPr lang="en-US" altLang="zh-CN" sz="2000" b="1" dirty="0">
                <a:solidFill>
                  <a:schemeClr val="tx1"/>
                </a:solidFill>
                <a:latin typeface="华文楷体" panose="02010600040101010101" pitchFamily="2" charset="-122"/>
                <a:ea typeface="华文楷体" panose="02010600040101010101" pitchFamily="2" charset="-122"/>
                <a:sym typeface="+mn-ea"/>
              </a:rPr>
              <a:t>（本科仅2人）</a:t>
            </a:r>
            <a:endParaRPr lang="en-US" altLang="zh-CN" sz="2000" b="1" dirty="0">
              <a:solidFill>
                <a:schemeClr val="tx1"/>
              </a:solidFill>
              <a:latin typeface="华文楷体" panose="02010600040101010101" pitchFamily="2" charset="-122"/>
              <a:ea typeface="华文楷体" panose="02010600040101010101" pitchFamily="2" charset="-122"/>
              <a:sym typeface="+mn-ea"/>
            </a:endParaRPr>
          </a:p>
          <a:p>
            <a:pPr algn="l">
              <a:lnSpc>
                <a:spcPct val="130000"/>
              </a:lnSpc>
              <a:spcBef>
                <a:spcPts val="0"/>
              </a:spcBef>
              <a:spcAft>
                <a:spcPts val="0"/>
              </a:spcAft>
              <a:buClrTx/>
              <a:buSzTx/>
              <a:buFontTx/>
            </a:pPr>
            <a:r>
              <a:rPr lang="en-US" altLang="zh-CN" sz="2000" b="1" dirty="0">
                <a:solidFill>
                  <a:schemeClr val="tx1"/>
                </a:solidFill>
                <a:latin typeface="华文楷体" panose="02010600040101010101" pitchFamily="2" charset="-122"/>
                <a:ea typeface="华文楷体" panose="02010600040101010101" pitchFamily="2" charset="-122"/>
                <a:sym typeface="+mn-ea"/>
              </a:rPr>
              <a:t>2024</a:t>
            </a:r>
            <a:r>
              <a:rPr lang="zh-CN" altLang="en-US" sz="2000" b="1" dirty="0">
                <a:solidFill>
                  <a:schemeClr val="tx1"/>
                </a:solidFill>
                <a:latin typeface="华文楷体" panose="02010600040101010101" pitchFamily="2" charset="-122"/>
                <a:ea typeface="华文楷体" panose="02010600040101010101" pitchFamily="2" charset="-122"/>
                <a:sym typeface="+mn-ea"/>
              </a:rPr>
              <a:t>中国软件大会</a:t>
            </a:r>
            <a:r>
              <a:rPr lang="zh-CN" altLang="en-US" sz="2000" b="1" dirty="0">
                <a:latin typeface="华文楷体" panose="02010600040101010101" pitchFamily="2" charset="-122"/>
                <a:ea typeface="华文楷体" panose="02010600040101010101" pitchFamily="2" charset="-122"/>
                <a:sym typeface="+mn-ea"/>
              </a:rPr>
              <a:t>受邀报告</a:t>
            </a:r>
            <a:r>
              <a:rPr lang="en-US" altLang="zh-CN" sz="2000" b="1" dirty="0">
                <a:latin typeface="华文楷体" panose="02010600040101010101" pitchFamily="2" charset="-122"/>
                <a:ea typeface="华文楷体" panose="02010600040101010101" pitchFamily="2" charset="-122"/>
                <a:sym typeface="+mn-ea"/>
              </a:rPr>
              <a:t>（</a:t>
            </a:r>
            <a:r>
              <a:rPr lang="zh-CN" altLang="en-US" sz="2000" b="1" dirty="0">
                <a:latin typeface="华文楷体" panose="02010600040101010101" pitchFamily="2" charset="-122"/>
                <a:ea typeface="华文楷体" panose="02010600040101010101" pitchFamily="2" charset="-122"/>
                <a:sym typeface="+mn-ea"/>
              </a:rPr>
              <a:t>唯一</a:t>
            </a:r>
            <a:r>
              <a:rPr lang="zh-CN" altLang="en-US" sz="2000" b="1" dirty="0">
                <a:latin typeface="华文楷体" panose="02010600040101010101" pitchFamily="2" charset="-122"/>
                <a:ea typeface="华文楷体" panose="02010600040101010101" pitchFamily="2" charset="-122"/>
                <a:sym typeface="+mn-ea"/>
              </a:rPr>
              <a:t>本科生）</a:t>
            </a:r>
            <a:r>
              <a:rPr lang="en-US" altLang="zh-CN" sz="2000">
                <a:latin typeface="微软雅黑" panose="020B0503020204020204" charset="-122"/>
                <a:ea typeface="微软雅黑" panose="020B0503020204020204" charset="-122"/>
                <a:cs typeface="微软雅黑" panose="020B0503020204020204" charset="-122"/>
                <a:sym typeface="+mn-ea"/>
              </a:rPr>
              <a:t>······</a:t>
            </a:r>
            <a:endParaRPr lang="en-US" altLang="zh-CN" sz="2000">
              <a:latin typeface="微软雅黑" panose="020B0503020204020204" charset="-122"/>
              <a:ea typeface="微软雅黑" panose="020B0503020204020204" charset="-122"/>
              <a:cs typeface="微软雅黑" panose="020B0503020204020204" charset="-122"/>
              <a:sym typeface="+mn-ea"/>
            </a:endParaRPr>
          </a:p>
        </p:txBody>
      </p:sp>
      <p:cxnSp>
        <p:nvCxnSpPr>
          <p:cNvPr id="22" name="直接连接符 21"/>
          <p:cNvCxnSpPr/>
          <p:nvPr/>
        </p:nvCxnSpPr>
        <p:spPr>
          <a:xfrm>
            <a:off x="8099427" y="1237186"/>
            <a:ext cx="0" cy="4999749"/>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3317875" y="1028065"/>
            <a:ext cx="4064000" cy="521970"/>
          </a:xfrm>
          <a:prstGeom prst="rect">
            <a:avLst/>
          </a:prstGeom>
          <a:noFill/>
        </p:spPr>
        <p:txBody>
          <a:bodyPr wrap="square" rtlCol="0">
            <a:spAutoFit/>
          </a:bodyPr>
          <a:lstStyle/>
          <a:p>
            <a:r>
              <a:rPr lang="zh-CN" altLang="en-US" sz="2800" b="1">
                <a:latin typeface="楷体" panose="02010609060101010101" pitchFamily="49" charset="-122"/>
                <a:ea typeface="楷体" panose="02010609060101010101" pitchFamily="49" charset="-122"/>
              </a:rPr>
              <a:t>盖乐</a:t>
            </a:r>
            <a:endParaRPr lang="zh-CN" altLang="en-US" sz="2800" b="1">
              <a:latin typeface="楷体" panose="02010609060101010101" pitchFamily="49" charset="-122"/>
              <a:ea typeface="楷体" panose="02010609060101010101" pitchFamily="49" charset="-122"/>
            </a:endParaRPr>
          </a:p>
        </p:txBody>
      </p:sp>
      <p:cxnSp>
        <p:nvCxnSpPr>
          <p:cNvPr id="24" name="直接连接符 23"/>
          <p:cNvCxnSpPr/>
          <p:nvPr/>
        </p:nvCxnSpPr>
        <p:spPr>
          <a:xfrm>
            <a:off x="3381375" y="1550035"/>
            <a:ext cx="1211580" cy="0"/>
          </a:xfrm>
          <a:prstGeom prst="line">
            <a:avLst/>
          </a:prstGeom>
          <a:ln w="19050"/>
        </p:spPr>
        <p:style>
          <a:lnRef idx="2">
            <a:schemeClr val="accent1"/>
          </a:lnRef>
          <a:fillRef idx="0">
            <a:srgbClr val="FFFFFF"/>
          </a:fillRef>
          <a:effectRef idx="0">
            <a:srgbClr val="FFFFFF"/>
          </a:effectRef>
          <a:fontRef idx="minor">
            <a:schemeClr val="tx1"/>
          </a:fontRef>
        </p:style>
      </p:cxnSp>
      <p:sp>
        <p:nvSpPr>
          <p:cNvPr id="26" name="文本框 25"/>
          <p:cNvSpPr txBox="1"/>
          <p:nvPr/>
        </p:nvSpPr>
        <p:spPr>
          <a:xfrm>
            <a:off x="3317875" y="1475105"/>
            <a:ext cx="4544695" cy="1938020"/>
          </a:xfrm>
          <a:prstGeom prst="rect">
            <a:avLst/>
          </a:prstGeom>
          <a:noFill/>
        </p:spPr>
        <p:txBody>
          <a:bodyPr wrap="square" rtlCol="0">
            <a:spAutoFit/>
          </a:bodyPr>
          <a:lstStyle/>
          <a:p>
            <a:pPr>
              <a:lnSpc>
                <a:spcPct val="150000"/>
              </a:lnSpc>
            </a:pPr>
            <a:r>
              <a:rPr lang="en-US" altLang="zh-CN" sz="2000"/>
              <a:t>2021</a:t>
            </a:r>
            <a:r>
              <a:rPr lang="zh-CN" altLang="en-US" sz="2000"/>
              <a:t>级网络工程专业本科生</a:t>
            </a:r>
            <a:endParaRPr lang="zh-CN" altLang="en-US" sz="2000"/>
          </a:p>
          <a:p>
            <a:pPr algn="l">
              <a:lnSpc>
                <a:spcPct val="150000"/>
              </a:lnSpc>
              <a:buClrTx/>
              <a:buSzTx/>
              <a:buFontTx/>
            </a:pPr>
            <a:r>
              <a:rPr lang="en-US" altLang="zh-CN" sz="2000">
                <a:latin typeface="Times New Roman" panose="02020603050405020304" pitchFamily="18" charset="0"/>
                <a:cs typeface="Times New Roman" panose="02020603050405020304" pitchFamily="18" charset="0"/>
                <a:sym typeface="+mn-ea"/>
              </a:rPr>
              <a:t>预推免专业排名：</a:t>
            </a:r>
            <a:r>
              <a:rPr lang="en-US" altLang="zh-CN" sz="2000" b="1">
                <a:latin typeface="Times New Roman" panose="02020603050405020304" pitchFamily="18" charset="0"/>
                <a:cs typeface="Times New Roman" panose="02020603050405020304" pitchFamily="18" charset="0"/>
                <a:sym typeface="+mn-ea"/>
              </a:rPr>
              <a:t>1/73</a:t>
            </a:r>
            <a:endParaRPr lang="en-US" altLang="zh-CN" sz="2000" b="1">
              <a:latin typeface="Times New Roman" panose="02020603050405020304" pitchFamily="18" charset="0"/>
              <a:cs typeface="Times New Roman" panose="02020603050405020304" pitchFamily="18" charset="0"/>
            </a:endParaRPr>
          </a:p>
          <a:p>
            <a:pPr algn="l">
              <a:lnSpc>
                <a:spcPct val="150000"/>
              </a:lnSpc>
              <a:buClrTx/>
              <a:buSzTx/>
              <a:buFontTx/>
            </a:pPr>
            <a:r>
              <a:rPr lang="en-US" altLang="zh-CN" sz="2000">
                <a:latin typeface="Times New Roman" panose="02020603050405020304" pitchFamily="18" charset="0"/>
                <a:cs typeface="Times New Roman" panose="02020603050405020304" pitchFamily="18" charset="0"/>
                <a:sym typeface="+mn-lt"/>
              </a:rPr>
              <a:t>综合测评成绩：</a:t>
            </a:r>
            <a:r>
              <a:rPr lang="en-US" altLang="zh-CN" sz="2000" b="1">
                <a:latin typeface="Times New Roman" panose="02020603050405020304" pitchFamily="18" charset="0"/>
                <a:cs typeface="Times New Roman" panose="02020603050405020304" pitchFamily="18" charset="0"/>
                <a:sym typeface="+mn-lt"/>
              </a:rPr>
              <a:t>112.89 （2/342）</a:t>
            </a:r>
            <a:endParaRPr lang="en-US" altLang="zh-CN" sz="2000">
              <a:latin typeface="Times New Roman" panose="02020603050405020304" pitchFamily="18" charset="0"/>
              <a:cs typeface="Times New Roman" panose="02020603050405020304" pitchFamily="18" charset="0"/>
              <a:sym typeface="+mn-lt"/>
            </a:endParaRPr>
          </a:p>
          <a:p>
            <a:pPr>
              <a:lnSpc>
                <a:spcPct val="150000"/>
              </a:lnSpc>
            </a:pPr>
            <a:endParaRPr lang="en-US" altLang="zh-CN" sz="2000">
              <a:latin typeface="Times New Roman" panose="02020603050405020304" pitchFamily="18" charset="0"/>
              <a:cs typeface="Times New Roman" panose="02020603050405020304" pitchFamily="18" charset="0"/>
              <a:sym typeface="+mn-lt"/>
            </a:endParaRPr>
          </a:p>
        </p:txBody>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215281" y="604775"/>
            <a:ext cx="35941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50134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54472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sp>
        <p:nvSpPr>
          <p:cNvPr id="16" name="文本框 16"/>
          <p:cNvSpPr txBox="1"/>
          <p:nvPr/>
        </p:nvSpPr>
        <p:spPr>
          <a:xfrm>
            <a:off x="0" y="107923"/>
            <a:ext cx="7308304" cy="583565"/>
          </a:xfrm>
          <a:prstGeom prst="rect">
            <a:avLst/>
          </a:prstGeom>
          <a:noFill/>
        </p:spPr>
        <p:txBody>
          <a:bodyPr wrap="square" rtlCol="0">
            <a:spAutoFit/>
          </a:bodyPr>
          <a:p>
            <a:pPr algn="l">
              <a:buClrTx/>
              <a:buSzTx/>
              <a:buFontTx/>
            </a:pPr>
            <a:r>
              <a:rPr lang="zh-CN" altLang="en-US" sz="3200" b="1" dirty="0">
                <a:solidFill>
                  <a:schemeClr val="bg1"/>
                </a:solidFill>
                <a:latin typeface="微软雅黑" panose="020B0503020204020204" charset="-122"/>
                <a:ea typeface="微软雅黑" panose="020B0503020204020204" charset="-122"/>
              </a:rPr>
              <a:t> </a:t>
            </a:r>
            <a:r>
              <a:rPr lang="en-US" altLang="zh-CN" sz="3200" b="1" dirty="0">
                <a:solidFill>
                  <a:schemeClr val="bg1"/>
                </a:solidFill>
                <a:latin typeface="微软雅黑" panose="020B0503020204020204" charset="-122"/>
                <a:ea typeface="微软雅黑" panose="020B0503020204020204" charset="-122"/>
              </a:rPr>
              <a:t>5</a:t>
            </a:r>
            <a:r>
              <a:rPr lang="en-US" altLang="zh-CN" sz="3200" b="1" dirty="0">
                <a:solidFill>
                  <a:schemeClr val="bg1"/>
                </a:solidFill>
                <a:latin typeface="微软雅黑" panose="020B0503020204020204" charset="-122"/>
                <a:ea typeface="微软雅黑" panose="020B0503020204020204" charset="-122"/>
              </a:rPr>
              <a:t>.</a:t>
            </a:r>
            <a:r>
              <a:rPr lang="zh-CN" altLang="en-US" sz="3200" b="1" dirty="0">
                <a:solidFill>
                  <a:schemeClr val="bg1"/>
                </a:solidFill>
                <a:latin typeface="微软雅黑" panose="020B0503020204020204" charset="-122"/>
                <a:ea typeface="微软雅黑" panose="020B0503020204020204" charset="-122"/>
              </a:rPr>
              <a:t> </a:t>
            </a:r>
            <a:r>
              <a:rPr lang="zh-CN" altLang="en-US" sz="3200" b="1" dirty="0">
                <a:solidFill>
                  <a:schemeClr val="bg1"/>
                </a:solidFill>
                <a:latin typeface="微软雅黑" panose="020B0503020204020204" charset="-122"/>
                <a:ea typeface="微软雅黑" panose="020B0503020204020204" charset="-122"/>
                <a:sym typeface="+mn-ea"/>
              </a:rPr>
              <a:t>最后的话</a:t>
            </a:r>
            <a:endParaRPr lang="zh-CN" altLang="en-US" sz="3200" b="1" dirty="0">
              <a:solidFill>
                <a:schemeClr val="bg1"/>
              </a:solidFill>
              <a:latin typeface="微软雅黑" panose="020B0503020204020204" charset="-122"/>
              <a:ea typeface="微软雅黑" panose="020B0503020204020204" charset="-122"/>
              <a:sym typeface="+mn-ea"/>
            </a:endParaRPr>
          </a:p>
        </p:txBody>
      </p:sp>
      <p:sp>
        <p:nvSpPr>
          <p:cNvPr id="3" name="文本框 2"/>
          <p:cNvSpPr txBox="1"/>
          <p:nvPr/>
        </p:nvSpPr>
        <p:spPr>
          <a:xfrm>
            <a:off x="749935" y="2162810"/>
            <a:ext cx="6715125" cy="3443605"/>
          </a:xfrm>
          <a:prstGeom prst="rect">
            <a:avLst/>
          </a:prstGeom>
          <a:noFill/>
        </p:spPr>
        <p:txBody>
          <a:bodyPr wrap="square">
            <a:noAutofit/>
          </a:bodyPr>
          <a:p>
            <a:pPr marL="342900" indent="-342900">
              <a:lnSpc>
                <a:spcPct val="150000"/>
              </a:lnSpc>
              <a:buFont typeface="Arial" panose="020B0604020202020204" pitchFamily="34" charset="0"/>
              <a:buChar char="•"/>
            </a:pPr>
            <a:r>
              <a:rPr lang="zh-CN" altLang="en-US" sz="2000" dirty="0">
                <a:latin typeface="+mn-ea"/>
                <a:cs typeface="+mn-ea"/>
              </a:rPr>
              <a:t>不是执行问题，而是选择问题（迷茫不敢选择？）</a:t>
            </a:r>
            <a:endParaRPr lang="en-US" altLang="zh-CN" sz="2000" dirty="0">
              <a:latin typeface="+mn-ea"/>
              <a:cs typeface="+mn-ea"/>
            </a:endParaRPr>
          </a:p>
          <a:p>
            <a:pPr marL="342900" indent="-342900">
              <a:lnSpc>
                <a:spcPct val="150000"/>
              </a:lnSpc>
              <a:buFont typeface="Arial" panose="020B0604020202020204" pitchFamily="34" charset="0"/>
              <a:buChar char="•"/>
            </a:pPr>
            <a:r>
              <a:rPr lang="zh-CN" altLang="en-US" sz="2000" dirty="0">
                <a:latin typeface="+mn-ea"/>
                <a:cs typeface="+mn-ea"/>
              </a:rPr>
              <a:t>不要怕试错，没有所谓正确的路（那我都试试？）</a:t>
            </a:r>
            <a:endParaRPr lang="en-US" altLang="zh-CN" sz="2000" dirty="0">
              <a:latin typeface="+mn-ea"/>
              <a:cs typeface="+mn-ea"/>
            </a:endParaRPr>
          </a:p>
          <a:p>
            <a:pPr marL="342900" indent="-342900">
              <a:lnSpc>
                <a:spcPct val="150000"/>
              </a:lnSpc>
              <a:buFont typeface="Arial" panose="020B0604020202020204" pitchFamily="34" charset="0"/>
              <a:buChar char="•"/>
            </a:pPr>
            <a:r>
              <a:rPr lang="zh-CN" altLang="en-US" sz="2000" dirty="0">
                <a:latin typeface="+mn-ea"/>
                <a:cs typeface="+mn-ea"/>
              </a:rPr>
              <a:t>不能什么都想要，需要找准赛道，拒绝无意义内耗（那我只专注一个可以吗，我只学习？）</a:t>
            </a:r>
            <a:endParaRPr lang="en-US" altLang="zh-CN" sz="2000" dirty="0">
              <a:latin typeface="+mn-ea"/>
              <a:cs typeface="+mn-ea"/>
            </a:endParaRPr>
          </a:p>
          <a:p>
            <a:pPr marL="342900" indent="-342900">
              <a:lnSpc>
                <a:spcPct val="150000"/>
              </a:lnSpc>
              <a:buFont typeface="Arial" panose="020B0604020202020204" pitchFamily="34" charset="0"/>
              <a:buChar char="•"/>
            </a:pPr>
            <a:r>
              <a:rPr lang="zh-CN" altLang="en-US" sz="2000" dirty="0">
                <a:latin typeface="+mn-ea"/>
                <a:cs typeface="+mn-ea"/>
              </a:rPr>
              <a:t>追求全面发展要有侧重点（目标太远大太飘渺？）</a:t>
            </a:r>
            <a:endParaRPr lang="en-US" altLang="zh-CN" sz="2000" dirty="0">
              <a:latin typeface="+mn-ea"/>
              <a:cs typeface="+mn-ea"/>
            </a:endParaRPr>
          </a:p>
          <a:p>
            <a:pPr marL="342900" indent="-342900">
              <a:lnSpc>
                <a:spcPct val="150000"/>
              </a:lnSpc>
              <a:buFont typeface="Arial" panose="020B0604020202020204" pitchFamily="34" charset="0"/>
              <a:buChar char="•"/>
            </a:pPr>
            <a:r>
              <a:rPr lang="zh-CN" altLang="en-US" sz="2000" dirty="0">
                <a:latin typeface="+mn-ea"/>
                <a:cs typeface="+mn-ea"/>
              </a:rPr>
              <a:t>设立小</a:t>
            </a:r>
            <a:r>
              <a:rPr lang="en-US" altLang="zh-CN" sz="2000" dirty="0">
                <a:latin typeface="+mn-ea"/>
                <a:cs typeface="+mn-ea"/>
              </a:rPr>
              <a:t>/</a:t>
            </a:r>
            <a:r>
              <a:rPr lang="zh-CN" altLang="en-US" sz="2000" dirty="0">
                <a:latin typeface="+mn-ea"/>
                <a:cs typeface="+mn-ea"/>
              </a:rPr>
              <a:t>短期目标与大</a:t>
            </a:r>
            <a:r>
              <a:rPr lang="en-US" altLang="zh-CN" sz="2000" dirty="0">
                <a:latin typeface="+mn-ea"/>
                <a:cs typeface="+mn-ea"/>
              </a:rPr>
              <a:t>/</a:t>
            </a:r>
            <a:r>
              <a:rPr lang="zh-CN" altLang="en-US" sz="2000" dirty="0">
                <a:latin typeface="+mn-ea"/>
                <a:cs typeface="+mn-ea"/>
              </a:rPr>
              <a:t>长期目标（如何实现？）</a:t>
            </a:r>
            <a:endParaRPr lang="zh-CN" altLang="en-US" sz="2000" dirty="0">
              <a:latin typeface="+mn-ea"/>
              <a:cs typeface="+mn-ea"/>
            </a:endParaRPr>
          </a:p>
        </p:txBody>
      </p:sp>
      <p:sp>
        <p:nvSpPr>
          <p:cNvPr id="5" name="文本框 4"/>
          <p:cNvSpPr txBox="1"/>
          <p:nvPr/>
        </p:nvSpPr>
        <p:spPr>
          <a:xfrm>
            <a:off x="749935" y="1283970"/>
            <a:ext cx="5637530" cy="501650"/>
          </a:xfrm>
          <a:prstGeom prst="rect">
            <a:avLst/>
          </a:prstGeom>
          <a:noFill/>
        </p:spPr>
        <p:txBody>
          <a:bodyPr wrap="square">
            <a:noAutofit/>
          </a:bodyPr>
          <a:p>
            <a:pPr algn="ctr">
              <a:buClrTx/>
              <a:buSzTx/>
              <a:buFontTx/>
            </a:pPr>
            <a:r>
              <a:rPr lang="zh-CN" altLang="en-US" sz="2800" b="1" dirty="0">
                <a:latin typeface="+mn-ea"/>
              </a:rPr>
              <a:t>埋头拉车，也要记得抬头看路</a:t>
            </a:r>
            <a:endParaRPr lang="zh-CN" altLang="en-US" sz="2800" b="1" dirty="0">
              <a:latin typeface="+mn-ea"/>
            </a:endParaRPr>
          </a:p>
        </p:txBody>
      </p:sp>
      <p:pic>
        <p:nvPicPr>
          <p:cNvPr id="8" name="图片 7"/>
          <p:cNvPicPr>
            <a:picLocks noChangeAspect="1"/>
          </p:cNvPicPr>
          <p:nvPr/>
        </p:nvPicPr>
        <p:blipFill>
          <a:blip r:embed="rId2"/>
          <a:stretch>
            <a:fillRect/>
          </a:stretch>
        </p:blipFill>
        <p:spPr>
          <a:xfrm>
            <a:off x="7900035" y="3911600"/>
            <a:ext cx="3856990" cy="2322830"/>
          </a:xfrm>
          <a:prstGeom prst="rect">
            <a:avLst/>
          </a:prstGeom>
        </p:spPr>
      </p:pic>
      <p:pic>
        <p:nvPicPr>
          <p:cNvPr id="14" name="图片 13"/>
          <p:cNvPicPr>
            <a:picLocks noChangeAspect="1"/>
          </p:cNvPicPr>
          <p:nvPr/>
        </p:nvPicPr>
        <p:blipFill>
          <a:blip r:embed="rId3"/>
          <a:stretch>
            <a:fillRect/>
          </a:stretch>
        </p:blipFill>
        <p:spPr>
          <a:xfrm>
            <a:off x="7854315" y="1479550"/>
            <a:ext cx="3903345" cy="2223135"/>
          </a:xfrm>
          <a:prstGeom prst="rect">
            <a:avLst/>
          </a:prstGeom>
        </p:spPr>
      </p:pic>
      <p:pic>
        <p:nvPicPr>
          <p:cNvPr id="15" name="图片 14"/>
          <p:cNvPicPr>
            <a:picLocks noChangeAspect="1"/>
          </p:cNvPicPr>
          <p:nvPr/>
        </p:nvPicPr>
        <p:blipFill>
          <a:blip r:embed="rId4"/>
          <a:stretch>
            <a:fillRect/>
          </a:stretch>
        </p:blipFill>
        <p:spPr>
          <a:xfrm>
            <a:off x="9380220" y="2950845"/>
            <a:ext cx="2057400" cy="419100"/>
          </a:xfrm>
          <a:prstGeom prst="rect">
            <a:avLst/>
          </a:prstGeom>
        </p:spPr>
      </p:pic>
      <p:cxnSp>
        <p:nvCxnSpPr>
          <p:cNvPr id="19" name="直接箭头连接符 18"/>
          <p:cNvCxnSpPr/>
          <p:nvPr/>
        </p:nvCxnSpPr>
        <p:spPr>
          <a:xfrm flipH="1" flipV="1">
            <a:off x="10888345" y="3406775"/>
            <a:ext cx="134620" cy="17145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215281" y="604775"/>
            <a:ext cx="35941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50134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54472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sp>
        <p:nvSpPr>
          <p:cNvPr id="16" name="文本框 16"/>
          <p:cNvSpPr txBox="1"/>
          <p:nvPr/>
        </p:nvSpPr>
        <p:spPr>
          <a:xfrm>
            <a:off x="0" y="107923"/>
            <a:ext cx="7308304" cy="583565"/>
          </a:xfrm>
          <a:prstGeom prst="rect">
            <a:avLst/>
          </a:prstGeom>
          <a:noFill/>
        </p:spPr>
        <p:txBody>
          <a:bodyPr wrap="square" rtlCol="0">
            <a:spAutoFit/>
          </a:bodyPr>
          <a:p>
            <a:pPr algn="l">
              <a:buClrTx/>
              <a:buSzTx/>
              <a:buFontTx/>
            </a:pPr>
            <a:r>
              <a:rPr lang="zh-CN" altLang="en-US" sz="3200" b="1" dirty="0">
                <a:solidFill>
                  <a:schemeClr val="bg1"/>
                </a:solidFill>
                <a:latin typeface="微软雅黑" panose="020B0503020204020204" charset="-122"/>
                <a:ea typeface="微软雅黑" panose="020B0503020204020204" charset="-122"/>
                <a:sym typeface="+mn-ea"/>
              </a:rPr>
              <a:t> </a:t>
            </a:r>
            <a:r>
              <a:rPr lang="en-US" altLang="zh-CN" sz="3200" b="1" dirty="0">
                <a:solidFill>
                  <a:schemeClr val="bg1"/>
                </a:solidFill>
                <a:latin typeface="微软雅黑" panose="020B0503020204020204" charset="-122"/>
                <a:ea typeface="微软雅黑" panose="020B0503020204020204" charset="-122"/>
                <a:sym typeface="+mn-ea"/>
              </a:rPr>
              <a:t>5.</a:t>
            </a:r>
            <a:r>
              <a:rPr lang="zh-CN" altLang="en-US" sz="3200" b="1" dirty="0">
                <a:solidFill>
                  <a:schemeClr val="bg1"/>
                </a:solidFill>
                <a:latin typeface="微软雅黑" panose="020B0503020204020204" charset="-122"/>
                <a:ea typeface="微软雅黑" panose="020B0503020204020204" charset="-122"/>
                <a:sym typeface="+mn-ea"/>
              </a:rPr>
              <a:t> </a:t>
            </a:r>
            <a:r>
              <a:rPr lang="zh-CN" altLang="en-US" sz="3200" b="1" dirty="0">
                <a:solidFill>
                  <a:schemeClr val="bg1"/>
                </a:solidFill>
                <a:latin typeface="微软雅黑" panose="020B0503020204020204" charset="-122"/>
                <a:ea typeface="微软雅黑" panose="020B0503020204020204" charset="-122"/>
                <a:sym typeface="+mn-ea"/>
              </a:rPr>
              <a:t>最后的话</a:t>
            </a:r>
            <a:r>
              <a:rPr lang="en-US" altLang="zh-CN" sz="3200" b="1" dirty="0">
                <a:solidFill>
                  <a:schemeClr val="bg1"/>
                </a:solidFill>
                <a:latin typeface="微软雅黑" panose="020B0503020204020204" charset="-122"/>
                <a:ea typeface="微软雅黑" panose="020B0503020204020204" charset="-122"/>
                <a:sym typeface="+mn-ea"/>
              </a:rPr>
              <a:t>—</a:t>
            </a:r>
            <a:r>
              <a:rPr lang="zh-CN" altLang="en-US" sz="3200" b="1" dirty="0">
                <a:solidFill>
                  <a:schemeClr val="bg1"/>
                </a:solidFill>
                <a:latin typeface="微软雅黑" panose="020B0503020204020204" charset="-122"/>
                <a:ea typeface="微软雅黑" panose="020B0503020204020204" charset="-122"/>
                <a:sym typeface="+mn-ea"/>
              </a:rPr>
              <a:t>我的</a:t>
            </a:r>
            <a:r>
              <a:rPr lang="zh-CN" altLang="en-US" sz="3200" b="1" dirty="0">
                <a:solidFill>
                  <a:schemeClr val="bg1"/>
                </a:solidFill>
                <a:latin typeface="微软雅黑" panose="020B0503020204020204" charset="-122"/>
                <a:ea typeface="微软雅黑" panose="020B0503020204020204" charset="-122"/>
                <a:sym typeface="+mn-ea"/>
              </a:rPr>
              <a:t>感悟</a:t>
            </a:r>
            <a:endParaRPr lang="zh-CN" altLang="en-US" sz="3200" b="1" dirty="0">
              <a:solidFill>
                <a:schemeClr val="bg1"/>
              </a:solidFill>
              <a:latin typeface="微软雅黑" panose="020B0503020204020204" charset="-122"/>
              <a:ea typeface="微软雅黑" panose="020B0503020204020204" charset="-122"/>
              <a:sym typeface="+mn-ea"/>
            </a:endParaRPr>
          </a:p>
        </p:txBody>
      </p:sp>
      <p:sp>
        <p:nvSpPr>
          <p:cNvPr id="3" name="文本框 2"/>
          <p:cNvSpPr txBox="1"/>
          <p:nvPr/>
        </p:nvSpPr>
        <p:spPr>
          <a:xfrm>
            <a:off x="569595" y="1137285"/>
            <a:ext cx="10886440" cy="5099685"/>
          </a:xfrm>
          <a:prstGeom prst="rect">
            <a:avLst/>
          </a:prstGeom>
          <a:noFill/>
        </p:spPr>
        <p:txBody>
          <a:bodyPr wrap="square" rtlCol="0">
            <a:noAutofit/>
          </a:bodyPr>
          <a:p>
            <a:pPr>
              <a:lnSpc>
                <a:spcPct val="150000"/>
              </a:lnSpc>
            </a:pPr>
            <a:r>
              <a:rPr lang="en-US" altLang="zh-CN" sz="2000" b="1"/>
              <a:t>1. </a:t>
            </a:r>
            <a:r>
              <a:rPr lang="zh-CN" altLang="en-US" sz="2000" b="1"/>
              <a:t>大学生活不仅仅是学习</a:t>
            </a:r>
            <a:endParaRPr lang="zh-CN" altLang="en-US" sz="2000" b="1"/>
          </a:p>
          <a:p>
            <a:pPr>
              <a:lnSpc>
                <a:spcPct val="150000"/>
              </a:lnSpc>
            </a:pPr>
            <a:r>
              <a:rPr lang="zh-CN" altLang="en-US" sz="2000"/>
              <a:t>受长期应试教育的影响，许多人认为大学生活只应专注于学业。然而，</a:t>
            </a:r>
            <a:r>
              <a:rPr lang="zh-CN" altLang="en-US" sz="2000">
                <a:highlight>
                  <a:srgbClr val="FFFF00"/>
                </a:highlight>
              </a:rPr>
              <a:t>大学不仅仅是学习的场所</a:t>
            </a:r>
            <a:r>
              <a:rPr lang="zh-CN" altLang="en-US" sz="2000"/>
              <a:t>，它是一个</a:t>
            </a:r>
            <a:r>
              <a:rPr lang="zh-CN" altLang="en-US" sz="2000">
                <a:highlight>
                  <a:srgbClr val="FFFF00"/>
                </a:highlight>
              </a:rPr>
              <a:t>探索自我、拓宽视野</a:t>
            </a:r>
            <a:r>
              <a:rPr lang="zh-CN" altLang="en-US" sz="2000"/>
              <a:t>的机会。</a:t>
            </a:r>
            <a:r>
              <a:rPr lang="zh-CN" altLang="en-US" sz="2000" b="1"/>
              <a:t>我们不仅能在课堂上获取知识，还能通过实践、社交等多种方式学习和成长</a:t>
            </a:r>
            <a:r>
              <a:rPr lang="zh-CN" altLang="en-US" sz="2000"/>
              <a:t>。</a:t>
            </a:r>
            <a:endParaRPr lang="zh-CN" altLang="en-US" sz="2000"/>
          </a:p>
          <a:p>
            <a:pPr algn="l">
              <a:lnSpc>
                <a:spcPct val="150000"/>
              </a:lnSpc>
              <a:buClrTx/>
              <a:buSzTx/>
              <a:buFontTx/>
            </a:pPr>
            <a:r>
              <a:rPr lang="zh-CN" altLang="en-US" sz="2000" b="1"/>
              <a:t>2. 大学生活中的其他可能性</a:t>
            </a:r>
            <a:endParaRPr lang="zh-CN" altLang="en-US" sz="2000" b="1"/>
          </a:p>
          <a:p>
            <a:pPr algn="l">
              <a:lnSpc>
                <a:spcPct val="150000"/>
              </a:lnSpc>
              <a:buClrTx/>
              <a:buSzTx/>
              <a:buFontTx/>
            </a:pPr>
            <a:r>
              <a:rPr lang="zh-CN" altLang="en-US" sz="2000"/>
              <a:t>大学是一个可以尝试新事物、拓宽生活边界的地方。除了学习，我们可以享受丰富的课外活动：</a:t>
            </a:r>
            <a:r>
              <a:rPr lang="zh-CN" altLang="en-US" sz="2000" b="1"/>
              <a:t>与朋友相约外出、参加社团活动、看电影、打游戏、谈一场恋爱</a:t>
            </a:r>
            <a:r>
              <a:rPr lang="zh-CN" altLang="en-US" sz="2000"/>
              <a:t>。这些活动不仅能够丰富我们的经验，也能够让我们从不同的角度看待世界。</a:t>
            </a:r>
            <a:endParaRPr lang="zh-CN" altLang="en-US" sz="2000"/>
          </a:p>
          <a:p>
            <a:pPr algn="l">
              <a:lnSpc>
                <a:spcPct val="150000"/>
              </a:lnSpc>
              <a:buClrTx/>
              <a:buSzTx/>
              <a:buFontTx/>
            </a:pPr>
            <a:r>
              <a:rPr lang="en-US" altLang="zh-CN" sz="2000" b="1"/>
              <a:t>3.</a:t>
            </a:r>
            <a:r>
              <a:rPr lang="zh-CN" altLang="en-US" sz="2000" b="1"/>
              <a:t>个人感悟</a:t>
            </a:r>
            <a:endParaRPr lang="zh-CN" altLang="en-US" sz="2000" b="1"/>
          </a:p>
          <a:p>
            <a:pPr algn="l">
              <a:lnSpc>
                <a:spcPct val="150000"/>
              </a:lnSpc>
              <a:buClrTx/>
              <a:buSzTx/>
              <a:buFontTx/>
            </a:pPr>
            <a:r>
              <a:rPr lang="zh-CN" altLang="en-US" sz="2000"/>
              <a:t>大学不仅仅是学习知识的地方，更重要的是提升个人的综合能力、结交多样的朋友，以及在</a:t>
            </a:r>
            <a:r>
              <a:rPr lang="zh-CN" altLang="en-US" sz="2000" b="1"/>
              <a:t>低成本的情况下进行自我探索和试错</a:t>
            </a:r>
            <a:r>
              <a:rPr lang="zh-CN" altLang="en-US" sz="2000"/>
              <a:t>，这些体验将对我们未来的生活产生深远的影响。</a:t>
            </a:r>
            <a:endParaRPr lang="zh-CN" altLang="en-US" sz="2000"/>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215281" y="604775"/>
            <a:ext cx="35941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50134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54472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sp>
        <p:nvSpPr>
          <p:cNvPr id="16" name="文本框 16"/>
          <p:cNvSpPr txBox="1"/>
          <p:nvPr/>
        </p:nvSpPr>
        <p:spPr>
          <a:xfrm>
            <a:off x="0" y="107923"/>
            <a:ext cx="7308304" cy="1076325"/>
          </a:xfrm>
          <a:prstGeom prst="rect">
            <a:avLst/>
          </a:prstGeom>
          <a:noFill/>
        </p:spPr>
        <p:txBody>
          <a:bodyPr wrap="square" rtlCol="0">
            <a:spAutoFit/>
          </a:bodyPr>
          <a:p>
            <a:pPr algn="l">
              <a:buClrTx/>
              <a:buSzTx/>
              <a:buFontTx/>
            </a:pPr>
            <a:r>
              <a:rPr lang="zh-CN" altLang="en-US" sz="3200" b="1" dirty="0">
                <a:solidFill>
                  <a:schemeClr val="bg1"/>
                </a:solidFill>
                <a:latin typeface="微软雅黑" panose="020B0503020204020204" charset="-122"/>
                <a:ea typeface="微软雅黑" panose="020B0503020204020204" charset="-122"/>
                <a:sym typeface="+mn-ea"/>
              </a:rPr>
              <a:t> </a:t>
            </a:r>
            <a:r>
              <a:rPr lang="en-US" altLang="zh-CN" sz="3200" b="1" dirty="0">
                <a:solidFill>
                  <a:schemeClr val="bg1"/>
                </a:solidFill>
                <a:latin typeface="微软雅黑" panose="020B0503020204020204" charset="-122"/>
                <a:ea typeface="微软雅黑" panose="020B0503020204020204" charset="-122"/>
                <a:sym typeface="+mn-ea"/>
              </a:rPr>
              <a:t>5</a:t>
            </a:r>
            <a:r>
              <a:rPr lang="en-US" altLang="zh-CN" sz="3200" b="1" dirty="0">
                <a:solidFill>
                  <a:schemeClr val="bg1"/>
                </a:solidFill>
                <a:latin typeface="微软雅黑" panose="020B0503020204020204" charset="-122"/>
                <a:ea typeface="微软雅黑" panose="020B0503020204020204" charset="-122"/>
                <a:sym typeface="+mn-ea"/>
              </a:rPr>
              <a:t>.</a:t>
            </a:r>
            <a:r>
              <a:rPr lang="zh-CN" altLang="en-US" sz="3200" b="1" dirty="0">
                <a:solidFill>
                  <a:schemeClr val="bg1"/>
                </a:solidFill>
                <a:latin typeface="微软雅黑" panose="020B0503020204020204" charset="-122"/>
                <a:ea typeface="微软雅黑" panose="020B0503020204020204" charset="-122"/>
                <a:sym typeface="+mn-ea"/>
              </a:rPr>
              <a:t> </a:t>
            </a:r>
            <a:r>
              <a:rPr lang="zh-CN" altLang="en-US" sz="3200" b="1" dirty="0">
                <a:solidFill>
                  <a:schemeClr val="bg1"/>
                </a:solidFill>
                <a:latin typeface="微软雅黑" panose="020B0503020204020204" charset="-122"/>
                <a:ea typeface="微软雅黑" panose="020B0503020204020204" charset="-122"/>
                <a:sym typeface="+mn-ea"/>
              </a:rPr>
              <a:t>最后的话</a:t>
            </a:r>
            <a:r>
              <a:rPr lang="en-US" altLang="zh-CN" sz="3200" b="1" dirty="0">
                <a:solidFill>
                  <a:schemeClr val="bg1"/>
                </a:solidFill>
                <a:latin typeface="微软雅黑" panose="020B0503020204020204" charset="-122"/>
                <a:ea typeface="微软雅黑" panose="020B0503020204020204" charset="-122"/>
                <a:sym typeface="+mn-ea"/>
              </a:rPr>
              <a:t>—</a:t>
            </a:r>
            <a:r>
              <a:rPr lang="zh-CN" altLang="en-US" sz="3200" b="1" dirty="0">
                <a:solidFill>
                  <a:schemeClr val="bg1"/>
                </a:solidFill>
                <a:latin typeface="微软雅黑" panose="020B0503020204020204" charset="-122"/>
                <a:ea typeface="微软雅黑" panose="020B0503020204020204" charset="-122"/>
                <a:sym typeface="+mn-ea"/>
              </a:rPr>
              <a:t>信息渠道</a:t>
            </a:r>
            <a:endParaRPr lang="zh-CN" altLang="en-US" sz="3200" b="1" dirty="0">
              <a:solidFill>
                <a:schemeClr val="bg1"/>
              </a:solidFill>
              <a:latin typeface="微软雅黑" panose="020B0503020204020204" charset="-122"/>
              <a:ea typeface="微软雅黑" panose="020B0503020204020204" charset="-122"/>
              <a:sym typeface="+mn-ea"/>
            </a:endParaRPr>
          </a:p>
          <a:p>
            <a:pPr algn="l">
              <a:buClrTx/>
              <a:buSzTx/>
              <a:buFontTx/>
            </a:pPr>
            <a:endParaRPr lang="en-US" altLang="zh-CN" sz="3200" b="1" dirty="0">
              <a:solidFill>
                <a:schemeClr val="bg1"/>
              </a:solidFill>
              <a:latin typeface="微软雅黑" panose="020B0503020204020204" charset="-122"/>
              <a:ea typeface="微软雅黑" panose="020B0503020204020204" charset="-122"/>
              <a:sym typeface="+mn-ea"/>
            </a:endParaRPr>
          </a:p>
        </p:txBody>
      </p:sp>
      <p:sp>
        <p:nvSpPr>
          <p:cNvPr id="3" name="文本框 2"/>
          <p:cNvSpPr txBox="1"/>
          <p:nvPr/>
        </p:nvSpPr>
        <p:spPr>
          <a:xfrm>
            <a:off x="2062480" y="2254250"/>
            <a:ext cx="8067675" cy="2835275"/>
          </a:xfrm>
          <a:prstGeom prst="rect">
            <a:avLst/>
          </a:prstGeom>
          <a:noFill/>
        </p:spPr>
        <p:txBody>
          <a:bodyPr wrap="square">
            <a:noAutofit/>
          </a:bodyPr>
          <a:p>
            <a:pPr marL="342900" indent="-342900">
              <a:lnSpc>
                <a:spcPct val="150000"/>
              </a:lnSpc>
              <a:buAutoNum type="arabicPeriod"/>
            </a:pPr>
            <a:r>
              <a:rPr lang="zh-CN" altLang="en-US" sz="2400" dirty="0">
                <a:latin typeface="微软雅黑" panose="020B0503020204020204" charset="-122"/>
                <a:ea typeface="微软雅黑" panose="020B0503020204020204" charset="-122"/>
                <a:cs typeface="微软雅黑" panose="020B0503020204020204" charset="-122"/>
              </a:rPr>
              <a:t>身边人：同学、学长学姐、老师</a:t>
            </a:r>
            <a:endParaRPr lang="en-US" altLang="zh-CN" sz="2400" dirty="0">
              <a:latin typeface="微软雅黑" panose="020B0503020204020204" charset="-122"/>
              <a:ea typeface="微软雅黑" panose="020B0503020204020204" charset="-122"/>
              <a:cs typeface="微软雅黑" panose="020B0503020204020204" charset="-122"/>
            </a:endParaRPr>
          </a:p>
          <a:p>
            <a:pPr lvl="1">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（学校政策、校内课程资料、贴合本校情况的经验）</a:t>
            </a:r>
            <a:endParaRPr lang="en-US" altLang="zh-CN" sz="2400" dirty="0">
              <a:latin typeface="微软雅黑" panose="020B0503020204020204" charset="-122"/>
              <a:ea typeface="微软雅黑" panose="020B0503020204020204" charset="-122"/>
              <a:cs typeface="微软雅黑" panose="020B0503020204020204" charset="-122"/>
            </a:endParaRPr>
          </a:p>
          <a:p>
            <a:pPr marL="342900" indent="-342900">
              <a:lnSpc>
                <a:spcPct val="150000"/>
              </a:lnSpc>
              <a:buAutoNum type="arabicPeriod"/>
            </a:pPr>
            <a:r>
              <a:rPr lang="zh-CN" altLang="en-US" sz="2400" dirty="0">
                <a:latin typeface="微软雅黑" panose="020B0503020204020204" charset="-122"/>
                <a:ea typeface="微软雅黑" panose="020B0503020204020204" charset="-122"/>
                <a:cs typeface="微软雅黑" panose="020B0503020204020204" charset="-122"/>
              </a:rPr>
              <a:t>互联网：</a:t>
            </a:r>
            <a:r>
              <a:rPr lang="en-US" altLang="zh-CN" sz="2400" dirty="0">
                <a:latin typeface="微软雅黑" panose="020B0503020204020204" charset="-122"/>
                <a:ea typeface="微软雅黑" panose="020B0503020204020204" charset="-122"/>
                <a:cs typeface="微软雅黑" panose="020B0503020204020204" charset="-122"/>
              </a:rPr>
              <a:t>UP</a:t>
            </a:r>
            <a:r>
              <a:rPr lang="zh-CN" altLang="en-US" sz="2400" dirty="0">
                <a:latin typeface="微软雅黑" panose="020B0503020204020204" charset="-122"/>
                <a:ea typeface="微软雅黑" panose="020B0503020204020204" charset="-122"/>
                <a:cs typeface="微软雅黑" panose="020B0503020204020204" charset="-122"/>
              </a:rPr>
              <a:t>主、</a:t>
            </a:r>
            <a:r>
              <a:rPr lang="en-US" altLang="zh-CN" sz="2400" dirty="0">
                <a:latin typeface="微软雅黑" panose="020B0503020204020204" charset="-122"/>
                <a:ea typeface="微软雅黑" panose="020B0503020204020204" charset="-122"/>
                <a:cs typeface="微软雅黑" panose="020B0503020204020204" charset="-122"/>
              </a:rPr>
              <a:t>GitHub</a:t>
            </a:r>
            <a:r>
              <a:rPr lang="zh-CN" altLang="en-US" sz="2400" dirty="0">
                <a:latin typeface="微软雅黑" panose="020B0503020204020204" charset="-122"/>
                <a:ea typeface="微软雅黑" panose="020B0503020204020204" charset="-122"/>
                <a:cs typeface="微软雅黑" panose="020B0503020204020204" charset="-122"/>
              </a:rPr>
              <a:t> 、群友</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（搬运优质课程、通用经验分享、各种项目知识等待探索）</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2062480" y="1495425"/>
            <a:ext cx="8027035" cy="614680"/>
          </a:xfrm>
          <a:prstGeom prst="rect">
            <a:avLst/>
          </a:prstGeom>
          <a:noFill/>
        </p:spPr>
        <p:txBody>
          <a:bodyPr wrap="square">
            <a:noAutofit/>
          </a:bodyPr>
          <a:p>
            <a:pPr algn="ctr"/>
            <a:r>
              <a:rPr lang="zh-CN" altLang="en-US" sz="2400" dirty="0">
                <a:latin typeface="微软雅黑" panose="020B0503020204020204" charset="-122"/>
                <a:ea typeface="微软雅黑" panose="020B0503020204020204" charset="-122"/>
              </a:rPr>
              <a:t>信息纷杂的时代，破除信息差也许是解决问题的重要一环</a:t>
            </a:r>
            <a:endParaRPr lang="zh-CN" altLang="en-US" sz="2400"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16"/>
          <p:cNvSpPr txBox="1"/>
          <p:nvPr/>
        </p:nvSpPr>
        <p:spPr>
          <a:xfrm>
            <a:off x="0" y="107923"/>
            <a:ext cx="7308304" cy="583565"/>
          </a:xfrm>
          <a:prstGeom prst="rect">
            <a:avLst/>
          </a:prstGeom>
          <a:noFill/>
        </p:spPr>
        <p:txBody>
          <a:bodyPr wrap="square" rtlCol="0">
            <a:spAutoFit/>
          </a:bodyPr>
          <a:lstStyle/>
          <a:p>
            <a:pPr algn="l">
              <a:buClrTx/>
              <a:buSzTx/>
              <a:buFontTx/>
            </a:pPr>
            <a:r>
              <a:rPr lang="zh-CN" altLang="en-US" sz="3200" b="1" dirty="0">
                <a:solidFill>
                  <a:schemeClr val="bg1"/>
                </a:solidFill>
                <a:latin typeface="微软雅黑" panose="020B0503020204020204" charset="-122"/>
                <a:ea typeface="微软雅黑" panose="020B0503020204020204" charset="-122"/>
              </a:rPr>
              <a:t> </a:t>
            </a:r>
            <a:r>
              <a:rPr lang="en-US" altLang="zh-CN" sz="3200" b="1" dirty="0">
                <a:solidFill>
                  <a:schemeClr val="bg1"/>
                </a:solidFill>
                <a:latin typeface="微软雅黑" panose="020B0503020204020204" charset="-122"/>
                <a:ea typeface="微软雅黑" panose="020B0503020204020204" charset="-122"/>
              </a:rPr>
              <a:t>5</a:t>
            </a:r>
            <a:r>
              <a:rPr lang="en-US" altLang="zh-CN" sz="3200" b="1" dirty="0">
                <a:solidFill>
                  <a:schemeClr val="bg1"/>
                </a:solidFill>
                <a:latin typeface="微软雅黑" panose="020B0503020204020204" charset="-122"/>
                <a:ea typeface="微软雅黑" panose="020B0503020204020204" charset="-122"/>
              </a:rPr>
              <a:t>. </a:t>
            </a:r>
            <a:r>
              <a:rPr lang="zh-CN" altLang="en-US" sz="3200" b="1" dirty="0">
                <a:solidFill>
                  <a:schemeClr val="bg1"/>
                </a:solidFill>
                <a:latin typeface="微软雅黑" panose="020B0503020204020204" charset="-122"/>
                <a:ea typeface="微软雅黑" panose="020B0503020204020204" charset="-122"/>
                <a:sym typeface="+mn-ea"/>
              </a:rPr>
              <a:t>最后的话</a:t>
            </a:r>
            <a:r>
              <a:rPr lang="en-US" altLang="zh-CN" sz="3200" b="1" dirty="0">
                <a:solidFill>
                  <a:schemeClr val="bg1"/>
                </a:solidFill>
                <a:latin typeface="微软雅黑" panose="020B0503020204020204" charset="-122"/>
                <a:ea typeface="微软雅黑" panose="020B0503020204020204" charset="-122"/>
                <a:sym typeface="+mn-ea"/>
              </a:rPr>
              <a:t>—</a:t>
            </a:r>
            <a:r>
              <a:rPr lang="zh-CN" altLang="en-US" sz="3200" b="1" dirty="0">
                <a:solidFill>
                  <a:schemeClr val="bg1"/>
                </a:solidFill>
                <a:latin typeface="微软雅黑" panose="020B0503020204020204" charset="-122"/>
                <a:ea typeface="微软雅黑" panose="020B0503020204020204" charset="-122"/>
                <a:sym typeface="+mn-ea"/>
              </a:rPr>
              <a:t>欢迎</a:t>
            </a:r>
            <a:r>
              <a:rPr lang="zh-CN" altLang="en-US" sz="3200" b="1" dirty="0">
                <a:solidFill>
                  <a:schemeClr val="bg1"/>
                </a:solidFill>
                <a:latin typeface="微软雅黑" panose="020B0503020204020204" charset="-122"/>
                <a:ea typeface="微软雅黑" panose="020B0503020204020204" charset="-122"/>
                <a:sym typeface="+mn-ea"/>
              </a:rPr>
              <a:t>来骚扰！</a:t>
            </a:r>
            <a:endParaRPr lang="zh-CN" altLang="en-US" sz="3200" b="1" dirty="0">
              <a:solidFill>
                <a:schemeClr val="bg1"/>
              </a:solidFill>
              <a:latin typeface="微软雅黑" panose="020B0503020204020204" charset="-122"/>
              <a:ea typeface="微软雅黑" panose="020B0503020204020204" charset="-122"/>
              <a:sym typeface="+mn-ea"/>
            </a:endParaRPr>
          </a:p>
        </p:txBody>
      </p:sp>
      <p:cxnSp>
        <p:nvCxnSpPr>
          <p:cNvPr id="9" name="直接连接符 8"/>
          <p:cNvCxnSpPr/>
          <p:nvPr/>
        </p:nvCxnSpPr>
        <p:spPr>
          <a:xfrm>
            <a:off x="215281" y="604775"/>
            <a:ext cx="34353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50134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54472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pic>
        <p:nvPicPr>
          <p:cNvPr id="12" name="图片 11" descr="IMG_8759(20241014-212927)"/>
          <p:cNvPicPr>
            <a:picLocks noChangeAspect="1"/>
          </p:cNvPicPr>
          <p:nvPr/>
        </p:nvPicPr>
        <p:blipFill>
          <a:blip r:embed="rId2"/>
          <a:srcRect t="7870" b="17935"/>
          <a:stretch>
            <a:fillRect/>
          </a:stretch>
        </p:blipFill>
        <p:spPr>
          <a:xfrm>
            <a:off x="120015" y="1022985"/>
            <a:ext cx="5146675" cy="5088255"/>
          </a:xfrm>
          <a:prstGeom prst="rect">
            <a:avLst/>
          </a:prstGeom>
        </p:spPr>
      </p:pic>
      <p:pic>
        <p:nvPicPr>
          <p:cNvPr id="14" name="图片 13" descr="IMG_8758(20241014-212919)"/>
          <p:cNvPicPr>
            <a:picLocks noChangeAspect="1"/>
          </p:cNvPicPr>
          <p:nvPr/>
        </p:nvPicPr>
        <p:blipFill>
          <a:blip r:embed="rId3"/>
          <a:srcRect l="7215" t="3509" r="4085" b="22296"/>
          <a:stretch>
            <a:fillRect/>
          </a:stretch>
        </p:blipFill>
        <p:spPr>
          <a:xfrm>
            <a:off x="4634230" y="1022985"/>
            <a:ext cx="3419475" cy="5088255"/>
          </a:xfrm>
          <a:prstGeom prst="rect">
            <a:avLst/>
          </a:prstGeom>
        </p:spPr>
      </p:pic>
      <p:pic>
        <p:nvPicPr>
          <p:cNvPr id="5" name="图片 4" descr="1_1037027714_171_85_3_984256211_7bb2a1a0bd30383b0c907f8a6ff6d803"/>
          <p:cNvPicPr>
            <a:picLocks noChangeAspect="1"/>
          </p:cNvPicPr>
          <p:nvPr/>
        </p:nvPicPr>
        <p:blipFill>
          <a:blip r:embed="rId4"/>
          <a:stretch>
            <a:fillRect/>
          </a:stretch>
        </p:blipFill>
        <p:spPr>
          <a:xfrm>
            <a:off x="8073390" y="1662113"/>
            <a:ext cx="3810000" cy="3810000"/>
          </a:xfrm>
          <a:prstGeom prst="rect">
            <a:avLst/>
          </a:prstGeom>
        </p:spPr>
      </p:pic>
      <p:sp>
        <p:nvSpPr>
          <p:cNvPr id="6" name="文本框 5"/>
          <p:cNvSpPr txBox="1"/>
          <p:nvPr/>
        </p:nvSpPr>
        <p:spPr>
          <a:xfrm>
            <a:off x="8239125" y="5295900"/>
            <a:ext cx="3576320" cy="922020"/>
          </a:xfrm>
          <a:prstGeom prst="rect">
            <a:avLst/>
          </a:prstGeom>
          <a:noFill/>
        </p:spPr>
        <p:txBody>
          <a:bodyPr wrap="square" rtlCol="0">
            <a:spAutoFit/>
          </a:bodyPr>
          <a:p>
            <a:r>
              <a:rPr lang="en-US" altLang="zh-CN"/>
              <a:t>Github</a:t>
            </a:r>
            <a:r>
              <a:rPr lang="zh-CN" altLang="en-US"/>
              <a:t>仓库</a:t>
            </a:r>
            <a:r>
              <a:rPr lang="en-US" altLang="zh-CN"/>
              <a:t>:</a:t>
            </a:r>
            <a:r>
              <a:rPr lang="zh-CN" altLang="en-US"/>
              <a:t>西电学习生活指南，包含大一至大四的万字经验分享，</a:t>
            </a:r>
            <a:r>
              <a:rPr lang="zh-CN" altLang="en-US"/>
              <a:t>以及本</a:t>
            </a:r>
            <a:r>
              <a:rPr lang="en-US" altLang="zh-CN"/>
              <a:t>PPT</a:t>
            </a:r>
            <a:r>
              <a:rPr lang="zh-CN" altLang="en-US"/>
              <a:t>。</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5400000">
            <a:off x="4677410" y="-2384425"/>
            <a:ext cx="2837815" cy="12192000"/>
          </a:xfrm>
          <a:prstGeom prst="rect">
            <a:avLst/>
          </a:prstGeom>
          <a:solidFill>
            <a:schemeClr val="accent1">
              <a:lumMod val="75000"/>
            </a:schemeClr>
          </a:solidFill>
          <a:ln>
            <a:solidFill>
              <a:schemeClr val="accent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微软雅黑" panose="020B0503020204020204" charset="-122"/>
            </a:endParaRPr>
          </a:p>
        </p:txBody>
      </p:sp>
      <p:sp>
        <p:nvSpPr>
          <p:cNvPr id="5" name="Rectangle 4"/>
          <p:cNvSpPr>
            <a:spLocks noChangeArrowheads="1"/>
          </p:cNvSpPr>
          <p:nvPr/>
        </p:nvSpPr>
        <p:spPr bwMode="auto">
          <a:xfrm>
            <a:off x="2521585" y="2624455"/>
            <a:ext cx="7145655" cy="1475740"/>
          </a:xfrm>
          <a:prstGeom prst="rect">
            <a:avLst/>
          </a:prstGeom>
          <a:noFill/>
          <a:ln w="19050">
            <a:noFill/>
            <a:miter lim="800000"/>
          </a:ln>
          <a:extLst>
            <a:ext uri="{909E8E84-426E-40DD-AFC4-6F175D3DCCD1}">
              <a14:hiddenFill xmlns:a14="http://schemas.microsoft.com/office/drawing/2010/main">
                <a:solidFill>
                  <a:srgbClr val="FFFFFF"/>
                </a:solidFill>
              </a14:hiddenFill>
            </a:ext>
          </a:extLst>
        </p:spPr>
        <p:txBody>
          <a:bodyPr/>
          <a:lstStyle>
            <a:lvl1pPr>
              <a:defRPr kumimoji="1" sz="1600" b="1">
                <a:solidFill>
                  <a:srgbClr val="FF0000"/>
                </a:solidFill>
                <a:latin typeface="Times New Roman" panose="02020603050405020304" pitchFamily="18" charset="0"/>
                <a:ea typeface="宋体" panose="02010600030101010101" pitchFamily="2" charset="-122"/>
              </a:defRPr>
            </a:lvl1pPr>
            <a:lvl2pPr marL="742950" indent="-285750">
              <a:defRPr kumimoji="1" sz="1600" b="1">
                <a:solidFill>
                  <a:srgbClr val="FF0000"/>
                </a:solidFill>
                <a:latin typeface="Times New Roman" panose="02020603050405020304" pitchFamily="18" charset="0"/>
                <a:ea typeface="宋体" panose="02010600030101010101" pitchFamily="2" charset="-122"/>
              </a:defRPr>
            </a:lvl2pPr>
            <a:lvl3pPr marL="1143000" indent="-228600">
              <a:defRPr kumimoji="1" sz="1600" b="1">
                <a:solidFill>
                  <a:srgbClr val="FF0000"/>
                </a:solidFill>
                <a:latin typeface="Times New Roman" panose="02020603050405020304" pitchFamily="18" charset="0"/>
                <a:ea typeface="宋体" panose="02010600030101010101" pitchFamily="2" charset="-122"/>
              </a:defRPr>
            </a:lvl3pPr>
            <a:lvl4pPr marL="1600200" indent="-228600">
              <a:defRPr kumimoji="1" sz="1600" b="1">
                <a:solidFill>
                  <a:srgbClr val="FF0000"/>
                </a:solidFill>
                <a:latin typeface="Times New Roman" panose="02020603050405020304" pitchFamily="18" charset="0"/>
                <a:ea typeface="宋体" panose="02010600030101010101" pitchFamily="2" charset="-122"/>
              </a:defRPr>
            </a:lvl4pPr>
            <a:lvl5pPr marL="2057400" indent="-228600">
              <a:defRPr kumimoji="1" sz="1600" b="1">
                <a:solidFill>
                  <a:srgbClr val="FF00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600" b="1">
                <a:solidFill>
                  <a:srgbClr val="FF00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600" b="1">
                <a:solidFill>
                  <a:srgbClr val="FF00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600" b="1">
                <a:solidFill>
                  <a:srgbClr val="FF00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600" b="1">
                <a:solidFill>
                  <a:srgbClr val="FF0000"/>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en-US" altLang="zh-CN" sz="1000" dirty="0">
              <a:latin typeface="黑体" panose="02010609060101010101" charset="-122"/>
              <a:ea typeface="黑体" panose="02010609060101010101" charset="-122"/>
            </a:endParaRPr>
          </a:p>
          <a:p>
            <a:pPr algn="ctr" eaLnBrk="1" hangingPunct="1">
              <a:lnSpc>
                <a:spcPct val="150000"/>
              </a:lnSpc>
            </a:pPr>
            <a:r>
              <a:rPr lang="zh-CN" altLang="en-US" sz="3600" dirty="0">
                <a:solidFill>
                  <a:schemeClr val="bg1"/>
                </a:solidFill>
                <a:latin typeface="微软雅黑" panose="020B0503020204020204" charset="-122"/>
                <a:ea typeface="微软雅黑" panose="020B0503020204020204" charset="-122"/>
              </a:rPr>
              <a:t>祝各位学弟学妹学业有成前程似锦</a:t>
            </a:r>
            <a:r>
              <a:rPr lang="en-US" altLang="zh-CN" sz="3600" dirty="0">
                <a:solidFill>
                  <a:schemeClr val="bg1"/>
                </a:solidFill>
                <a:latin typeface="微软雅黑" panose="020B0503020204020204" charset="-122"/>
                <a:ea typeface="微软雅黑" panose="020B0503020204020204" charset="-122"/>
              </a:rPr>
              <a:t>!</a:t>
            </a:r>
            <a:endParaRPr lang="zh-CN" altLang="en-US" sz="3600" dirty="0">
              <a:solidFill>
                <a:schemeClr val="bg1"/>
              </a:solidFill>
              <a:latin typeface="微软雅黑" panose="020B0503020204020204" charset="-122"/>
              <a:ea typeface="微软雅黑" panose="020B0503020204020204" charset="-122"/>
            </a:endParaRPr>
          </a:p>
        </p:txBody>
      </p:sp>
      <p:sp>
        <p:nvSpPr>
          <p:cNvPr id="43" name="文本框 42"/>
          <p:cNvSpPr txBox="1"/>
          <p:nvPr/>
        </p:nvSpPr>
        <p:spPr>
          <a:xfrm>
            <a:off x="4977840" y="3982211"/>
            <a:ext cx="2095350" cy="1014730"/>
          </a:xfrm>
          <a:prstGeom prst="rect">
            <a:avLst/>
          </a:prstGeom>
          <a:noFill/>
        </p:spPr>
        <p:txBody>
          <a:bodyPr wrap="square" rtlCol="0">
            <a:spAutoFit/>
          </a:bodyPr>
          <a:lstStyle/>
          <a:p>
            <a:pPr algn="ctr">
              <a:lnSpc>
                <a:spcPct val="150000"/>
              </a:lnSpc>
            </a:pPr>
            <a:r>
              <a:rPr kumimoji="1" lang="zh-CN" altLang="en-US" sz="2000" dirty="0">
                <a:solidFill>
                  <a:schemeClr val="bg1"/>
                </a:solidFill>
                <a:latin typeface="微软雅黑" panose="020B0503020204020204" charset="-122"/>
                <a:ea typeface="微软雅黑" panose="020B0503020204020204" charset="-122"/>
              </a:rPr>
              <a:t>盖</a:t>
            </a:r>
            <a:r>
              <a:rPr kumimoji="1" lang="en-US" altLang="zh-CN" sz="2000" dirty="0">
                <a:solidFill>
                  <a:schemeClr val="bg1"/>
                </a:solidFill>
                <a:latin typeface="微软雅黑" panose="020B0503020204020204" charset="-122"/>
                <a:ea typeface="微软雅黑" panose="020B0503020204020204" charset="-122"/>
              </a:rPr>
              <a:t>  </a:t>
            </a:r>
            <a:r>
              <a:rPr kumimoji="1" lang="zh-CN" altLang="en-US" sz="2000" dirty="0">
                <a:solidFill>
                  <a:schemeClr val="bg1"/>
                </a:solidFill>
                <a:latin typeface="微软雅黑" panose="020B0503020204020204" charset="-122"/>
                <a:ea typeface="微软雅黑" panose="020B0503020204020204" charset="-122"/>
              </a:rPr>
              <a:t>乐</a:t>
            </a:r>
            <a:endParaRPr kumimoji="1" lang="zh-CN" altLang="en-US" sz="2000" dirty="0">
              <a:solidFill>
                <a:schemeClr val="bg1"/>
              </a:solidFill>
              <a:latin typeface="微软雅黑" panose="020B0503020204020204" charset="-122"/>
              <a:ea typeface="微软雅黑" panose="020B0503020204020204" charset="-122"/>
            </a:endParaRPr>
          </a:p>
          <a:p>
            <a:pPr algn="dist">
              <a:lnSpc>
                <a:spcPct val="150000"/>
              </a:lnSpc>
            </a:pPr>
            <a:r>
              <a:rPr kumimoji="1" lang="en-US" altLang="zh-CN" sz="2000" dirty="0">
                <a:solidFill>
                  <a:schemeClr val="bg1"/>
                </a:solidFill>
                <a:latin typeface="微软雅黑" panose="020B0503020204020204" charset="-122"/>
                <a:ea typeface="微软雅黑" panose="020B0503020204020204" charset="-122"/>
              </a:rPr>
              <a:t>2025</a:t>
            </a:r>
            <a:r>
              <a:rPr kumimoji="1" lang="zh-CN" altLang="en-US" sz="2000" dirty="0">
                <a:solidFill>
                  <a:schemeClr val="bg1"/>
                </a:solidFill>
                <a:latin typeface="微软雅黑" panose="020B0503020204020204" charset="-122"/>
                <a:ea typeface="微软雅黑" panose="020B0503020204020204" charset="-122"/>
              </a:rPr>
              <a:t>年</a:t>
            </a:r>
            <a:r>
              <a:rPr kumimoji="1" lang="en-US" altLang="zh-CN" sz="2000" dirty="0">
                <a:solidFill>
                  <a:schemeClr val="bg1"/>
                </a:solidFill>
                <a:latin typeface="微软雅黑" panose="020B0503020204020204" charset="-122"/>
                <a:ea typeface="微软雅黑" panose="020B0503020204020204" charset="-122"/>
              </a:rPr>
              <a:t>2</a:t>
            </a:r>
            <a:r>
              <a:rPr kumimoji="1" lang="zh-CN" altLang="en-US" sz="2000" dirty="0">
                <a:solidFill>
                  <a:schemeClr val="bg1"/>
                </a:solidFill>
                <a:latin typeface="微软雅黑" panose="020B0503020204020204" charset="-122"/>
                <a:ea typeface="微软雅黑" panose="020B0503020204020204" charset="-122"/>
              </a:rPr>
              <a:t>月</a:t>
            </a:r>
            <a:r>
              <a:rPr kumimoji="1" lang="en-US" altLang="zh-CN" sz="2000" dirty="0">
                <a:solidFill>
                  <a:schemeClr val="bg1"/>
                </a:solidFill>
                <a:latin typeface="微软雅黑" panose="020B0503020204020204" charset="-122"/>
                <a:ea typeface="微软雅黑" panose="020B0503020204020204" charset="-122"/>
              </a:rPr>
              <a:t>19</a:t>
            </a:r>
            <a:r>
              <a:rPr kumimoji="1" lang="zh-CN" altLang="en-US" sz="2000" dirty="0">
                <a:solidFill>
                  <a:schemeClr val="bg1"/>
                </a:solidFill>
                <a:latin typeface="微软雅黑" panose="020B0503020204020204" charset="-122"/>
                <a:ea typeface="微软雅黑" panose="020B0503020204020204" charset="-122"/>
              </a:rPr>
              <a:t>日</a:t>
            </a:r>
            <a:endParaRPr kumimoji="1" lang="zh-CN" altLang="en-US" sz="2000" dirty="0">
              <a:solidFill>
                <a:schemeClr val="bg1"/>
              </a:solidFill>
              <a:latin typeface="微软雅黑" panose="020B0503020204020204" charset="-122"/>
              <a:ea typeface="微软雅黑" panose="020B0503020204020204" charset="-122"/>
            </a:endParaRPr>
          </a:p>
        </p:txBody>
      </p:sp>
      <p:cxnSp>
        <p:nvCxnSpPr>
          <p:cNvPr id="46" name="直接连接符 45"/>
          <p:cNvCxnSpPr/>
          <p:nvPr/>
        </p:nvCxnSpPr>
        <p:spPr>
          <a:xfrm>
            <a:off x="3375725" y="3721606"/>
            <a:ext cx="533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4074795" y="485775"/>
            <a:ext cx="3901440" cy="1579880"/>
            <a:chOff x="5693" y="432"/>
            <a:chExt cx="6144" cy="2488"/>
          </a:xfrm>
        </p:grpSpPr>
        <p:pic>
          <p:nvPicPr>
            <p:cNvPr id="44" name="图片 4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693" y="432"/>
              <a:ext cx="2565" cy="2489"/>
            </a:xfrm>
            <a:prstGeom prst="rect">
              <a:avLst/>
            </a:prstGeom>
          </p:spPr>
        </p:pic>
        <p:pic>
          <p:nvPicPr>
            <p:cNvPr id="12" name="图片 11" descr="9f8c4dade45eb9c4db397b7e45fe87f1-modified"/>
            <p:cNvPicPr>
              <a:picLocks noChangeAspect="1"/>
            </p:cNvPicPr>
            <p:nvPr/>
          </p:nvPicPr>
          <p:blipFill>
            <a:blip r:embed="rId2"/>
            <a:stretch>
              <a:fillRect/>
            </a:stretch>
          </p:blipFill>
          <p:spPr>
            <a:xfrm>
              <a:off x="9355" y="436"/>
              <a:ext cx="2482" cy="2482"/>
            </a:xfrm>
            <a:prstGeom prst="rect">
              <a:avLst/>
            </a:prstGeom>
          </p:spPr>
        </p:pic>
      </p:grpSp>
      <p:sp>
        <p:nvSpPr>
          <p:cNvPr id="2" name="文本框 1"/>
          <p:cNvSpPr txBox="1"/>
          <p:nvPr/>
        </p:nvSpPr>
        <p:spPr>
          <a:xfrm>
            <a:off x="969010" y="5955030"/>
            <a:ext cx="10255250" cy="368300"/>
          </a:xfrm>
          <a:prstGeom prst="rect">
            <a:avLst/>
          </a:prstGeom>
          <a:noFill/>
        </p:spPr>
        <p:txBody>
          <a:bodyPr wrap="square" rtlCol="0">
            <a:spAutoFit/>
          </a:bodyPr>
          <a:p>
            <a:pPr algn="ctr"/>
            <a:r>
              <a:rPr lang="zh-CN" altLang="en-US"/>
              <a:t>经验贴详见：</a:t>
            </a:r>
            <a:r>
              <a:rPr lang="en-US" altLang="zh-CN"/>
              <a:t>https://github.com/XDUgaile/XDUer-Study-and-Life-Guide</a:t>
            </a:r>
            <a:endParaRPr lang="en-US" altLang="zh-CN"/>
          </a:p>
        </p:txBody>
      </p:sp>
    </p:spTree>
  </p:cSld>
  <p:clrMapOvr>
    <a:masterClrMapping/>
  </p:clrMapOvr>
  <p:transition spd="med">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215281" y="604775"/>
            <a:ext cx="35941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sp>
        <p:nvSpPr>
          <p:cNvPr id="16" name="文本框 16"/>
          <p:cNvSpPr txBox="1"/>
          <p:nvPr/>
        </p:nvSpPr>
        <p:spPr>
          <a:xfrm>
            <a:off x="0" y="107950"/>
            <a:ext cx="9669780" cy="583565"/>
          </a:xfrm>
          <a:prstGeom prst="rect">
            <a:avLst/>
          </a:prstGeom>
          <a:noFill/>
        </p:spPr>
        <p:txBody>
          <a:bodyPr wrap="square" rtlCol="0">
            <a:spAutoFit/>
          </a:bodyPr>
          <a:p>
            <a:pPr algn="l">
              <a:buClrTx/>
              <a:buSzTx/>
              <a:buFontTx/>
            </a:pPr>
            <a:r>
              <a:rPr lang="zh-CN" altLang="en-US" sz="3200" b="1" dirty="0">
                <a:solidFill>
                  <a:schemeClr val="bg1"/>
                </a:solidFill>
                <a:latin typeface="微软雅黑" panose="020B0503020204020204" charset="-122"/>
                <a:ea typeface="微软雅黑" panose="020B0503020204020204" charset="-122"/>
              </a:rPr>
              <a:t> </a:t>
            </a:r>
            <a:r>
              <a:rPr lang="en-US" altLang="zh-CN" sz="3200" b="1" dirty="0">
                <a:solidFill>
                  <a:schemeClr val="bg1"/>
                </a:solidFill>
                <a:latin typeface="微软雅黑" panose="020B0503020204020204" charset="-122"/>
                <a:ea typeface="微软雅黑" panose="020B0503020204020204" charset="-122"/>
              </a:rPr>
              <a:t>1</a:t>
            </a:r>
            <a:r>
              <a:rPr lang="en-US" altLang="zh-CN" sz="3200" b="1" dirty="0">
                <a:solidFill>
                  <a:schemeClr val="bg1"/>
                </a:solidFill>
                <a:latin typeface="微软雅黑" panose="020B0503020204020204" charset="-122"/>
                <a:ea typeface="微软雅黑" panose="020B0503020204020204" charset="-122"/>
              </a:rPr>
              <a:t>.</a:t>
            </a:r>
            <a:r>
              <a:rPr lang="zh-CN" altLang="en-US" sz="3200" b="1" dirty="0">
                <a:solidFill>
                  <a:schemeClr val="bg1"/>
                </a:solidFill>
                <a:latin typeface="微软雅黑" panose="020B0503020204020204" charset="-122"/>
                <a:ea typeface="微软雅黑" panose="020B0503020204020204" charset="-122"/>
              </a:rPr>
              <a:t> </a:t>
            </a:r>
            <a:r>
              <a:rPr lang="zh-CN" altLang="en-US" sz="3200" b="1" dirty="0">
                <a:solidFill>
                  <a:schemeClr val="bg1"/>
                </a:solidFill>
                <a:latin typeface="微软雅黑" panose="020B0503020204020204" charset="-122"/>
                <a:ea typeface="微软雅黑" panose="020B0503020204020204" charset="-122"/>
                <a:sym typeface="+mn-ea"/>
              </a:rPr>
              <a:t>大学四年时间安排规划</a:t>
            </a:r>
            <a:r>
              <a:rPr lang="zh-CN" altLang="en-US" sz="3200" b="1" dirty="0">
                <a:solidFill>
                  <a:schemeClr val="bg1"/>
                </a:solidFill>
                <a:latin typeface="微软雅黑" panose="020B0503020204020204" charset="-122"/>
                <a:ea typeface="微软雅黑" panose="020B0503020204020204" charset="-122"/>
                <a:sym typeface="+mn-ea"/>
              </a:rPr>
              <a:t>参考</a:t>
            </a:r>
            <a:endParaRPr lang="zh-CN" altLang="en-US" sz="3200" b="1" dirty="0">
              <a:solidFill>
                <a:schemeClr val="bg1"/>
              </a:solidFill>
              <a:latin typeface="微软雅黑" panose="020B0503020204020204" charset="-122"/>
              <a:ea typeface="微软雅黑" panose="020B0503020204020204" charset="-122"/>
              <a:sym typeface="+mn-ea"/>
            </a:endParaRPr>
          </a:p>
        </p:txBody>
      </p:sp>
      <p:sp>
        <p:nvSpPr>
          <p:cNvPr id="3" name="文本框 2"/>
          <p:cNvSpPr txBox="1"/>
          <p:nvPr/>
        </p:nvSpPr>
        <p:spPr>
          <a:xfrm>
            <a:off x="432435" y="854710"/>
            <a:ext cx="11450320" cy="5809615"/>
          </a:xfrm>
          <a:prstGeom prst="rect">
            <a:avLst/>
          </a:prstGeom>
          <a:noFill/>
        </p:spPr>
        <p:txBody>
          <a:bodyPr wrap="square" rtlCol="0">
            <a:spAutoFit/>
          </a:bodyPr>
          <a:p>
            <a:pPr>
              <a:lnSpc>
                <a:spcPct val="110000"/>
              </a:lnSpc>
            </a:pPr>
            <a:r>
              <a:rPr lang="zh-CN" altLang="en-US" sz="2600" b="1"/>
              <a:t>大一上</a:t>
            </a:r>
            <a:r>
              <a:rPr lang="en-US" altLang="zh-CN" sz="2600" b="1"/>
              <a:t>：</a:t>
            </a:r>
            <a:r>
              <a:rPr lang="zh-CN" altLang="en-US" sz="2600"/>
              <a:t>适应，学业，星火怀，寒假好好玩（美赛），兴趣（</a:t>
            </a:r>
            <a:r>
              <a:rPr lang="zh-CN" altLang="en-US" sz="2600">
                <a:sym typeface="+mn-ea"/>
              </a:rPr>
              <a:t>方向</a:t>
            </a:r>
            <a:r>
              <a:rPr lang="zh-CN" altLang="en-US" sz="2600"/>
              <a:t>）</a:t>
            </a:r>
            <a:endParaRPr lang="zh-CN" altLang="en-US" sz="2600"/>
          </a:p>
          <a:p>
            <a:pPr>
              <a:lnSpc>
                <a:spcPct val="110000"/>
              </a:lnSpc>
            </a:pPr>
            <a:r>
              <a:rPr lang="zh-CN" altLang="en-US" sz="2600" b="1"/>
              <a:t>大</a:t>
            </a:r>
            <a:r>
              <a:rPr lang="zh-CN" altLang="en-US" sz="2600" b="1">
                <a:sym typeface="+mn-ea"/>
              </a:rPr>
              <a:t>一</a:t>
            </a:r>
            <a:r>
              <a:rPr lang="zh-CN" altLang="en-US" sz="2600" b="1"/>
              <a:t>下</a:t>
            </a:r>
            <a:r>
              <a:rPr lang="en-US" altLang="zh-CN" sz="2600" b="1"/>
              <a:t>：</a:t>
            </a:r>
            <a:r>
              <a:rPr lang="zh-CN" altLang="en-US" sz="2600"/>
              <a:t>学业，兴趣（英语数学竞赛等），竞赛（国创等</a:t>
            </a:r>
            <a:r>
              <a:rPr lang="en-US" altLang="zh-CN" sz="2600"/>
              <a:t>)</a:t>
            </a:r>
            <a:r>
              <a:rPr lang="zh-CN" altLang="en-US" sz="2600"/>
              <a:t>联系，五一数模节，竞赛基地集训，双创周，访学</a:t>
            </a:r>
            <a:endParaRPr lang="zh-CN" altLang="en-US" sz="2600"/>
          </a:p>
          <a:p>
            <a:pPr>
              <a:lnSpc>
                <a:spcPct val="110000"/>
              </a:lnSpc>
            </a:pPr>
            <a:r>
              <a:rPr lang="zh-CN" altLang="en-US" sz="2600" b="1"/>
              <a:t>大二上</a:t>
            </a:r>
            <a:r>
              <a:rPr lang="en-US" altLang="zh-CN" sz="2600" b="1"/>
              <a:t>：</a:t>
            </a:r>
            <a:r>
              <a:rPr lang="zh-CN" altLang="en-US" sz="2600"/>
              <a:t>学业，四级，各种竞赛，十一数模国赛，寒假数模</a:t>
            </a:r>
            <a:r>
              <a:rPr lang="zh-CN" altLang="en-US" sz="2600">
                <a:sym typeface="+mn-ea"/>
              </a:rPr>
              <a:t>美赛</a:t>
            </a:r>
            <a:endParaRPr lang="zh-CN" altLang="en-US" sz="2600"/>
          </a:p>
          <a:p>
            <a:pPr>
              <a:lnSpc>
                <a:spcPct val="110000"/>
              </a:lnSpc>
            </a:pPr>
            <a:r>
              <a:rPr lang="zh-CN" altLang="en-US" sz="2600" b="1"/>
              <a:t>大二下</a:t>
            </a:r>
            <a:r>
              <a:rPr lang="en-US" altLang="zh-CN" sz="2600" b="1"/>
              <a:t>：</a:t>
            </a:r>
            <a:r>
              <a:rPr lang="zh-CN" altLang="en-US" sz="2600"/>
              <a:t>学业，竞赛准备，五一数模，信安赛试水，六级，暑假电赛，实习，访学，考证，考出国英语</a:t>
            </a:r>
            <a:endParaRPr lang="zh-CN" altLang="en-US" sz="2600"/>
          </a:p>
          <a:p>
            <a:pPr>
              <a:lnSpc>
                <a:spcPct val="110000"/>
              </a:lnSpc>
            </a:pPr>
            <a:r>
              <a:rPr lang="zh-CN" altLang="en-US" sz="2600" b="1"/>
              <a:t>大三上</a:t>
            </a:r>
            <a:r>
              <a:rPr lang="en-US" altLang="zh-CN" sz="2600" b="1"/>
              <a:t>：</a:t>
            </a:r>
            <a:r>
              <a:rPr lang="zh-CN" altLang="en-US" sz="2600"/>
              <a:t>学业，密码技术竞赛，其它竞赛，自主方向，找导师，找实习。</a:t>
            </a:r>
            <a:r>
              <a:rPr lang="en-US" altLang="zh-CN" sz="2600"/>
              <a:t>(</a:t>
            </a:r>
            <a:r>
              <a:rPr lang="zh-CN" altLang="en-US" sz="2600"/>
              <a:t>决定去向</a:t>
            </a:r>
            <a:r>
              <a:rPr lang="en-US" altLang="zh-CN" sz="2600"/>
              <a:t>)</a:t>
            </a:r>
            <a:endParaRPr lang="en-US" altLang="zh-CN" sz="2600"/>
          </a:p>
          <a:p>
            <a:pPr>
              <a:lnSpc>
                <a:spcPct val="110000"/>
              </a:lnSpc>
            </a:pPr>
            <a:r>
              <a:rPr lang="zh-CN" altLang="en-US" sz="2600" b="1"/>
              <a:t>大三下</a:t>
            </a:r>
            <a:r>
              <a:rPr lang="en-US" altLang="zh-CN" sz="2600" b="1"/>
              <a:t>：</a:t>
            </a:r>
            <a:r>
              <a:rPr lang="zh-CN" altLang="en-US" sz="2600"/>
              <a:t>学业，信安赛、电赛、互联网</a:t>
            </a:r>
            <a:r>
              <a:rPr lang="en-US" altLang="zh-CN" sz="2600"/>
              <a:t>+</a:t>
            </a:r>
            <a:r>
              <a:rPr lang="zh-CN" altLang="en-US" sz="2600"/>
              <a:t>（最后一次），实习春招，（保研排名）各种夏令营，工作实习，出国文书准备，考研镇导班</a:t>
            </a:r>
            <a:endParaRPr lang="zh-CN" altLang="en-US" sz="2600"/>
          </a:p>
          <a:p>
            <a:pPr>
              <a:lnSpc>
                <a:spcPct val="110000"/>
              </a:lnSpc>
            </a:pPr>
            <a:r>
              <a:rPr lang="zh-CN" altLang="en-US" sz="2600" b="1"/>
              <a:t>大四上</a:t>
            </a:r>
            <a:r>
              <a:rPr lang="en-US" altLang="zh-CN" sz="2600" b="1"/>
              <a:t>：</a:t>
            </a:r>
            <a:r>
              <a:rPr lang="zh-CN" altLang="en-US" sz="2600"/>
              <a:t>学业，保研</a:t>
            </a:r>
            <a:r>
              <a:rPr lang="en-US" altLang="zh-CN" sz="2600"/>
              <a:t>(</a:t>
            </a:r>
            <a:r>
              <a:rPr lang="zh-CN" altLang="en-US" sz="2600"/>
              <a:t>十一前</a:t>
            </a:r>
            <a:r>
              <a:rPr lang="en-US" altLang="zh-CN" sz="2600"/>
              <a:t>)</a:t>
            </a:r>
            <a:r>
              <a:rPr lang="zh-CN" altLang="en-US" sz="2600"/>
              <a:t>，考研，实习，秋招。最后一次四六级考试。</a:t>
            </a:r>
            <a:endParaRPr lang="zh-CN" altLang="en-US" sz="2600"/>
          </a:p>
          <a:p>
            <a:pPr>
              <a:lnSpc>
                <a:spcPct val="110000"/>
              </a:lnSpc>
            </a:pPr>
            <a:r>
              <a:rPr lang="zh-CN" altLang="en-US" sz="2600" b="1"/>
              <a:t>大</a:t>
            </a:r>
            <a:r>
              <a:rPr lang="zh-CN" altLang="en-US" sz="2600" b="1">
                <a:sym typeface="+mn-ea"/>
              </a:rPr>
              <a:t>四</a:t>
            </a:r>
            <a:r>
              <a:rPr lang="zh-CN" altLang="en-US" sz="2600" b="1"/>
              <a:t>下</a:t>
            </a:r>
            <a:r>
              <a:rPr lang="en-US" altLang="zh-CN" sz="2600" b="1"/>
              <a:t>：</a:t>
            </a:r>
            <a:r>
              <a:rPr lang="zh-CN" altLang="en-US" sz="2600"/>
              <a:t>毕业设计，毕业审核，考研复试，面试对接研究生学习工作实习，散伙饭，毕业照。</a:t>
            </a:r>
            <a:endParaRPr lang="zh-CN" altLang="en-US" sz="2600"/>
          </a:p>
        </p:txBody>
      </p:sp>
      <p:sp>
        <p:nvSpPr>
          <p:cNvPr id="5" name="平行四边形 4"/>
          <p:cNvSpPr/>
          <p:nvPr/>
        </p:nvSpPr>
        <p:spPr>
          <a:xfrm>
            <a:off x="76042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平行四边形 7"/>
          <p:cNvSpPr/>
          <p:nvPr/>
        </p:nvSpPr>
        <p:spPr>
          <a:xfrm>
            <a:off x="80380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215281" y="604775"/>
            <a:ext cx="35941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50134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54472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sp>
        <p:nvSpPr>
          <p:cNvPr id="16" name="文本框 16"/>
          <p:cNvSpPr txBox="1"/>
          <p:nvPr/>
        </p:nvSpPr>
        <p:spPr>
          <a:xfrm>
            <a:off x="0" y="107923"/>
            <a:ext cx="7308304" cy="583565"/>
          </a:xfrm>
          <a:prstGeom prst="rect">
            <a:avLst/>
          </a:prstGeom>
          <a:noFill/>
        </p:spPr>
        <p:txBody>
          <a:bodyPr wrap="square" rtlCol="0">
            <a:spAutoFit/>
          </a:bodyPr>
          <a:p>
            <a:pPr algn="l">
              <a:buClrTx/>
              <a:buSzTx/>
              <a:buFontTx/>
            </a:pPr>
            <a:r>
              <a:rPr lang="zh-CN" altLang="en-US" sz="3200" b="1" dirty="0">
                <a:solidFill>
                  <a:schemeClr val="bg1"/>
                </a:solidFill>
                <a:latin typeface="微软雅黑" panose="020B0503020204020204" charset="-122"/>
                <a:ea typeface="微软雅黑" panose="020B0503020204020204" charset="-122"/>
              </a:rPr>
              <a:t> </a:t>
            </a:r>
            <a:r>
              <a:rPr lang="en-US" altLang="zh-CN" sz="3200" b="1" dirty="0">
                <a:solidFill>
                  <a:schemeClr val="bg1"/>
                </a:solidFill>
                <a:latin typeface="微软雅黑" panose="020B0503020204020204" charset="-122"/>
                <a:ea typeface="微软雅黑" panose="020B0503020204020204" charset="-122"/>
              </a:rPr>
              <a:t>2.</a:t>
            </a:r>
            <a:r>
              <a:rPr lang="zh-CN" altLang="en-US" sz="3200" b="1" dirty="0">
                <a:solidFill>
                  <a:schemeClr val="bg1"/>
                </a:solidFill>
                <a:latin typeface="微软雅黑" panose="020B0503020204020204" charset="-122"/>
                <a:ea typeface="微软雅黑" panose="020B0503020204020204" charset="-122"/>
              </a:rPr>
              <a:t> 经验分享</a:t>
            </a:r>
            <a:r>
              <a:rPr lang="en-US" altLang="zh-CN" sz="3200" b="1" dirty="0">
                <a:solidFill>
                  <a:schemeClr val="bg1"/>
                </a:solidFill>
                <a:latin typeface="微软雅黑" panose="020B0503020204020204" charset="-122"/>
                <a:ea typeface="微软雅黑" panose="020B0503020204020204" charset="-122"/>
                <a:sym typeface="+mn-ea"/>
              </a:rPr>
              <a:t>—学习经验</a:t>
            </a:r>
            <a:endParaRPr lang="en-US" altLang="zh-CN" sz="3200" b="1" dirty="0">
              <a:solidFill>
                <a:schemeClr val="bg1"/>
              </a:solidFill>
              <a:latin typeface="微软雅黑" panose="020B0503020204020204" charset="-122"/>
              <a:ea typeface="微软雅黑" panose="020B0503020204020204" charset="-122"/>
              <a:sym typeface="+mn-ea"/>
            </a:endParaRPr>
          </a:p>
        </p:txBody>
      </p:sp>
      <p:sp>
        <p:nvSpPr>
          <p:cNvPr id="6" name="文本框 5"/>
          <p:cNvSpPr txBox="1"/>
          <p:nvPr/>
        </p:nvSpPr>
        <p:spPr>
          <a:xfrm>
            <a:off x="1282700" y="5209540"/>
            <a:ext cx="10001250" cy="1073150"/>
          </a:xfrm>
          <a:prstGeom prst="rect">
            <a:avLst/>
          </a:prstGeom>
          <a:noFill/>
        </p:spPr>
        <p:txBody>
          <a:bodyPr wrap="square" rtlCol="0">
            <a:noAutofit/>
          </a:bodyPr>
          <a:p>
            <a:pPr>
              <a:lnSpc>
                <a:spcPct val="150000"/>
              </a:lnSpc>
            </a:pPr>
            <a:r>
              <a:rPr lang="zh-CN" altLang="en-US" spc="100" dirty="0">
                <a:latin typeface="微软雅黑" panose="020B0503020204020204" charset="-122"/>
                <a:ea typeface="微软雅黑" panose="020B0503020204020204" charset="-122"/>
                <a:cs typeface="微软雅黑" panose="020B0503020204020204" charset="-122"/>
                <a:sym typeface="+mn-ea"/>
              </a:rPr>
              <a:t>我并不是一开始就名列前茅的，</a:t>
            </a:r>
            <a:r>
              <a:rPr lang="zh-CN" altLang="en-US" spc="100" dirty="0">
                <a:latin typeface="微软雅黑" panose="020B0503020204020204" charset="-122"/>
                <a:ea typeface="微软雅黑" panose="020B0503020204020204" charset="-122"/>
                <a:cs typeface="微软雅黑" panose="020B0503020204020204" charset="-122"/>
                <a:sym typeface="+mn-ea"/>
              </a:rPr>
              <a:t>但是在大学三年中，我的成绩</a:t>
            </a:r>
            <a:r>
              <a:rPr lang="zh-CN" altLang="en-US" spc="100" dirty="0">
                <a:latin typeface="微软雅黑" panose="020B0503020204020204" charset="-122"/>
                <a:ea typeface="微软雅黑" panose="020B0503020204020204" charset="-122"/>
                <a:cs typeface="微软雅黑" panose="020B0503020204020204" charset="-122"/>
                <a:sym typeface="+mn-ea"/>
              </a:rPr>
              <a:t>和排名均</a:t>
            </a:r>
            <a:r>
              <a:rPr lang="zh-CN" altLang="en-US" spc="100" dirty="0">
                <a:latin typeface="微软雅黑" panose="020B0503020204020204" charset="-122"/>
                <a:ea typeface="微软雅黑" panose="020B0503020204020204" charset="-122"/>
                <a:cs typeface="微软雅黑" panose="020B0503020204020204" charset="-122"/>
                <a:sym typeface="+mn-ea"/>
              </a:rPr>
              <a:t>稳步提升</a:t>
            </a:r>
            <a:endParaRPr lang="zh-CN" altLang="en-US" dirty="0">
              <a:solidFill>
                <a:schemeClr val="accent1"/>
              </a:solidFill>
              <a:latin typeface="微软雅黑" panose="020B0503020204020204" charset="-122"/>
              <a:ea typeface="微软雅黑" panose="020B0503020204020204" charset="-122"/>
              <a:cs typeface="微软雅黑" panose="020B0503020204020204" charset="-122"/>
            </a:endParaRPr>
          </a:p>
        </p:txBody>
      </p:sp>
      <p:grpSp>
        <p:nvGrpSpPr>
          <p:cNvPr id="3" name="组合 2"/>
          <p:cNvGrpSpPr/>
          <p:nvPr/>
        </p:nvGrpSpPr>
        <p:grpSpPr>
          <a:xfrm>
            <a:off x="2155825" y="1250950"/>
            <a:ext cx="6965950" cy="2048510"/>
            <a:chOff x="2505" y="1970"/>
            <a:chExt cx="10970" cy="3226"/>
          </a:xfrm>
        </p:grpSpPr>
        <p:grpSp>
          <p:nvGrpSpPr>
            <p:cNvPr id="53" name="组合 52"/>
            <p:cNvGrpSpPr/>
            <p:nvPr/>
          </p:nvGrpSpPr>
          <p:grpSpPr>
            <a:xfrm>
              <a:off x="9887" y="1970"/>
              <a:ext cx="3588" cy="3227"/>
              <a:chOff x="7164" y="1891"/>
              <a:chExt cx="3172" cy="2848"/>
            </a:xfrm>
          </p:grpSpPr>
          <p:pic>
            <p:nvPicPr>
              <p:cNvPr id="41" name="图片 40"/>
              <p:cNvPicPr>
                <a:picLocks noChangeAspect="1"/>
              </p:cNvPicPr>
              <p:nvPr/>
            </p:nvPicPr>
            <p:blipFill>
              <a:blip r:embed="rId3"/>
              <a:srcRect l="22032" t="5946" r="22384" b="3005"/>
              <a:stretch>
                <a:fillRect/>
              </a:stretch>
            </p:blipFill>
            <p:spPr>
              <a:xfrm>
                <a:off x="7164" y="1891"/>
                <a:ext cx="3172" cy="2848"/>
              </a:xfrm>
              <a:prstGeom prst="rect">
                <a:avLst/>
              </a:prstGeom>
            </p:spPr>
          </p:pic>
          <p:sp>
            <p:nvSpPr>
              <p:cNvPr id="44" name="文本框 43"/>
              <p:cNvSpPr txBox="1"/>
              <p:nvPr/>
            </p:nvSpPr>
            <p:spPr>
              <a:xfrm>
                <a:off x="7389" y="3197"/>
                <a:ext cx="934" cy="454"/>
              </a:xfrm>
              <a:prstGeom prst="rect">
                <a:avLst/>
              </a:prstGeom>
              <a:solidFill>
                <a:schemeClr val="bg1"/>
              </a:solidFill>
            </p:spPr>
            <p:txBody>
              <a:bodyPr wrap="square" rtlCol="0">
                <a:noAutofit/>
              </a:bodyPr>
              <a:p>
                <a:r>
                  <a:rPr lang="en-US" altLang="zh-CN" sz="1600" b="1">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11%</a:t>
                </a:r>
                <a:endParaRPr lang="en-US" altLang="zh-CN" sz="1600" b="1">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45" name="文本框 44"/>
              <p:cNvSpPr txBox="1"/>
              <p:nvPr/>
            </p:nvSpPr>
            <p:spPr>
              <a:xfrm>
                <a:off x="8345" y="2905"/>
                <a:ext cx="810" cy="469"/>
              </a:xfrm>
              <a:prstGeom prst="rect">
                <a:avLst/>
              </a:prstGeom>
              <a:solidFill>
                <a:schemeClr val="bg1"/>
              </a:solidFill>
            </p:spPr>
            <p:txBody>
              <a:bodyPr wrap="square" rtlCol="0">
                <a:noAutofit/>
              </a:bodyPr>
              <a:p>
                <a:r>
                  <a:rPr lang="en-US" altLang="zh-CN" sz="1600" b="1">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8%</a:t>
                </a:r>
                <a:endParaRPr lang="en-US" altLang="zh-CN" sz="1600" b="1">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46" name="文本框 45"/>
              <p:cNvSpPr txBox="1"/>
              <p:nvPr/>
            </p:nvSpPr>
            <p:spPr>
              <a:xfrm>
                <a:off x="9311" y="2726"/>
                <a:ext cx="889" cy="369"/>
              </a:xfrm>
              <a:prstGeom prst="rect">
                <a:avLst/>
              </a:prstGeom>
              <a:solidFill>
                <a:schemeClr val="bg1"/>
              </a:solidFill>
            </p:spPr>
            <p:txBody>
              <a:bodyPr wrap="square" rtlCol="0">
                <a:noAutofit/>
              </a:bodyPr>
              <a:p>
                <a:r>
                  <a:rPr lang="en-US" altLang="zh-CN" sz="1600" b="1">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1%</a:t>
                </a:r>
                <a:endParaRPr lang="en-US" altLang="zh-CN" sz="1600" b="1">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grpSp>
        <p:grpSp>
          <p:nvGrpSpPr>
            <p:cNvPr id="52" name="组合 51"/>
            <p:cNvGrpSpPr/>
            <p:nvPr/>
          </p:nvGrpSpPr>
          <p:grpSpPr>
            <a:xfrm>
              <a:off x="2505" y="2078"/>
              <a:ext cx="5687" cy="2889"/>
              <a:chOff x="733" y="1997"/>
              <a:chExt cx="4756" cy="2432"/>
            </a:xfrm>
          </p:grpSpPr>
          <p:pic>
            <p:nvPicPr>
              <p:cNvPr id="40" name="图片 39"/>
              <p:cNvPicPr>
                <a:picLocks noChangeAspect="1"/>
              </p:cNvPicPr>
              <p:nvPr/>
            </p:nvPicPr>
            <p:blipFill>
              <a:blip r:embed="rId4"/>
              <a:srcRect l="6993" t="9337" r="8613" b="12909"/>
              <a:stretch>
                <a:fillRect/>
              </a:stretch>
            </p:blipFill>
            <p:spPr>
              <a:xfrm>
                <a:off x="733" y="1997"/>
                <a:ext cx="4756" cy="2432"/>
              </a:xfrm>
              <a:prstGeom prst="rect">
                <a:avLst/>
              </a:prstGeom>
              <a:ln w="12700">
                <a:noFill/>
              </a:ln>
            </p:spPr>
          </p:pic>
          <p:sp>
            <p:nvSpPr>
              <p:cNvPr id="42" name="文本框 41"/>
              <p:cNvSpPr txBox="1"/>
              <p:nvPr/>
            </p:nvSpPr>
            <p:spPr>
              <a:xfrm>
                <a:off x="2829" y="2925"/>
                <a:ext cx="1427" cy="513"/>
              </a:xfrm>
              <a:prstGeom prst="rect">
                <a:avLst/>
              </a:prstGeom>
              <a:solidFill>
                <a:schemeClr val="bg1"/>
              </a:solidFill>
            </p:spPr>
            <p:txBody>
              <a:bodyPr wrap="square" rtlCol="0">
                <a:noAutofit/>
              </a:bodyPr>
              <a:p>
                <a:r>
                  <a:rPr lang="en-US" altLang="zh-CN" b="1">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112.89</a:t>
                </a:r>
                <a:endParaRPr lang="en-US" altLang="zh-CN" b="1">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43" name="文本框 42"/>
              <p:cNvSpPr txBox="1"/>
              <p:nvPr/>
            </p:nvSpPr>
            <p:spPr>
              <a:xfrm>
                <a:off x="2829" y="3615"/>
                <a:ext cx="1427" cy="513"/>
              </a:xfrm>
              <a:prstGeom prst="rect">
                <a:avLst/>
              </a:prstGeom>
              <a:solidFill>
                <a:schemeClr val="bg1"/>
              </a:solidFill>
            </p:spPr>
            <p:txBody>
              <a:bodyPr wrap="square" rtlCol="0">
                <a:noAutofit/>
              </a:bodyPr>
              <a:p>
                <a:r>
                  <a:rPr lang="en-US" altLang="zh-CN" b="1">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3.8/4.0</a:t>
                </a:r>
                <a:endParaRPr lang="en-US" altLang="zh-CN" b="1">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grpSp>
      </p:grpSp>
      <p:sp>
        <p:nvSpPr>
          <p:cNvPr id="54" name="文本框 53"/>
          <p:cNvSpPr txBox="1"/>
          <p:nvPr/>
        </p:nvSpPr>
        <p:spPr>
          <a:xfrm>
            <a:off x="1282700" y="3411220"/>
            <a:ext cx="6684010" cy="368300"/>
          </a:xfrm>
          <a:prstGeom prst="rect">
            <a:avLst/>
          </a:prstGeom>
          <a:noFill/>
        </p:spPr>
        <p:txBody>
          <a:bodyPr wrap="square" rtlCol="0">
            <a:spAutoFit/>
          </a:bodyPr>
          <a:p>
            <a:r>
              <a:rPr lang="en-US" altLang="zh-CN" spc="100" dirty="0">
                <a:latin typeface="微软雅黑" panose="020B0503020204020204" charset="-122"/>
                <a:ea typeface="微软雅黑" panose="020B0503020204020204" charset="-122"/>
                <a:cs typeface="微软雅黑" panose="020B0503020204020204" charset="-122"/>
                <a:sym typeface="+mn-ea"/>
              </a:rPr>
              <a:t>本科前三学年</a:t>
            </a:r>
            <a:r>
              <a:rPr lang="zh-CN" altLang="en-US" spc="100" dirty="0">
                <a:latin typeface="微软雅黑" panose="020B0503020204020204" charset="-122"/>
                <a:ea typeface="微软雅黑" panose="020B0503020204020204" charset="-122"/>
                <a:cs typeface="微软雅黑" panose="020B0503020204020204" charset="-122"/>
                <a:sym typeface="+mn-ea"/>
              </a:rPr>
              <a:t>累计</a:t>
            </a:r>
            <a:r>
              <a:rPr lang="zh-CN" altLang="en-US" b="1" spc="100" dirty="0">
                <a:solidFill>
                  <a:srgbClr val="FF0000"/>
                </a:solidFill>
                <a:latin typeface="微软雅黑" panose="020B0503020204020204" charset="-122"/>
                <a:ea typeface="微软雅黑" panose="020B0503020204020204" charset="-122"/>
                <a:cs typeface="微软雅黑" panose="020B0503020204020204" charset="-122"/>
                <a:sym typeface="+mn-ea"/>
              </a:rPr>
              <a:t>85+或优秀</a:t>
            </a:r>
            <a:r>
              <a:rPr lang="zh-CN" altLang="en-US" spc="100" dirty="0">
                <a:solidFill>
                  <a:schemeClr val="tx1"/>
                </a:solidFill>
                <a:latin typeface="微软雅黑" panose="020B0503020204020204" charset="-122"/>
                <a:ea typeface="微软雅黑" panose="020B0503020204020204" charset="-122"/>
                <a:cs typeface="微软雅黑" panose="020B0503020204020204" charset="-122"/>
                <a:sym typeface="+mn-ea"/>
              </a:rPr>
              <a:t>以上课程</a:t>
            </a:r>
            <a:r>
              <a:rPr lang="zh-CN" altLang="en-US" b="1" spc="100" dirty="0">
                <a:solidFill>
                  <a:srgbClr val="FF0000"/>
                </a:solidFill>
                <a:latin typeface="微软雅黑" panose="020B0503020204020204" charset="-122"/>
                <a:ea typeface="微软雅黑" panose="020B0503020204020204" charset="-122"/>
                <a:cs typeface="微软雅黑" panose="020B0503020204020204" charset="-122"/>
                <a:sym typeface="+mn-ea"/>
              </a:rPr>
              <a:t>61门课</a:t>
            </a:r>
            <a:r>
              <a:rPr lang="zh-CN" altLang="en-US" b="1" spc="100" dirty="0">
                <a:solidFill>
                  <a:schemeClr val="tx1"/>
                </a:solidFill>
                <a:latin typeface="微软雅黑" panose="020B0503020204020204" charset="-122"/>
                <a:ea typeface="微软雅黑" panose="020B0503020204020204" charset="-122"/>
                <a:cs typeface="微软雅黑" panose="020B0503020204020204" charset="-122"/>
                <a:sym typeface="+mn-ea"/>
              </a:rPr>
              <a:t>，占比</a:t>
            </a:r>
            <a:r>
              <a:rPr lang="en-US" altLang="zh-CN" b="1" spc="100" dirty="0">
                <a:solidFill>
                  <a:schemeClr val="tx1"/>
                </a:solidFill>
                <a:latin typeface="微软雅黑" panose="020B0503020204020204" charset="-122"/>
                <a:ea typeface="微软雅黑" panose="020B0503020204020204" charset="-122"/>
                <a:cs typeface="微软雅黑" panose="020B0503020204020204" charset="-122"/>
                <a:sym typeface="+mn-ea"/>
              </a:rPr>
              <a:t>63%</a:t>
            </a:r>
            <a:endParaRPr lang="en-US" altLang="zh-CN" b="1" spc="1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116" name="文本框 115"/>
          <p:cNvSpPr txBox="1"/>
          <p:nvPr/>
        </p:nvSpPr>
        <p:spPr>
          <a:xfrm>
            <a:off x="1282700" y="4309428"/>
            <a:ext cx="1011555" cy="521970"/>
          </a:xfrm>
          <a:prstGeom prst="rect">
            <a:avLst/>
          </a:prstGeom>
          <a:noFill/>
        </p:spPr>
        <p:txBody>
          <a:bodyPr wrap="square" rtlCol="0">
            <a:spAutoFit/>
          </a:bodyPr>
          <a:p>
            <a:r>
              <a:rPr lang="en-US" altLang="zh-CN" sz="2800" b="1" dirty="0">
                <a:solidFill>
                  <a:schemeClr val="accent1"/>
                </a:solidFill>
                <a:latin typeface="微软雅黑" panose="020B0503020204020204" charset="-122"/>
                <a:ea typeface="微软雅黑" panose="020B0503020204020204" charset="-122"/>
              </a:rPr>
              <a:t>排名</a:t>
            </a:r>
            <a:endParaRPr lang="en-US" altLang="zh-CN" sz="2800" b="1" dirty="0">
              <a:solidFill>
                <a:schemeClr val="accent1"/>
              </a:solidFill>
              <a:latin typeface="微软雅黑" panose="020B0503020204020204" charset="-122"/>
              <a:ea typeface="微软雅黑" panose="020B0503020204020204" charset="-122"/>
            </a:endParaRPr>
          </a:p>
        </p:txBody>
      </p:sp>
      <p:sp>
        <p:nvSpPr>
          <p:cNvPr id="117" name="文本框 116"/>
          <p:cNvSpPr txBox="1"/>
          <p:nvPr/>
        </p:nvSpPr>
        <p:spPr>
          <a:xfrm>
            <a:off x="2538730" y="3825240"/>
            <a:ext cx="6383655" cy="1337945"/>
          </a:xfrm>
          <a:prstGeom prst="rect">
            <a:avLst/>
          </a:prstGeom>
          <a:noFill/>
        </p:spPr>
        <p:txBody>
          <a:bodyPr wrap="square" rtlCol="0">
            <a:spAutoFit/>
          </a:bodyPr>
          <a:p>
            <a:pPr>
              <a:lnSpc>
                <a:spcPct val="150000"/>
              </a:lnSpc>
            </a:pPr>
            <a:r>
              <a:rPr lang="zh-CN" altLang="en-US">
                <a:latin typeface="+mn-ea"/>
                <a:cs typeface="+mn-ea"/>
              </a:rPr>
              <a:t>大一</a:t>
            </a:r>
            <a:r>
              <a:rPr lang="en-US" altLang="zh-CN">
                <a:latin typeface="+mn-ea"/>
                <a:cs typeface="+mn-ea"/>
              </a:rPr>
              <a:t>  </a:t>
            </a:r>
            <a:r>
              <a:rPr lang="zh-CN" altLang="en-US">
                <a:latin typeface="+mn-ea"/>
                <a:cs typeface="+mn-ea"/>
              </a:rPr>
              <a:t>总成绩</a:t>
            </a:r>
            <a:r>
              <a:rPr lang="en-US" altLang="zh-CN">
                <a:latin typeface="+mn-ea"/>
                <a:cs typeface="+mn-ea"/>
              </a:rPr>
              <a:t> </a:t>
            </a:r>
            <a:r>
              <a:rPr lang="en-US" altLang="zh-CN" b="1">
                <a:solidFill>
                  <a:srgbClr val="FF0000"/>
                </a:solidFill>
                <a:latin typeface="+mn-ea"/>
                <a:cs typeface="+mn-ea"/>
                <a:sym typeface="+mn-ea"/>
              </a:rPr>
              <a:t>9</a:t>
            </a:r>
            <a:r>
              <a:rPr lang="en-US" altLang="zh-CN" b="1">
                <a:solidFill>
                  <a:srgbClr val="FF0000"/>
                </a:solidFill>
                <a:latin typeface="+mn-ea"/>
                <a:cs typeface="+mn-ea"/>
              </a:rPr>
              <a:t>1.399</a:t>
            </a:r>
            <a:r>
              <a:rPr lang="zh-CN" altLang="en-US">
                <a:latin typeface="+mn-ea"/>
                <a:cs typeface="+mn-ea"/>
              </a:rPr>
              <a:t>，位列</a:t>
            </a:r>
            <a:r>
              <a:rPr lang="en-US" altLang="zh-CN">
                <a:latin typeface="+mn-ea"/>
                <a:cs typeface="+mn-ea"/>
              </a:rPr>
              <a:t> </a:t>
            </a:r>
            <a:r>
              <a:rPr lang="en-US" altLang="zh-CN" b="1">
                <a:solidFill>
                  <a:srgbClr val="FF0000"/>
                </a:solidFill>
                <a:latin typeface="+mn-ea"/>
                <a:cs typeface="+mn-ea"/>
              </a:rPr>
              <a:t>179 / 1511</a:t>
            </a:r>
            <a:r>
              <a:rPr lang="zh-CN" altLang="en-US">
                <a:latin typeface="+mn-ea"/>
                <a:cs typeface="+mn-ea"/>
              </a:rPr>
              <a:t>（计算机大类）</a:t>
            </a:r>
            <a:endParaRPr lang="en-US" altLang="zh-CN">
              <a:latin typeface="+mn-ea"/>
              <a:cs typeface="+mn-ea"/>
            </a:endParaRPr>
          </a:p>
          <a:p>
            <a:pPr>
              <a:lnSpc>
                <a:spcPct val="150000"/>
              </a:lnSpc>
            </a:pPr>
            <a:r>
              <a:rPr lang="zh-CN" altLang="en-US">
                <a:latin typeface="+mn-ea"/>
                <a:cs typeface="+mn-ea"/>
              </a:rPr>
              <a:t>大二</a:t>
            </a:r>
            <a:r>
              <a:rPr lang="en-US" altLang="zh-CN">
                <a:latin typeface="+mn-ea"/>
                <a:cs typeface="+mn-ea"/>
              </a:rPr>
              <a:t> </a:t>
            </a:r>
            <a:r>
              <a:rPr lang="zh-CN" altLang="en-US">
                <a:latin typeface="+mn-ea"/>
                <a:cs typeface="+mn-ea"/>
                <a:sym typeface="+mn-ea"/>
              </a:rPr>
              <a:t>总成绩</a:t>
            </a:r>
            <a:r>
              <a:rPr lang="en-US" altLang="zh-CN" b="1">
                <a:solidFill>
                  <a:srgbClr val="FF0000"/>
                </a:solidFill>
                <a:latin typeface="+mn-ea"/>
                <a:cs typeface="+mn-ea"/>
                <a:sym typeface="+mn-ea"/>
              </a:rPr>
              <a:t> </a:t>
            </a:r>
            <a:r>
              <a:rPr lang="en-US" altLang="zh-CN" b="1">
                <a:solidFill>
                  <a:srgbClr val="FF0000"/>
                </a:solidFill>
                <a:latin typeface="+mn-ea"/>
                <a:cs typeface="+mn-ea"/>
              </a:rPr>
              <a:t>92.276 </a:t>
            </a:r>
            <a:r>
              <a:rPr lang="zh-CN" altLang="en-US">
                <a:latin typeface="+mn-ea"/>
                <a:cs typeface="+mn-ea"/>
              </a:rPr>
              <a:t>，</a:t>
            </a:r>
            <a:r>
              <a:rPr lang="zh-CN" altLang="en-US">
                <a:latin typeface="+mn-ea"/>
                <a:cs typeface="+mn-ea"/>
                <a:sym typeface="+mn-ea"/>
              </a:rPr>
              <a:t>位列</a:t>
            </a:r>
            <a:r>
              <a:rPr lang="en-US" altLang="zh-CN">
                <a:latin typeface="+mn-ea"/>
                <a:cs typeface="+mn-ea"/>
                <a:sym typeface="+mn-ea"/>
              </a:rPr>
              <a:t> </a:t>
            </a:r>
            <a:r>
              <a:rPr lang="en-US" altLang="zh-CN" b="1">
                <a:solidFill>
                  <a:srgbClr val="FF0000"/>
                </a:solidFill>
                <a:latin typeface="+mn-ea"/>
                <a:cs typeface="+mn-ea"/>
              </a:rPr>
              <a:t>4 / 64</a:t>
            </a:r>
            <a:r>
              <a:rPr lang="zh-CN" altLang="en-US">
                <a:latin typeface="+mn-ea"/>
                <a:cs typeface="+mn-ea"/>
              </a:rPr>
              <a:t>（专业）</a:t>
            </a:r>
            <a:endParaRPr lang="en-US" altLang="zh-CN">
              <a:latin typeface="+mn-ea"/>
              <a:cs typeface="+mn-ea"/>
            </a:endParaRPr>
          </a:p>
          <a:p>
            <a:pPr>
              <a:lnSpc>
                <a:spcPct val="150000"/>
              </a:lnSpc>
            </a:pPr>
            <a:r>
              <a:rPr lang="zh-CN" altLang="en-US">
                <a:latin typeface="+mn-ea"/>
                <a:cs typeface="+mn-ea"/>
              </a:rPr>
              <a:t>大三</a:t>
            </a:r>
            <a:r>
              <a:rPr lang="en-US" altLang="zh-CN">
                <a:latin typeface="+mn-ea"/>
                <a:cs typeface="+mn-ea"/>
              </a:rPr>
              <a:t> </a:t>
            </a:r>
            <a:r>
              <a:rPr lang="zh-CN" altLang="en-US">
                <a:latin typeface="+mn-ea"/>
                <a:cs typeface="+mn-ea"/>
                <a:sym typeface="+mn-ea"/>
              </a:rPr>
              <a:t>总成绩</a:t>
            </a:r>
            <a:r>
              <a:rPr lang="en-US" altLang="zh-CN">
                <a:latin typeface="+mn-ea"/>
                <a:cs typeface="+mn-ea"/>
                <a:sym typeface="+mn-ea"/>
              </a:rPr>
              <a:t> </a:t>
            </a:r>
            <a:r>
              <a:rPr lang="en-US" altLang="zh-CN" b="1">
                <a:solidFill>
                  <a:srgbClr val="FF0000"/>
                </a:solidFill>
                <a:latin typeface="+mn-ea"/>
                <a:cs typeface="+mn-ea"/>
              </a:rPr>
              <a:t>112.89</a:t>
            </a:r>
            <a:r>
              <a:rPr lang="zh-CN" altLang="en-US" b="1">
                <a:solidFill>
                  <a:schemeClr val="tx1"/>
                </a:solidFill>
                <a:latin typeface="+mn-ea"/>
                <a:cs typeface="+mn-ea"/>
              </a:rPr>
              <a:t>，</a:t>
            </a:r>
            <a:r>
              <a:rPr lang="en-US" altLang="zh-CN">
                <a:latin typeface="+mn-ea"/>
                <a:cs typeface="+mn-ea"/>
              </a:rPr>
              <a:t> </a:t>
            </a:r>
            <a:r>
              <a:rPr lang="zh-CN" altLang="en-US">
                <a:latin typeface="+mn-ea"/>
                <a:cs typeface="+mn-ea"/>
                <a:sym typeface="+mn-ea"/>
              </a:rPr>
              <a:t>位列</a:t>
            </a:r>
            <a:r>
              <a:rPr lang="en-US" altLang="zh-CN" b="1">
                <a:solidFill>
                  <a:srgbClr val="FF0000"/>
                </a:solidFill>
                <a:latin typeface="+mn-ea"/>
                <a:cs typeface="+mn-ea"/>
                <a:sym typeface="+mn-ea"/>
              </a:rPr>
              <a:t> </a:t>
            </a:r>
            <a:r>
              <a:rPr lang="en-US" altLang="zh-CN" b="1">
                <a:solidFill>
                  <a:srgbClr val="FF0000"/>
                </a:solidFill>
                <a:latin typeface="+mn-ea"/>
                <a:cs typeface="+mn-ea"/>
              </a:rPr>
              <a:t>1 / 71</a:t>
            </a:r>
            <a:r>
              <a:rPr lang="zh-CN" altLang="en-US">
                <a:latin typeface="+mn-ea"/>
                <a:cs typeface="+mn-ea"/>
                <a:sym typeface="+mn-ea"/>
              </a:rPr>
              <a:t>（专业）</a:t>
            </a:r>
            <a:endParaRPr lang="en-US" altLang="zh-CN">
              <a:latin typeface="+mn-ea"/>
              <a:cs typeface="+mn-ea"/>
            </a:endParaRPr>
          </a:p>
        </p:txBody>
      </p:sp>
      <p:graphicFrame>
        <p:nvGraphicFramePr>
          <p:cNvPr id="36" name="图表 35"/>
          <p:cNvGraphicFramePr/>
          <p:nvPr/>
        </p:nvGraphicFramePr>
        <p:xfrm>
          <a:off x="8648266" y="3653807"/>
          <a:ext cx="2904452" cy="2107539"/>
        </p:xfrm>
        <a:graphic>
          <a:graphicData uri="http://schemas.openxmlformats.org/drawingml/2006/chart">
            <c:chart xmlns:c="http://schemas.openxmlformats.org/drawingml/2006/chart" xmlns:r="http://schemas.openxmlformats.org/officeDocument/2006/relationships" r:id="rId1"/>
          </a:graphicData>
        </a:graphic>
      </p:graphicFrame>
      <p:grpSp>
        <p:nvGrpSpPr>
          <p:cNvPr id="5" name="组合 4"/>
          <p:cNvGrpSpPr/>
          <p:nvPr/>
        </p:nvGrpSpPr>
        <p:grpSpPr>
          <a:xfrm>
            <a:off x="9325344" y="4231168"/>
            <a:ext cx="1282332" cy="921810"/>
            <a:chOff x="1099542" y="4391830"/>
            <a:chExt cx="1282332" cy="921810"/>
          </a:xfrm>
        </p:grpSpPr>
        <p:sp>
          <p:nvSpPr>
            <p:cNvPr id="12" name="文本框 11"/>
            <p:cNvSpPr txBox="1"/>
            <p:nvPr/>
          </p:nvSpPr>
          <p:spPr>
            <a:xfrm>
              <a:off x="1099542" y="4391830"/>
              <a:ext cx="631904" cy="400110"/>
            </a:xfrm>
            <a:prstGeom prst="rect">
              <a:avLst/>
            </a:prstGeom>
            <a:noFill/>
          </p:spPr>
          <p:txBody>
            <a:bodyPr wrap="none">
              <a:spAutoFit/>
            </a:bodyPr>
            <a:p>
              <a:r>
                <a:rPr lang="en-US" altLang="zh-CN" sz="2000" dirty="0">
                  <a:solidFill>
                    <a:schemeClr val="tx1"/>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95+</a:t>
              </a:r>
              <a:endParaRPr lang="en-US" altLang="zh-CN" sz="2000" dirty="0">
                <a:solidFill>
                  <a:schemeClr val="tx1"/>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p:txBody>
        </p:sp>
        <p:sp>
          <p:nvSpPr>
            <p:cNvPr id="14" name="文本框 13"/>
            <p:cNvSpPr txBox="1"/>
            <p:nvPr/>
          </p:nvSpPr>
          <p:spPr>
            <a:xfrm>
              <a:off x="1482269" y="4913530"/>
              <a:ext cx="899605" cy="400110"/>
            </a:xfrm>
            <a:prstGeom prst="rect">
              <a:avLst/>
            </a:prstGeom>
            <a:noFill/>
          </p:spPr>
          <p:txBody>
            <a:bodyPr wrap="none">
              <a:spAutoFit/>
            </a:bodyPr>
            <a:p>
              <a:r>
                <a:rPr lang="en-US" altLang="zh-CN" sz="2000" dirty="0">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85-90</a:t>
              </a:r>
              <a:endParaRPr lang="zh-CN" altLang="en-US" sz="2000" dirty="0">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215281" y="604775"/>
            <a:ext cx="35941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50134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54472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sp>
        <p:nvSpPr>
          <p:cNvPr id="16" name="文本框 16"/>
          <p:cNvSpPr txBox="1"/>
          <p:nvPr/>
        </p:nvSpPr>
        <p:spPr>
          <a:xfrm>
            <a:off x="0" y="107923"/>
            <a:ext cx="7308304" cy="583565"/>
          </a:xfrm>
          <a:prstGeom prst="rect">
            <a:avLst/>
          </a:prstGeom>
          <a:noFill/>
        </p:spPr>
        <p:txBody>
          <a:bodyPr wrap="square" rtlCol="0">
            <a:spAutoFit/>
          </a:bodyPr>
          <a:p>
            <a:pPr algn="l">
              <a:buClrTx/>
              <a:buSzTx/>
              <a:buFontTx/>
            </a:pPr>
            <a:r>
              <a:rPr lang="zh-CN" altLang="en-US" sz="3200" b="1" dirty="0">
                <a:solidFill>
                  <a:schemeClr val="bg1"/>
                </a:solidFill>
                <a:latin typeface="微软雅黑" panose="020B0503020204020204" charset="-122"/>
                <a:ea typeface="微软雅黑" panose="020B0503020204020204" charset="-122"/>
                <a:sym typeface="+mn-ea"/>
              </a:rPr>
              <a:t> </a:t>
            </a:r>
            <a:r>
              <a:rPr lang="en-US" altLang="zh-CN" sz="3200" b="1" dirty="0">
                <a:solidFill>
                  <a:schemeClr val="bg1"/>
                </a:solidFill>
                <a:latin typeface="微软雅黑" panose="020B0503020204020204" charset="-122"/>
                <a:ea typeface="微软雅黑" panose="020B0503020204020204" charset="-122"/>
                <a:sym typeface="+mn-ea"/>
              </a:rPr>
              <a:t>2.</a:t>
            </a:r>
            <a:r>
              <a:rPr lang="zh-CN" altLang="en-US" sz="3200" b="1" dirty="0">
                <a:solidFill>
                  <a:schemeClr val="bg1"/>
                </a:solidFill>
                <a:latin typeface="微软雅黑" panose="020B0503020204020204" charset="-122"/>
                <a:ea typeface="微软雅黑" panose="020B0503020204020204" charset="-122"/>
                <a:sym typeface="+mn-ea"/>
              </a:rPr>
              <a:t> 经验分享</a:t>
            </a:r>
            <a:r>
              <a:rPr lang="en-US" altLang="zh-CN" sz="3200" b="1" dirty="0">
                <a:solidFill>
                  <a:schemeClr val="bg1"/>
                </a:solidFill>
                <a:latin typeface="微软雅黑" panose="020B0503020204020204" charset="-122"/>
                <a:ea typeface="微软雅黑" panose="020B0503020204020204" charset="-122"/>
                <a:sym typeface="+mn-ea"/>
              </a:rPr>
              <a:t>—学习经验</a:t>
            </a:r>
            <a:endParaRPr lang="zh-CN" altLang="en-US" sz="3200" b="1" dirty="0">
              <a:solidFill>
                <a:schemeClr val="bg1"/>
              </a:solidFill>
              <a:latin typeface="微软雅黑" panose="020B0503020204020204" charset="-122"/>
              <a:ea typeface="微软雅黑" panose="020B0503020204020204" charset="-122"/>
              <a:sym typeface="+mn-ea"/>
            </a:endParaRPr>
          </a:p>
        </p:txBody>
      </p:sp>
      <p:sp>
        <p:nvSpPr>
          <p:cNvPr id="3" name="文本框 2"/>
          <p:cNvSpPr txBox="1"/>
          <p:nvPr/>
        </p:nvSpPr>
        <p:spPr>
          <a:xfrm>
            <a:off x="751205" y="1078230"/>
            <a:ext cx="10779125" cy="5354320"/>
          </a:xfrm>
          <a:prstGeom prst="rect">
            <a:avLst/>
          </a:prstGeom>
          <a:noFill/>
        </p:spPr>
        <p:txBody>
          <a:bodyPr wrap="square" rtlCol="0">
            <a:spAutoFit/>
          </a:bodyPr>
          <a:p>
            <a:pPr>
              <a:lnSpc>
                <a:spcPct val="150000"/>
              </a:lnSpc>
            </a:pPr>
            <a:r>
              <a:rPr lang="zh-CN" altLang="en-US" sz="2800" b="1" u="sng">
                <a:solidFill>
                  <a:srgbClr val="FF0000"/>
                </a:solidFill>
              </a:rPr>
              <a:t>努力学好专业知识，拿到高绩点，不挂科，少重修</a:t>
            </a:r>
            <a:endParaRPr lang="zh-CN" altLang="en-US" sz="2800" b="1" u="sng">
              <a:solidFill>
                <a:srgbClr val="FF0000"/>
              </a:solidFill>
            </a:endParaRPr>
          </a:p>
          <a:p>
            <a:pPr marL="285750" indent="-285750">
              <a:lnSpc>
                <a:spcPct val="150000"/>
              </a:lnSpc>
              <a:buFont typeface="Arial" panose="020B0604020202020204" pitchFamily="34" charset="0"/>
              <a:buChar char="•"/>
            </a:pPr>
            <a:r>
              <a:rPr lang="zh-CN" altLang="en-US" sz="2000" b="1"/>
              <a:t>如何学好？如何才是高效学习？</a:t>
            </a:r>
            <a:endParaRPr lang="zh-CN" altLang="en-US" sz="2000" b="1"/>
          </a:p>
          <a:p>
            <a:pPr indent="0">
              <a:lnSpc>
                <a:spcPct val="150000"/>
              </a:lnSpc>
              <a:buFont typeface="Arial" panose="020B0604020202020204" pitchFamily="34" charset="0"/>
              <a:buNone/>
            </a:pPr>
            <a:r>
              <a:rPr lang="en-US" altLang="en-US" sz="2000"/>
              <a:t>①</a:t>
            </a:r>
            <a:r>
              <a:rPr lang="zh-CN" altLang="en-US" sz="2000"/>
              <a:t>把</a:t>
            </a:r>
            <a:r>
              <a:rPr lang="zh-CN" altLang="en-US" sz="2000" b="1">
                <a:solidFill>
                  <a:srgbClr val="FF0000"/>
                </a:solidFill>
              </a:rPr>
              <a:t>更多的时间、精力放在高学分课程上</a:t>
            </a:r>
            <a:r>
              <a:rPr lang="zh-CN" altLang="en-US" sz="2000"/>
              <a:t>，信号与系统（</a:t>
            </a:r>
            <a:r>
              <a:rPr lang="en-US" altLang="zh-CN" sz="2000"/>
              <a:t>3</a:t>
            </a:r>
            <a:r>
              <a:rPr lang="zh-CN" altLang="en-US" sz="2000"/>
              <a:t>分）、计算机网络（</a:t>
            </a:r>
            <a:r>
              <a:rPr lang="en-US" altLang="zh-CN" sz="2000"/>
              <a:t>3</a:t>
            </a:r>
            <a:r>
              <a:rPr lang="zh-CN" altLang="en-US" sz="2000"/>
              <a:t>分）、习</a:t>
            </a:r>
            <a:r>
              <a:rPr lang="zh-CN" altLang="en-US" sz="2000"/>
              <a:t>思想（</a:t>
            </a:r>
            <a:r>
              <a:rPr lang="en-US" altLang="zh-CN" sz="2000"/>
              <a:t>3</a:t>
            </a:r>
            <a:r>
              <a:rPr lang="zh-CN" altLang="en-US" sz="2000"/>
              <a:t>分）等是你拉开差距的主要课程</a:t>
            </a:r>
            <a:endParaRPr lang="zh-CN" altLang="en-US" sz="2000"/>
          </a:p>
          <a:p>
            <a:pPr>
              <a:lnSpc>
                <a:spcPct val="150000"/>
              </a:lnSpc>
            </a:pPr>
            <a:r>
              <a:rPr lang="en-US" altLang="en-US" sz="2000">
                <a:solidFill>
                  <a:srgbClr val="FF0000"/>
                </a:solidFill>
              </a:rPr>
              <a:t>②</a:t>
            </a:r>
            <a:r>
              <a:rPr lang="zh-CN" altLang="en-US" sz="2000" b="1">
                <a:solidFill>
                  <a:srgbClr val="FF0000"/>
                </a:solidFill>
              </a:rPr>
              <a:t>学会做笔记</a:t>
            </a:r>
            <a:r>
              <a:rPr lang="zh-CN" altLang="en-US" sz="2000">
                <a:sym typeface="+mn-ea"/>
              </a:rPr>
              <a:t>（</a:t>
            </a:r>
            <a:r>
              <a:rPr lang="zh-CN" altLang="en-US" sz="2000"/>
              <a:t>课堂笔记、课后笔记，可以基于老师的</a:t>
            </a:r>
            <a:r>
              <a:rPr lang="en-US" altLang="zh-CN" sz="2000"/>
              <a:t>word/PPT</a:t>
            </a:r>
            <a:r>
              <a:rPr lang="zh-CN" altLang="en-US" sz="2000"/>
              <a:t>直接进行修改等</a:t>
            </a:r>
            <a:r>
              <a:rPr lang="zh-CN" altLang="en-US" sz="2000">
                <a:sym typeface="+mn-ea"/>
              </a:rPr>
              <a:t>）</a:t>
            </a:r>
            <a:endParaRPr lang="zh-CN" altLang="en-US" sz="2000"/>
          </a:p>
          <a:p>
            <a:pPr>
              <a:lnSpc>
                <a:spcPct val="150000"/>
              </a:lnSpc>
            </a:pPr>
            <a:r>
              <a:rPr lang="en-US" altLang="en-US" sz="2000"/>
              <a:t>③</a:t>
            </a:r>
            <a:r>
              <a:rPr lang="zh-CN" altLang="en-US" sz="2000"/>
              <a:t>课上认真听课，</a:t>
            </a:r>
            <a:r>
              <a:rPr lang="zh-CN" altLang="en-US" sz="2000" b="1">
                <a:solidFill>
                  <a:srgbClr val="FF0000"/>
                </a:solidFill>
              </a:rPr>
              <a:t>理解为主</a:t>
            </a:r>
            <a:r>
              <a:rPr lang="zh-CN" altLang="en-US" sz="2000"/>
              <a:t>，能够减轻期末复习的压力</a:t>
            </a:r>
            <a:endParaRPr lang="zh-CN" altLang="en-US" sz="2000"/>
          </a:p>
          <a:p>
            <a:pPr>
              <a:lnSpc>
                <a:spcPct val="150000"/>
              </a:lnSpc>
            </a:pPr>
            <a:r>
              <a:rPr lang="en-US" altLang="en-US" sz="2000">
                <a:solidFill>
                  <a:srgbClr val="FF0000"/>
                </a:solidFill>
              </a:rPr>
              <a:t>④</a:t>
            </a:r>
            <a:r>
              <a:rPr lang="zh-CN" altLang="en-US" sz="2000" b="1">
                <a:solidFill>
                  <a:srgbClr val="FF0000"/>
                </a:solidFill>
              </a:rPr>
              <a:t>重视课程的平时成绩</a:t>
            </a:r>
            <a:endParaRPr lang="zh-CN" altLang="en-US" sz="2000" b="1">
              <a:solidFill>
                <a:srgbClr val="FF0000"/>
              </a:solidFill>
            </a:endParaRPr>
          </a:p>
          <a:p>
            <a:pPr>
              <a:lnSpc>
                <a:spcPct val="150000"/>
              </a:lnSpc>
            </a:pPr>
            <a:r>
              <a:rPr lang="en-US" altLang="en-US" sz="2000"/>
              <a:t>⑤</a:t>
            </a:r>
            <a:r>
              <a:rPr lang="zh-CN" altLang="en-US" sz="2000" b="1">
                <a:solidFill>
                  <a:srgbClr val="FF0000"/>
                </a:solidFill>
              </a:rPr>
              <a:t>临时抱佛脚</a:t>
            </a:r>
            <a:r>
              <a:rPr lang="zh-CN" altLang="en-US" sz="2000">
                <a:sym typeface="+mn-ea"/>
              </a:rPr>
              <a:t>（</a:t>
            </a:r>
            <a:r>
              <a:rPr lang="zh-CN" altLang="en-US" sz="2000"/>
              <a:t>重点复习老师划的范围，背就是了；期末复习资料，可以找学长学姐要；对比同一课程不同老师划的重点，提高复习精准度）</a:t>
            </a:r>
            <a:endParaRPr lang="en-US" altLang="zh-CN" sz="2000"/>
          </a:p>
          <a:p>
            <a:pPr>
              <a:lnSpc>
                <a:spcPct val="150000"/>
              </a:lnSpc>
            </a:pPr>
            <a:r>
              <a:rPr lang="zh-CN" altLang="en-US" sz="2000"/>
              <a:t>总之，找到适合自己的学习方法，</a:t>
            </a:r>
            <a:r>
              <a:rPr lang="zh-CN" altLang="en-US" sz="2000">
                <a:highlight>
                  <a:srgbClr val="FFFF00"/>
                </a:highlight>
              </a:rPr>
              <a:t>不要无视学习、无效学习、低效学习</a:t>
            </a:r>
            <a:r>
              <a:rPr lang="en-US" altLang="zh-CN" sz="2000">
                <a:highlight>
                  <a:srgbClr val="FFFF00"/>
                </a:highlight>
              </a:rPr>
              <a:t>! ! !</a:t>
            </a:r>
            <a:endParaRPr lang="en-US" altLang="zh-CN" sz="2000">
              <a:highlight>
                <a:srgbClr val="FFFF00"/>
              </a:highlight>
            </a:endParaRPr>
          </a:p>
          <a:p>
            <a:pPr>
              <a:lnSpc>
                <a:spcPct val="150000"/>
              </a:lnSpc>
            </a:pPr>
            <a:endParaRPr lang="en-US" altLang="zh-CN" sz="2000">
              <a:highlight>
                <a:srgbClr val="FFFF00"/>
              </a:highlight>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dir="in"/>
      </p:transition>
    </mc:Choice>
    <mc:Fallback>
      <p:transition spd="slow">
        <p:split orient="vert" dir="in"/>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215281" y="604775"/>
            <a:ext cx="35941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50134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54472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sp>
        <p:nvSpPr>
          <p:cNvPr id="16" name="文本框 16"/>
          <p:cNvSpPr txBox="1"/>
          <p:nvPr/>
        </p:nvSpPr>
        <p:spPr>
          <a:xfrm>
            <a:off x="0" y="107923"/>
            <a:ext cx="7308304" cy="583565"/>
          </a:xfrm>
          <a:prstGeom prst="rect">
            <a:avLst/>
          </a:prstGeom>
          <a:noFill/>
        </p:spPr>
        <p:txBody>
          <a:bodyPr wrap="square" rtlCol="0">
            <a:spAutoFit/>
          </a:bodyPr>
          <a:p>
            <a:pPr algn="l">
              <a:buClrTx/>
              <a:buSzTx/>
              <a:buFontTx/>
            </a:pPr>
            <a:r>
              <a:rPr lang="zh-CN" altLang="en-US" sz="3200" b="1" dirty="0">
                <a:solidFill>
                  <a:schemeClr val="bg1"/>
                </a:solidFill>
                <a:latin typeface="微软雅黑" panose="020B0503020204020204" charset="-122"/>
                <a:ea typeface="微软雅黑" panose="020B0503020204020204" charset="-122"/>
                <a:sym typeface="+mn-ea"/>
              </a:rPr>
              <a:t> </a:t>
            </a:r>
            <a:r>
              <a:rPr lang="en-US" altLang="zh-CN" sz="3200" b="1" dirty="0">
                <a:solidFill>
                  <a:schemeClr val="bg1"/>
                </a:solidFill>
                <a:latin typeface="微软雅黑" panose="020B0503020204020204" charset="-122"/>
                <a:ea typeface="微软雅黑" panose="020B0503020204020204" charset="-122"/>
                <a:sym typeface="+mn-ea"/>
              </a:rPr>
              <a:t>2.</a:t>
            </a:r>
            <a:r>
              <a:rPr lang="zh-CN" altLang="en-US" sz="3200" b="1" dirty="0">
                <a:solidFill>
                  <a:schemeClr val="bg1"/>
                </a:solidFill>
                <a:latin typeface="微软雅黑" panose="020B0503020204020204" charset="-122"/>
                <a:ea typeface="微软雅黑" panose="020B0503020204020204" charset="-122"/>
                <a:sym typeface="+mn-ea"/>
              </a:rPr>
              <a:t> 经验分享</a:t>
            </a:r>
            <a:r>
              <a:rPr lang="en-US" altLang="zh-CN" sz="3200" b="1" dirty="0">
                <a:solidFill>
                  <a:schemeClr val="bg1"/>
                </a:solidFill>
                <a:latin typeface="微软雅黑" panose="020B0503020204020204" charset="-122"/>
                <a:ea typeface="微软雅黑" panose="020B0503020204020204" charset="-122"/>
                <a:sym typeface="+mn-ea"/>
              </a:rPr>
              <a:t>—学习经验</a:t>
            </a:r>
            <a:endParaRPr lang="zh-CN" altLang="en-US" sz="3200" b="1" dirty="0">
              <a:solidFill>
                <a:schemeClr val="bg1"/>
              </a:solidFill>
              <a:latin typeface="微软雅黑" panose="020B0503020204020204" charset="-122"/>
              <a:ea typeface="微软雅黑" panose="020B0503020204020204" charset="-122"/>
              <a:sym typeface="+mn-ea"/>
            </a:endParaRPr>
          </a:p>
        </p:txBody>
      </p:sp>
      <p:sp>
        <p:nvSpPr>
          <p:cNvPr id="3" name="文本框 2"/>
          <p:cNvSpPr txBox="1"/>
          <p:nvPr/>
        </p:nvSpPr>
        <p:spPr>
          <a:xfrm>
            <a:off x="751205" y="1158240"/>
            <a:ext cx="10535920" cy="5031105"/>
          </a:xfrm>
          <a:prstGeom prst="rect">
            <a:avLst/>
          </a:prstGeom>
          <a:noFill/>
        </p:spPr>
        <p:txBody>
          <a:bodyPr wrap="square" rtlCol="0">
            <a:spAutoFit/>
          </a:bodyPr>
          <a:p>
            <a:r>
              <a:rPr lang="zh-CN" altLang="en-US" sz="2400" b="1"/>
              <a:t>学习方式：</a:t>
            </a:r>
            <a:endParaRPr lang="zh-CN" altLang="en-US"/>
          </a:p>
          <a:p>
            <a:pPr>
              <a:lnSpc>
                <a:spcPct val="150000"/>
              </a:lnSpc>
            </a:pPr>
            <a:r>
              <a:rPr lang="zh-CN" altLang="en-US" sz="2000"/>
              <a:t>在大学的课堂上，并不需要把老师讲的每一句话都记录下来（有时候老师讲得也并不好）。我个人经常使用的一种方法是：</a:t>
            </a:r>
            <a:endParaRPr lang="zh-CN" altLang="en-US" sz="2000"/>
          </a:p>
          <a:p>
            <a:pPr marL="342900" indent="-342900">
              <a:lnSpc>
                <a:spcPct val="150000"/>
              </a:lnSpc>
              <a:buFont typeface="Arial" panose="020B0604020202020204" pitchFamily="34" charset="0"/>
              <a:buChar char="•"/>
            </a:pPr>
            <a:r>
              <a:rPr lang="zh-CN" altLang="en-US" sz="2000" b="1"/>
              <a:t>课前预习：</a:t>
            </a:r>
            <a:r>
              <a:rPr lang="zh-CN" altLang="en-US" sz="2000"/>
              <a:t>了解内容，预估难点，上课时重点听讲。</a:t>
            </a:r>
            <a:endParaRPr lang="en-US" altLang="zh-CN" sz="2000"/>
          </a:p>
          <a:p>
            <a:pPr marL="342900" indent="-342900">
              <a:lnSpc>
                <a:spcPct val="150000"/>
              </a:lnSpc>
              <a:buFont typeface="Arial" panose="020B0604020202020204" pitchFamily="34" charset="0"/>
              <a:buChar char="•"/>
            </a:pPr>
            <a:r>
              <a:rPr lang="zh-CN" altLang="en-US" sz="2000" b="1"/>
              <a:t>课上记录疑问：</a:t>
            </a:r>
            <a:r>
              <a:rPr lang="zh-CN" altLang="en-US" sz="2000"/>
              <a:t>简单记下不懂的地方，课后再解决。</a:t>
            </a:r>
            <a:endParaRPr lang="en-US" altLang="zh-CN" sz="2000"/>
          </a:p>
          <a:p>
            <a:pPr marL="342900" indent="-342900">
              <a:lnSpc>
                <a:spcPct val="150000"/>
              </a:lnSpc>
              <a:buFont typeface="Arial" panose="020B0604020202020204" pitchFamily="34" charset="0"/>
              <a:buChar char="•"/>
            </a:pPr>
            <a:r>
              <a:rPr lang="zh-CN" altLang="en-US" sz="2000" b="1"/>
              <a:t>优先理解：</a:t>
            </a:r>
            <a:r>
              <a:rPr lang="zh-CN" altLang="en-US" sz="2000"/>
              <a:t>来不及记笔记时，先放下笔，集中精力听讲，理解后再补记。</a:t>
            </a:r>
            <a:endParaRPr lang="en-US" altLang="zh-CN" sz="2000"/>
          </a:p>
          <a:p>
            <a:pPr marL="342900" indent="-342900">
              <a:lnSpc>
                <a:spcPct val="150000"/>
              </a:lnSpc>
              <a:buFont typeface="Arial" panose="020B0604020202020204" pitchFamily="34" charset="0"/>
              <a:buChar char="•"/>
            </a:pPr>
            <a:r>
              <a:rPr lang="zh-CN" altLang="en-US" sz="2000" b="1"/>
              <a:t>课后解决疑问：</a:t>
            </a:r>
            <a:endParaRPr lang="zh-CN" altLang="en-US" sz="2000" b="1"/>
          </a:p>
          <a:p>
            <a:pPr>
              <a:lnSpc>
                <a:spcPct val="150000"/>
              </a:lnSpc>
            </a:pPr>
            <a:r>
              <a:rPr lang="en-US" altLang="zh-CN" sz="2000"/>
              <a:t>        </a:t>
            </a:r>
            <a:r>
              <a:rPr lang="zh-CN" altLang="en-US" sz="2000"/>
              <a:t>仔细阅读教材和课件。</a:t>
            </a:r>
            <a:endParaRPr lang="en-US" altLang="zh-CN" sz="2000"/>
          </a:p>
          <a:p>
            <a:pPr>
              <a:lnSpc>
                <a:spcPct val="150000"/>
              </a:lnSpc>
            </a:pPr>
            <a:r>
              <a:rPr lang="en-US" altLang="zh-CN" sz="2000"/>
              <a:t>        </a:t>
            </a:r>
            <a:r>
              <a:rPr lang="zh-CN" altLang="en-US" sz="2000"/>
              <a:t>找老师或同学讨论。</a:t>
            </a:r>
            <a:endParaRPr lang="en-US" altLang="zh-CN" sz="2000"/>
          </a:p>
          <a:p>
            <a:pPr>
              <a:lnSpc>
                <a:spcPct val="150000"/>
              </a:lnSpc>
            </a:pPr>
            <a:r>
              <a:rPr lang="en-US" altLang="zh-CN" sz="2000"/>
              <a:t>        </a:t>
            </a:r>
            <a:r>
              <a:rPr lang="zh-CN" altLang="en-US" sz="2000"/>
              <a:t>上网查资料或使用工具（如</a:t>
            </a:r>
            <a:r>
              <a:rPr lang="en-US" altLang="zh-CN" sz="2000"/>
              <a:t>GPT</a:t>
            </a:r>
            <a:r>
              <a:rPr lang="zh-CN" altLang="en-US" sz="2000"/>
              <a:t>）辅助理解。</a:t>
            </a:r>
            <a:endParaRPr lang="zh-CN" altLang="en-US" sz="2000"/>
          </a:p>
          <a:p>
            <a:pPr>
              <a:lnSpc>
                <a:spcPct val="150000"/>
              </a:lnSpc>
            </a:pPr>
            <a:r>
              <a:rPr lang="en-US" altLang="zh-CN"/>
              <a:t>   </a:t>
            </a:r>
            <a:endParaRPr lang="zh-CN" altLang="en-US"/>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215281" y="604775"/>
            <a:ext cx="35941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50134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54472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sp>
        <p:nvSpPr>
          <p:cNvPr id="16" name="文本框 16"/>
          <p:cNvSpPr txBox="1"/>
          <p:nvPr/>
        </p:nvSpPr>
        <p:spPr>
          <a:xfrm>
            <a:off x="0" y="107923"/>
            <a:ext cx="7308304" cy="583565"/>
          </a:xfrm>
          <a:prstGeom prst="rect">
            <a:avLst/>
          </a:prstGeom>
          <a:noFill/>
        </p:spPr>
        <p:txBody>
          <a:bodyPr wrap="square" rtlCol="0">
            <a:spAutoFit/>
          </a:bodyPr>
          <a:p>
            <a:pPr algn="l">
              <a:buClrTx/>
              <a:buSzTx/>
              <a:buFontTx/>
            </a:pPr>
            <a:r>
              <a:rPr lang="zh-CN" altLang="en-US" sz="3200" b="1" dirty="0">
                <a:solidFill>
                  <a:schemeClr val="bg1"/>
                </a:solidFill>
                <a:latin typeface="微软雅黑" panose="020B0503020204020204" charset="-122"/>
                <a:ea typeface="微软雅黑" panose="020B0503020204020204" charset="-122"/>
                <a:sym typeface="+mn-ea"/>
              </a:rPr>
              <a:t> </a:t>
            </a:r>
            <a:r>
              <a:rPr lang="en-US" altLang="zh-CN" sz="3200" b="1" dirty="0">
                <a:solidFill>
                  <a:schemeClr val="bg1"/>
                </a:solidFill>
                <a:latin typeface="微软雅黑" panose="020B0503020204020204" charset="-122"/>
                <a:ea typeface="微软雅黑" panose="020B0503020204020204" charset="-122"/>
                <a:sym typeface="+mn-ea"/>
              </a:rPr>
              <a:t>2.</a:t>
            </a:r>
            <a:r>
              <a:rPr lang="zh-CN" altLang="en-US" sz="3200" b="1" dirty="0">
                <a:solidFill>
                  <a:schemeClr val="bg1"/>
                </a:solidFill>
                <a:latin typeface="微软雅黑" panose="020B0503020204020204" charset="-122"/>
                <a:ea typeface="微软雅黑" panose="020B0503020204020204" charset="-122"/>
                <a:sym typeface="+mn-ea"/>
              </a:rPr>
              <a:t> 经验分享</a:t>
            </a:r>
            <a:r>
              <a:rPr lang="en-US" altLang="zh-CN" sz="3200" b="1" dirty="0">
                <a:solidFill>
                  <a:schemeClr val="bg1"/>
                </a:solidFill>
                <a:latin typeface="微软雅黑" panose="020B0503020204020204" charset="-122"/>
                <a:ea typeface="微软雅黑" panose="020B0503020204020204" charset="-122"/>
                <a:sym typeface="+mn-ea"/>
              </a:rPr>
              <a:t>—学习经验</a:t>
            </a:r>
            <a:endParaRPr lang="zh-CN" altLang="en-US" sz="3200" b="1" dirty="0">
              <a:solidFill>
                <a:schemeClr val="bg1"/>
              </a:solidFill>
              <a:latin typeface="微软雅黑" panose="020B0503020204020204" charset="-122"/>
              <a:ea typeface="微软雅黑" panose="020B0503020204020204" charset="-122"/>
              <a:sym typeface="+mn-ea"/>
            </a:endParaRPr>
          </a:p>
        </p:txBody>
      </p:sp>
      <p:sp>
        <p:nvSpPr>
          <p:cNvPr id="3" name="文本框 2"/>
          <p:cNvSpPr txBox="1"/>
          <p:nvPr/>
        </p:nvSpPr>
        <p:spPr>
          <a:xfrm>
            <a:off x="574675" y="1022985"/>
            <a:ext cx="10963910" cy="5169535"/>
          </a:xfrm>
          <a:prstGeom prst="rect">
            <a:avLst/>
          </a:prstGeom>
          <a:noFill/>
        </p:spPr>
        <p:txBody>
          <a:bodyPr wrap="square" rtlCol="0">
            <a:spAutoFit/>
          </a:bodyPr>
          <a:p>
            <a:pPr>
              <a:lnSpc>
                <a:spcPct val="150000"/>
              </a:lnSpc>
            </a:pPr>
            <a:r>
              <a:rPr lang="zh-CN" altLang="en-US" sz="2000"/>
              <a:t>大学生活和高中相比，时间是非常自由的，除了固定的上课时间和</a:t>
            </a:r>
            <a:r>
              <a:rPr lang="en-US" altLang="zh-CN" sz="2000"/>
              <a:t> DDL </a:t>
            </a:r>
            <a:r>
              <a:rPr lang="zh-CN" altLang="en-US" sz="2000"/>
              <a:t>以外，基本上全是自由时间。但这也就意味着，我们要自己规划好自己的时间。什么时候吃饭，什么时候出去玩，什么时候写作业，都要自己安排</a:t>
            </a:r>
            <a:r>
              <a:rPr lang="zh-CN" altLang="en-US" sz="2000"/>
              <a:t>好。以下是我的一点经验：</a:t>
            </a:r>
            <a:endParaRPr lang="zh-CN" altLang="en-US" sz="2000"/>
          </a:p>
          <a:p>
            <a:pPr marL="342900" indent="-342900">
              <a:lnSpc>
                <a:spcPct val="150000"/>
              </a:lnSpc>
              <a:buFont typeface="Arial" panose="020B0604020202020204" pitchFamily="34" charset="0"/>
              <a:buChar char="•"/>
            </a:pPr>
            <a:r>
              <a:rPr lang="zh-CN" altLang="en-US" sz="2000" b="1"/>
              <a:t>学期初规划：</a:t>
            </a:r>
            <a:r>
              <a:rPr lang="zh-CN" altLang="en-US" sz="2000" b="1">
                <a:solidFill>
                  <a:srgbClr val="FF0000"/>
                </a:solidFill>
              </a:rPr>
              <a:t>列出规律性任务</a:t>
            </a:r>
            <a:r>
              <a:rPr lang="zh-CN" altLang="en-US" sz="2000"/>
              <a:t>：语言考试、考驾照、社团活动、科研、锻炼等。当然还有一个很重要的：预留</a:t>
            </a:r>
            <a:r>
              <a:rPr lang="zh-CN" altLang="en-US" sz="2000" b="1">
                <a:solidFill>
                  <a:srgbClr val="FF0000"/>
                </a:solidFill>
              </a:rPr>
              <a:t>自由时间</a:t>
            </a:r>
            <a:r>
              <a:rPr lang="zh-CN" altLang="en-US" sz="2000"/>
              <a:t>（如半天）应对突发情况。</a:t>
            </a:r>
            <a:endParaRPr lang="en-US" altLang="zh-CN" sz="2000"/>
          </a:p>
          <a:p>
            <a:pPr marL="342900" indent="-342900">
              <a:lnSpc>
                <a:spcPct val="150000"/>
              </a:lnSpc>
              <a:buFont typeface="Arial" panose="020B0604020202020204" pitchFamily="34" charset="0"/>
              <a:buChar char="•"/>
            </a:pPr>
            <a:r>
              <a:rPr lang="zh-CN" altLang="en-US" sz="2000" b="1"/>
              <a:t>选课与时间分配：</a:t>
            </a:r>
            <a:r>
              <a:rPr lang="zh-CN" altLang="en-US" sz="2000"/>
              <a:t>确定想选的课程，预估上课和作业时间。结合课外活动，评估总时间是否合理，</a:t>
            </a:r>
            <a:r>
              <a:rPr lang="zh-CN" altLang="en-US" sz="2000">
                <a:highlight>
                  <a:srgbClr val="FFFF00"/>
                </a:highlight>
              </a:rPr>
              <a:t>必要时取舍</a:t>
            </a:r>
            <a:r>
              <a:rPr lang="zh-CN" altLang="en-US" sz="2000"/>
              <a:t>。（有些硬核选修会影响本学期的课外时间，可以先</a:t>
            </a:r>
            <a:r>
              <a:rPr lang="zh-CN" altLang="en-US" sz="2000">
                <a:sym typeface="+mn-ea"/>
              </a:rPr>
              <a:t>不选，大四选修会水一点）</a:t>
            </a:r>
            <a:endParaRPr lang="en-US" altLang="zh-CN" sz="2000"/>
          </a:p>
          <a:p>
            <a:pPr marL="342900" indent="-342900">
              <a:lnSpc>
                <a:spcPct val="150000"/>
              </a:lnSpc>
              <a:buFont typeface="Arial" panose="020B0604020202020204" pitchFamily="34" charset="0"/>
              <a:buChar char="•"/>
            </a:pPr>
            <a:r>
              <a:rPr lang="zh-CN" altLang="en-US" sz="2000" b="1"/>
              <a:t>调整与优化：</a:t>
            </a:r>
            <a:r>
              <a:rPr lang="zh-CN" altLang="en-US" sz="2000"/>
              <a:t>注意课程和</a:t>
            </a:r>
            <a:r>
              <a:rPr lang="zh-CN" altLang="en-US" sz="2000"/>
              <a:t>课外活动可能会出现</a:t>
            </a:r>
            <a:r>
              <a:rPr lang="zh-CN" altLang="en-US" sz="2000"/>
              <a:t>突发情况，记得</a:t>
            </a:r>
            <a:r>
              <a:rPr lang="zh-CN" altLang="en-US" sz="2000"/>
              <a:t>为他们预留弹性时间。</a:t>
            </a:r>
            <a:endParaRPr lang="zh-CN" altLang="en-US" sz="2000"/>
          </a:p>
          <a:p>
            <a:pPr marL="342900" indent="-342900">
              <a:lnSpc>
                <a:spcPct val="150000"/>
              </a:lnSpc>
              <a:buFont typeface="Arial" panose="020B0604020202020204" pitchFamily="34" charset="0"/>
              <a:buChar char="•"/>
            </a:pPr>
            <a:r>
              <a:rPr lang="zh-CN" altLang="en-US" sz="2000" b="1"/>
              <a:t>利用好碎片时间：</a:t>
            </a:r>
            <a:r>
              <a:rPr lang="zh-CN" altLang="en-US" sz="2000"/>
              <a:t>碎片时间虽然短暂，但积少成多，利用好它们可以大幅提升效率。比如，在排队或课间休息时，可以背几个单词，</a:t>
            </a:r>
            <a:r>
              <a:rPr lang="zh-CN" altLang="en-US" sz="2000" strike="sngStrike"/>
              <a:t>在一些水课上抄笔记</a:t>
            </a:r>
            <a:r>
              <a:rPr lang="zh-CN" altLang="en-US" sz="2000"/>
              <a:t>等</a:t>
            </a:r>
            <a:endParaRPr lang="zh-CN" altLang="en-US" sz="2000"/>
          </a:p>
          <a:p>
            <a:pPr indent="0">
              <a:lnSpc>
                <a:spcPct val="150000"/>
              </a:lnSpc>
              <a:buFont typeface="Arial" panose="020B0604020202020204" pitchFamily="34" charset="0"/>
              <a:buNone/>
            </a:pPr>
            <a:r>
              <a:rPr lang="zh-CN" altLang="en-US" sz="2000" b="1"/>
              <a:t>最重要的事情当然是按照自己规划的来执行啦！！</a:t>
            </a:r>
            <a:endParaRPr lang="zh-CN" altLang="en-US" sz="2000" b="1"/>
          </a:p>
        </p:txBody>
      </p:sp>
      <p:pic>
        <p:nvPicPr>
          <p:cNvPr id="5" name="图片 4"/>
          <p:cNvPicPr>
            <a:picLocks noChangeAspect="1"/>
          </p:cNvPicPr>
          <p:nvPr>
            <p:custDataLst>
              <p:tags r:id="rId2"/>
            </p:custDataLst>
          </p:nvPr>
        </p:nvPicPr>
        <p:blipFill>
          <a:blip r:embed="rId3"/>
          <a:stretch>
            <a:fillRect/>
          </a:stretch>
        </p:blipFill>
        <p:spPr>
          <a:xfrm>
            <a:off x="8295005" y="5257165"/>
            <a:ext cx="527050" cy="5276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215281" y="604775"/>
            <a:ext cx="35941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50134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54472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sp>
        <p:nvSpPr>
          <p:cNvPr id="16" name="文本框 16"/>
          <p:cNvSpPr txBox="1"/>
          <p:nvPr/>
        </p:nvSpPr>
        <p:spPr>
          <a:xfrm>
            <a:off x="0" y="107923"/>
            <a:ext cx="7308304" cy="583565"/>
          </a:xfrm>
          <a:prstGeom prst="rect">
            <a:avLst/>
          </a:prstGeom>
          <a:noFill/>
        </p:spPr>
        <p:txBody>
          <a:bodyPr wrap="square" rtlCol="0">
            <a:spAutoFit/>
          </a:bodyPr>
          <a:p>
            <a:pPr algn="l">
              <a:buClrTx/>
              <a:buSzTx/>
              <a:buFontTx/>
            </a:pPr>
            <a:r>
              <a:rPr lang="zh-CN" altLang="en-US" sz="3200" b="1" dirty="0">
                <a:solidFill>
                  <a:schemeClr val="bg1"/>
                </a:solidFill>
                <a:latin typeface="微软雅黑" panose="020B0503020204020204" charset="-122"/>
                <a:ea typeface="微软雅黑" panose="020B0503020204020204" charset="-122"/>
              </a:rPr>
              <a:t> </a:t>
            </a:r>
            <a:r>
              <a:rPr lang="en-US" altLang="zh-CN" sz="3200" b="1" dirty="0">
                <a:solidFill>
                  <a:schemeClr val="bg1"/>
                </a:solidFill>
                <a:latin typeface="微软雅黑" panose="020B0503020204020204" charset="-122"/>
                <a:ea typeface="微软雅黑" panose="020B0503020204020204" charset="-122"/>
              </a:rPr>
              <a:t>3. </a:t>
            </a:r>
            <a:r>
              <a:rPr lang="zh-CN" altLang="en-US" sz="3200" b="1" dirty="0">
                <a:solidFill>
                  <a:schemeClr val="bg1"/>
                </a:solidFill>
                <a:latin typeface="微软雅黑" panose="020B0503020204020204" charset="-122"/>
                <a:ea typeface="微软雅黑" panose="020B0503020204020204" charset="-122"/>
                <a:sym typeface="+mn-ea"/>
              </a:rPr>
              <a:t>经验分享</a:t>
            </a:r>
            <a:r>
              <a:rPr lang="en-US" altLang="zh-CN" sz="3200" b="1" dirty="0">
                <a:solidFill>
                  <a:schemeClr val="bg1"/>
                </a:solidFill>
                <a:latin typeface="微软雅黑" panose="020B0503020204020204" charset="-122"/>
                <a:ea typeface="微软雅黑" panose="020B0503020204020204" charset="-122"/>
                <a:sym typeface="+mn-ea"/>
              </a:rPr>
              <a:t>—</a:t>
            </a:r>
            <a:r>
              <a:rPr lang="zh-CN" altLang="en-US" sz="3200" b="1" dirty="0">
                <a:solidFill>
                  <a:schemeClr val="bg1"/>
                </a:solidFill>
                <a:latin typeface="微软雅黑" panose="020B0503020204020204" charset="-122"/>
                <a:ea typeface="微软雅黑" panose="020B0503020204020204" charset="-122"/>
                <a:sym typeface="+mn-ea"/>
              </a:rPr>
              <a:t>本科科研</a:t>
            </a:r>
            <a:endParaRPr lang="zh-CN" altLang="en-US" sz="3200" b="1" dirty="0">
              <a:solidFill>
                <a:schemeClr val="bg1"/>
              </a:solidFill>
              <a:latin typeface="微软雅黑" panose="020B0503020204020204" charset="-122"/>
              <a:ea typeface="微软雅黑" panose="020B0503020204020204" charset="-122"/>
              <a:sym typeface="+mn-ea"/>
            </a:endParaRPr>
          </a:p>
        </p:txBody>
      </p:sp>
      <p:sp>
        <p:nvSpPr>
          <p:cNvPr id="5" name="文本框 4"/>
          <p:cNvSpPr txBox="1"/>
          <p:nvPr/>
        </p:nvSpPr>
        <p:spPr>
          <a:xfrm>
            <a:off x="379095" y="1081405"/>
            <a:ext cx="2075815" cy="460375"/>
          </a:xfrm>
          <a:prstGeom prst="rect">
            <a:avLst/>
          </a:prstGeom>
          <a:noFill/>
        </p:spPr>
        <p:txBody>
          <a:bodyPr wrap="square" rtlCol="0">
            <a:spAutoFit/>
          </a:bodyPr>
          <a:p>
            <a:r>
              <a:rPr lang="zh-CN" altLang="en-US" sz="2400" b="1" dirty="0">
                <a:solidFill>
                  <a:schemeClr val="tx1"/>
                </a:solidFill>
                <a:latin typeface="微软雅黑" panose="020B0503020204020204" charset="-122"/>
                <a:ea typeface="微软雅黑" panose="020B0503020204020204" charset="-122"/>
                <a:cs typeface="Calibri" panose="020F0502020204030204" charset="0"/>
                <a:sym typeface="+mn-ea"/>
              </a:rPr>
              <a:t>我的科研之路</a:t>
            </a:r>
            <a:endParaRPr lang="zh-CN" altLang="en-US" sz="2400" b="1" dirty="0">
              <a:solidFill>
                <a:schemeClr val="tx1"/>
              </a:solidFill>
              <a:latin typeface="微软雅黑" panose="020B0503020204020204" charset="-122"/>
              <a:ea typeface="微软雅黑" panose="020B0503020204020204" charset="-122"/>
              <a:cs typeface="Calibri" panose="020F0502020204030204" charset="0"/>
              <a:sym typeface="+mn-ea"/>
            </a:endParaRPr>
          </a:p>
        </p:txBody>
      </p:sp>
      <p:sp>
        <p:nvSpPr>
          <p:cNvPr id="1049239" name="日期占位符 2"/>
          <p:cNvSpPr>
            <a:spLocks noGrp="1"/>
          </p:cNvSpPr>
          <p:nvPr>
            <p:ph type="dt" sz="half" idx="10"/>
          </p:nvPr>
        </p:nvSpPr>
        <p:spPr>
          <a:xfrm>
            <a:off x="592455" y="6356350"/>
            <a:ext cx="2743200" cy="365125"/>
          </a:xfrm>
        </p:spPr>
        <p:txBody>
          <a:bodyPr/>
          <a:p>
            <a:fld id="{4DB44E30-715F-4973-8179-B4178D7E09F0}" type="datetime1">
              <a:rPr lang="zh-CN" altLang="en-US" smtClean="0">
                <a:latin typeface="黑体" panose="02010609060101010101" charset="-122"/>
                <a:ea typeface="黑体" panose="02010609060101010101" charset="-122"/>
              </a:rPr>
            </a:fld>
            <a:endParaRPr lang="zh-CN" altLang="en-US" dirty="0" smtClean="0">
              <a:latin typeface="黑体" panose="02010609060101010101" charset="-122"/>
              <a:ea typeface="黑体" panose="02010609060101010101" charset="-122"/>
            </a:endParaRPr>
          </a:p>
        </p:txBody>
      </p:sp>
      <p:sp>
        <p:nvSpPr>
          <p:cNvPr id="1049240" name="页脚占位符 3"/>
          <p:cNvSpPr>
            <a:spLocks noGrp="1"/>
          </p:cNvSpPr>
          <p:nvPr>
            <p:ph type="ftr" sz="quarter" idx="11"/>
          </p:nvPr>
        </p:nvSpPr>
        <p:spPr>
          <a:xfrm>
            <a:off x="3792855" y="6356350"/>
            <a:ext cx="4114800" cy="365125"/>
          </a:xfrm>
        </p:spPr>
        <p:txBody>
          <a:bodyPr/>
          <a:p>
            <a:r>
              <a:rPr lang="zh-CN" altLang="en-US">
                <a:latin typeface="黑体" panose="02010609060101010101" charset="-122"/>
                <a:ea typeface="黑体" panose="02010609060101010101" charset="-122"/>
              </a:rPr>
              <a:t>西安电子科技大学</a:t>
            </a:r>
            <a:endParaRPr lang="zh-CN" altLang="en-US" dirty="0">
              <a:latin typeface="黑体" panose="02010609060101010101" charset="-122"/>
              <a:ea typeface="黑体" panose="02010609060101010101" charset="-122"/>
            </a:endParaRPr>
          </a:p>
        </p:txBody>
      </p:sp>
      <p:cxnSp>
        <p:nvCxnSpPr>
          <p:cNvPr id="3145746" name="直接连接符 7"/>
          <p:cNvCxnSpPr/>
          <p:nvPr/>
        </p:nvCxnSpPr>
        <p:spPr>
          <a:xfrm>
            <a:off x="0" y="3302000"/>
            <a:ext cx="121920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23" name="组合 22"/>
          <p:cNvGrpSpPr/>
          <p:nvPr/>
        </p:nvGrpSpPr>
        <p:grpSpPr>
          <a:xfrm>
            <a:off x="1105535" y="2233293"/>
            <a:ext cx="1463040" cy="1183005"/>
            <a:chOff x="1351280" y="2233293"/>
            <a:chExt cx="1463040" cy="1183005"/>
          </a:xfrm>
        </p:grpSpPr>
        <p:sp>
          <p:nvSpPr>
            <p:cNvPr id="1049243" name="椭圆 11"/>
            <p:cNvSpPr/>
            <p:nvPr/>
          </p:nvSpPr>
          <p:spPr>
            <a:xfrm>
              <a:off x="1351280" y="3187702"/>
              <a:ext cx="228596" cy="2285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000">
                <a:latin typeface="黑体" panose="02010609060101010101" charset="-122"/>
                <a:ea typeface="黑体" panose="02010609060101010101" charset="-122"/>
              </a:endParaRPr>
            </a:p>
          </p:txBody>
        </p:sp>
        <p:cxnSp>
          <p:nvCxnSpPr>
            <p:cNvPr id="3145747" name="连接符: 肘形 15"/>
            <p:cNvCxnSpPr/>
            <p:nvPr/>
          </p:nvCxnSpPr>
          <p:spPr>
            <a:xfrm flipV="1">
              <a:off x="1465578" y="2233293"/>
              <a:ext cx="1348742" cy="1011558"/>
            </a:xfrm>
            <a:prstGeom prst="bentConnector3">
              <a:avLst>
                <a:gd name="adj1" fmla="val -47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grpSp>
      <p:grpSp>
        <p:nvGrpSpPr>
          <p:cNvPr id="224" name="组合 29"/>
          <p:cNvGrpSpPr/>
          <p:nvPr/>
        </p:nvGrpSpPr>
        <p:grpSpPr>
          <a:xfrm>
            <a:off x="3792855" y="2233293"/>
            <a:ext cx="1463040" cy="1183005"/>
            <a:chOff x="1351280" y="2233293"/>
            <a:chExt cx="1463040" cy="1183005"/>
          </a:xfrm>
        </p:grpSpPr>
        <p:sp>
          <p:nvSpPr>
            <p:cNvPr id="1049244" name="椭圆 30"/>
            <p:cNvSpPr/>
            <p:nvPr/>
          </p:nvSpPr>
          <p:spPr>
            <a:xfrm>
              <a:off x="1351280" y="3187702"/>
              <a:ext cx="228596" cy="2285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000">
                <a:latin typeface="黑体" panose="02010609060101010101" charset="-122"/>
                <a:ea typeface="黑体" panose="02010609060101010101" charset="-122"/>
              </a:endParaRPr>
            </a:p>
          </p:txBody>
        </p:sp>
        <p:cxnSp>
          <p:nvCxnSpPr>
            <p:cNvPr id="3145748" name="连接符: 肘形 31"/>
            <p:cNvCxnSpPr/>
            <p:nvPr/>
          </p:nvCxnSpPr>
          <p:spPr>
            <a:xfrm flipV="1">
              <a:off x="1465578" y="2233293"/>
              <a:ext cx="1348742" cy="1011558"/>
            </a:xfrm>
            <a:prstGeom prst="bentConnector3">
              <a:avLst>
                <a:gd name="adj1" fmla="val -47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grpSp>
      <p:grpSp>
        <p:nvGrpSpPr>
          <p:cNvPr id="225" name="组合 32"/>
          <p:cNvGrpSpPr/>
          <p:nvPr/>
        </p:nvGrpSpPr>
        <p:grpSpPr>
          <a:xfrm>
            <a:off x="6480175" y="2233293"/>
            <a:ext cx="1463040" cy="1183005"/>
            <a:chOff x="1351280" y="2233293"/>
            <a:chExt cx="1463040" cy="1183005"/>
          </a:xfrm>
        </p:grpSpPr>
        <p:sp>
          <p:nvSpPr>
            <p:cNvPr id="1049245" name="椭圆 33"/>
            <p:cNvSpPr/>
            <p:nvPr/>
          </p:nvSpPr>
          <p:spPr>
            <a:xfrm>
              <a:off x="1351280" y="3187702"/>
              <a:ext cx="228596" cy="2285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000">
                <a:latin typeface="黑体" panose="02010609060101010101" charset="-122"/>
                <a:ea typeface="黑体" panose="02010609060101010101" charset="-122"/>
              </a:endParaRPr>
            </a:p>
          </p:txBody>
        </p:sp>
        <p:cxnSp>
          <p:nvCxnSpPr>
            <p:cNvPr id="3145749" name="连接符: 肘形 34"/>
            <p:cNvCxnSpPr/>
            <p:nvPr/>
          </p:nvCxnSpPr>
          <p:spPr>
            <a:xfrm flipV="1">
              <a:off x="1465578" y="2233293"/>
              <a:ext cx="1348742" cy="1011558"/>
            </a:xfrm>
            <a:prstGeom prst="bentConnector3">
              <a:avLst>
                <a:gd name="adj1" fmla="val -47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grpSp>
      <p:grpSp>
        <p:nvGrpSpPr>
          <p:cNvPr id="226" name="组合 35"/>
          <p:cNvGrpSpPr/>
          <p:nvPr/>
        </p:nvGrpSpPr>
        <p:grpSpPr>
          <a:xfrm>
            <a:off x="9401793" y="2231494"/>
            <a:ext cx="1463040" cy="1183005"/>
            <a:chOff x="1351280" y="2233293"/>
            <a:chExt cx="1463040" cy="1183005"/>
          </a:xfrm>
        </p:grpSpPr>
        <p:sp>
          <p:nvSpPr>
            <p:cNvPr id="1049246" name="椭圆 36"/>
            <p:cNvSpPr/>
            <p:nvPr/>
          </p:nvSpPr>
          <p:spPr>
            <a:xfrm>
              <a:off x="1351280" y="3187702"/>
              <a:ext cx="228596" cy="2285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000">
                <a:latin typeface="黑体" panose="02010609060101010101" charset="-122"/>
                <a:ea typeface="黑体" panose="02010609060101010101" charset="-122"/>
              </a:endParaRPr>
            </a:p>
          </p:txBody>
        </p:sp>
        <p:cxnSp>
          <p:nvCxnSpPr>
            <p:cNvPr id="3145750" name="连接符: 肘形 37"/>
            <p:cNvCxnSpPr/>
            <p:nvPr/>
          </p:nvCxnSpPr>
          <p:spPr>
            <a:xfrm flipV="1">
              <a:off x="1465578" y="2233293"/>
              <a:ext cx="1348742" cy="1011558"/>
            </a:xfrm>
            <a:prstGeom prst="bentConnector3">
              <a:avLst>
                <a:gd name="adj1" fmla="val -47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grpSp>
      <p:grpSp>
        <p:nvGrpSpPr>
          <p:cNvPr id="227" name="组合 38"/>
          <p:cNvGrpSpPr/>
          <p:nvPr/>
        </p:nvGrpSpPr>
        <p:grpSpPr>
          <a:xfrm flipV="1">
            <a:off x="2439031" y="3187702"/>
            <a:ext cx="1463040" cy="1160778"/>
            <a:chOff x="1351280" y="2233293"/>
            <a:chExt cx="1463040" cy="1183005"/>
          </a:xfrm>
        </p:grpSpPr>
        <p:sp>
          <p:nvSpPr>
            <p:cNvPr id="1049247" name="椭圆 39"/>
            <p:cNvSpPr/>
            <p:nvPr/>
          </p:nvSpPr>
          <p:spPr>
            <a:xfrm>
              <a:off x="1351280" y="3187702"/>
              <a:ext cx="228596" cy="2285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000">
                <a:latin typeface="黑体" panose="02010609060101010101" charset="-122"/>
                <a:ea typeface="黑体" panose="02010609060101010101" charset="-122"/>
              </a:endParaRPr>
            </a:p>
          </p:txBody>
        </p:sp>
        <p:cxnSp>
          <p:nvCxnSpPr>
            <p:cNvPr id="3145751" name="连接符: 肘形 40"/>
            <p:cNvCxnSpPr/>
            <p:nvPr/>
          </p:nvCxnSpPr>
          <p:spPr>
            <a:xfrm flipV="1">
              <a:off x="1465578" y="2233293"/>
              <a:ext cx="1348742" cy="1011558"/>
            </a:xfrm>
            <a:prstGeom prst="bentConnector3">
              <a:avLst>
                <a:gd name="adj1" fmla="val -47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grpSp>
      <p:grpSp>
        <p:nvGrpSpPr>
          <p:cNvPr id="228" name="组合 41"/>
          <p:cNvGrpSpPr/>
          <p:nvPr/>
        </p:nvGrpSpPr>
        <p:grpSpPr>
          <a:xfrm flipV="1">
            <a:off x="5193664" y="3187702"/>
            <a:ext cx="1463040" cy="1160778"/>
            <a:chOff x="1351280" y="2233293"/>
            <a:chExt cx="1463040" cy="1183005"/>
          </a:xfrm>
        </p:grpSpPr>
        <p:sp>
          <p:nvSpPr>
            <p:cNvPr id="1049248" name="椭圆 42"/>
            <p:cNvSpPr/>
            <p:nvPr/>
          </p:nvSpPr>
          <p:spPr>
            <a:xfrm>
              <a:off x="1351280" y="3187702"/>
              <a:ext cx="228596" cy="2285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000">
                <a:latin typeface="黑体" panose="02010609060101010101" charset="-122"/>
                <a:ea typeface="黑体" panose="02010609060101010101" charset="-122"/>
              </a:endParaRPr>
            </a:p>
          </p:txBody>
        </p:sp>
        <p:cxnSp>
          <p:nvCxnSpPr>
            <p:cNvPr id="3145752" name="连接符: 肘形 43"/>
            <p:cNvCxnSpPr/>
            <p:nvPr/>
          </p:nvCxnSpPr>
          <p:spPr>
            <a:xfrm flipV="1">
              <a:off x="1465578" y="2233293"/>
              <a:ext cx="1348742" cy="1011558"/>
            </a:xfrm>
            <a:prstGeom prst="bentConnector3">
              <a:avLst>
                <a:gd name="adj1" fmla="val -47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grpSp>
      <p:grpSp>
        <p:nvGrpSpPr>
          <p:cNvPr id="229" name="组合 44"/>
          <p:cNvGrpSpPr/>
          <p:nvPr/>
        </p:nvGrpSpPr>
        <p:grpSpPr>
          <a:xfrm flipV="1">
            <a:off x="7948297" y="3187702"/>
            <a:ext cx="4265295" cy="1160778"/>
            <a:chOff x="1351280" y="2233293"/>
            <a:chExt cx="4265295" cy="1183005"/>
          </a:xfrm>
        </p:grpSpPr>
        <p:sp>
          <p:nvSpPr>
            <p:cNvPr id="1049249" name="椭圆 45"/>
            <p:cNvSpPr/>
            <p:nvPr/>
          </p:nvSpPr>
          <p:spPr>
            <a:xfrm>
              <a:off x="1351280" y="3187702"/>
              <a:ext cx="228596" cy="2285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000">
                <a:latin typeface="黑体" panose="02010609060101010101" charset="-122"/>
                <a:ea typeface="黑体" panose="02010609060101010101" charset="-122"/>
              </a:endParaRPr>
            </a:p>
          </p:txBody>
        </p:sp>
        <p:cxnSp>
          <p:nvCxnSpPr>
            <p:cNvPr id="3145753" name="连接符: 肘形 46"/>
            <p:cNvCxnSpPr/>
            <p:nvPr/>
          </p:nvCxnSpPr>
          <p:spPr>
            <a:xfrm flipV="1">
              <a:off x="1465578" y="2233293"/>
              <a:ext cx="1348742" cy="1011558"/>
            </a:xfrm>
            <a:prstGeom prst="bentConnector3">
              <a:avLst>
                <a:gd name="adj1" fmla="val -47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0" name="连接符: 肘形 46"/>
            <p:cNvCxnSpPr/>
            <p:nvPr/>
          </p:nvCxnSpPr>
          <p:spPr>
            <a:xfrm flipV="1">
              <a:off x="4267833" y="2233293"/>
              <a:ext cx="1348742" cy="1011558"/>
            </a:xfrm>
            <a:prstGeom prst="bentConnector3">
              <a:avLst>
                <a:gd name="adj1" fmla="val -47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grpSp>
      <p:grpSp>
        <p:nvGrpSpPr>
          <p:cNvPr id="230" name="组合 47"/>
          <p:cNvGrpSpPr/>
          <p:nvPr/>
        </p:nvGrpSpPr>
        <p:grpSpPr>
          <a:xfrm>
            <a:off x="681336" y="1837795"/>
            <a:ext cx="2240280" cy="798246"/>
            <a:chOff x="870923" y="1928101"/>
            <a:chExt cx="2240280" cy="798246"/>
          </a:xfrm>
        </p:grpSpPr>
        <p:sp>
          <p:nvSpPr>
            <p:cNvPr id="1049250" name="文本框 49"/>
            <p:cNvSpPr txBox="1"/>
            <p:nvPr/>
          </p:nvSpPr>
          <p:spPr>
            <a:xfrm>
              <a:off x="1588241" y="2275497"/>
              <a:ext cx="906780" cy="450850"/>
            </a:xfrm>
            <a:prstGeom prst="rect">
              <a:avLst/>
            </a:prstGeom>
            <a:noFill/>
          </p:spPr>
          <p:txBody>
            <a:bodyPr wrap="none" rtlCol="0">
              <a:spAutoFit/>
            </a:bodyPr>
            <a:p>
              <a:pPr algn="just" hangingPunct="0">
                <a:lnSpc>
                  <a:spcPct val="130000"/>
                </a:lnSpc>
              </a:pPr>
              <a:r>
                <a:rPr lang="zh-CN" altLang="en-US" spc="100" dirty="0">
                  <a:solidFill>
                    <a:schemeClr val="tx1">
                      <a:lumMod val="75000"/>
                      <a:lumOff val="25000"/>
                    </a:schemeClr>
                  </a:solidFill>
                  <a:latin typeface="黑体" panose="02010609060101010101" charset="-122"/>
                  <a:ea typeface="黑体" panose="02010609060101010101" charset="-122"/>
                </a:rPr>
                <a:t>大一下</a:t>
              </a:r>
              <a:endParaRPr lang="zh-CN" altLang="en-US" spc="100" dirty="0">
                <a:solidFill>
                  <a:schemeClr val="tx1">
                    <a:lumMod val="75000"/>
                    <a:lumOff val="25000"/>
                  </a:schemeClr>
                </a:solidFill>
                <a:latin typeface="黑体" panose="02010609060101010101" charset="-122"/>
                <a:ea typeface="黑体" panose="02010609060101010101" charset="-122"/>
              </a:endParaRPr>
            </a:p>
          </p:txBody>
        </p:sp>
        <p:sp>
          <p:nvSpPr>
            <p:cNvPr id="1049251" name="文本框 50"/>
            <p:cNvSpPr txBox="1"/>
            <p:nvPr/>
          </p:nvSpPr>
          <p:spPr>
            <a:xfrm>
              <a:off x="870923" y="1928101"/>
              <a:ext cx="2240280" cy="450850"/>
            </a:xfrm>
            <a:prstGeom prst="rect">
              <a:avLst/>
            </a:prstGeom>
            <a:noFill/>
          </p:spPr>
          <p:txBody>
            <a:bodyPr wrap="none" rtlCol="0">
              <a:spAutoFit/>
            </a:bodyPr>
            <a:p>
              <a:pPr algn="just" hangingPunct="0">
                <a:lnSpc>
                  <a:spcPct val="130000"/>
                </a:lnSpc>
              </a:pPr>
              <a:r>
                <a:rPr lang="zh-CN" altLang="en-US" spc="100" dirty="0">
                  <a:solidFill>
                    <a:schemeClr val="tx1">
                      <a:lumMod val="75000"/>
                      <a:lumOff val="25000"/>
                    </a:schemeClr>
                  </a:solidFill>
                  <a:latin typeface="黑体" panose="02010609060101010101" charset="-122"/>
                  <a:ea typeface="黑体" panose="02010609060101010101" charset="-122"/>
                  <a:cs typeface="黑体" panose="02010609060101010101" charset="-122"/>
                </a:rPr>
                <a:t>初次接触，互联网</a:t>
              </a:r>
              <a:r>
                <a:rPr lang="en-US" altLang="zh-CN" spc="100" dirty="0">
                  <a:solidFill>
                    <a:schemeClr val="tx1">
                      <a:lumMod val="75000"/>
                      <a:lumOff val="25000"/>
                    </a:schemeClr>
                  </a:solidFill>
                  <a:latin typeface="黑体" panose="02010609060101010101" charset="-122"/>
                  <a:ea typeface="黑体" panose="02010609060101010101" charset="-122"/>
                  <a:cs typeface="黑体" panose="02010609060101010101" charset="-122"/>
                </a:rPr>
                <a:t>+</a:t>
              </a:r>
              <a:endParaRPr lang="en-US" altLang="zh-CN" spc="100" dirty="0">
                <a:solidFill>
                  <a:schemeClr val="tx1">
                    <a:lumMod val="75000"/>
                    <a:lumOff val="25000"/>
                  </a:schemeClr>
                </a:solidFill>
                <a:latin typeface="黑体" panose="02010609060101010101" charset="-122"/>
                <a:ea typeface="黑体" panose="02010609060101010101" charset="-122"/>
                <a:cs typeface="黑体" panose="02010609060101010101" charset="-122"/>
              </a:endParaRPr>
            </a:p>
          </p:txBody>
        </p:sp>
      </p:grpSp>
      <p:grpSp>
        <p:nvGrpSpPr>
          <p:cNvPr id="231" name="组合 51"/>
          <p:cNvGrpSpPr/>
          <p:nvPr/>
        </p:nvGrpSpPr>
        <p:grpSpPr>
          <a:xfrm>
            <a:off x="2854902" y="1837795"/>
            <a:ext cx="3561080" cy="798246"/>
            <a:chOff x="364828" y="1928101"/>
            <a:chExt cx="3561080" cy="798246"/>
          </a:xfrm>
        </p:grpSpPr>
        <p:sp>
          <p:nvSpPr>
            <p:cNvPr id="1049252" name="文本框 52"/>
            <p:cNvSpPr txBox="1"/>
            <p:nvPr/>
          </p:nvSpPr>
          <p:spPr>
            <a:xfrm>
              <a:off x="1588241" y="2275497"/>
              <a:ext cx="906780" cy="450850"/>
            </a:xfrm>
            <a:prstGeom prst="rect">
              <a:avLst/>
            </a:prstGeom>
            <a:noFill/>
          </p:spPr>
          <p:txBody>
            <a:bodyPr wrap="none" rtlCol="0">
              <a:spAutoFit/>
            </a:bodyPr>
            <a:p>
              <a:pPr algn="just" hangingPunct="0">
                <a:lnSpc>
                  <a:spcPct val="130000"/>
                </a:lnSpc>
              </a:pPr>
              <a:r>
                <a:rPr lang="zh-CN" altLang="en-US" spc="100" dirty="0">
                  <a:solidFill>
                    <a:schemeClr val="tx1">
                      <a:lumMod val="75000"/>
                      <a:lumOff val="25000"/>
                    </a:schemeClr>
                  </a:solidFill>
                  <a:latin typeface="黑体" panose="02010609060101010101" charset="-122"/>
                  <a:ea typeface="黑体" panose="02010609060101010101" charset="-122"/>
                </a:rPr>
                <a:t>大二下</a:t>
              </a:r>
              <a:endParaRPr lang="zh-CN" altLang="en-US" spc="100" dirty="0">
                <a:solidFill>
                  <a:schemeClr val="tx1">
                    <a:lumMod val="75000"/>
                    <a:lumOff val="25000"/>
                  </a:schemeClr>
                </a:solidFill>
                <a:latin typeface="黑体" panose="02010609060101010101" charset="-122"/>
                <a:ea typeface="黑体" panose="02010609060101010101" charset="-122"/>
              </a:endParaRPr>
            </a:p>
          </p:txBody>
        </p:sp>
        <p:sp>
          <p:nvSpPr>
            <p:cNvPr id="1049253" name="文本框 53"/>
            <p:cNvSpPr txBox="1"/>
            <p:nvPr/>
          </p:nvSpPr>
          <p:spPr>
            <a:xfrm>
              <a:off x="364828" y="1928101"/>
              <a:ext cx="3561080" cy="450850"/>
            </a:xfrm>
            <a:prstGeom prst="rect">
              <a:avLst/>
            </a:prstGeom>
            <a:noFill/>
          </p:spPr>
          <p:txBody>
            <a:bodyPr wrap="none" rtlCol="0">
              <a:spAutoFit/>
            </a:bodyPr>
            <a:p>
              <a:pPr algn="just" hangingPunct="0">
                <a:lnSpc>
                  <a:spcPct val="130000"/>
                </a:lnSpc>
              </a:pPr>
              <a:r>
                <a:rPr lang="zh-CN" altLang="en-US" spc="100" dirty="0">
                  <a:solidFill>
                    <a:schemeClr val="tx1">
                      <a:lumMod val="75000"/>
                      <a:lumOff val="25000"/>
                    </a:schemeClr>
                  </a:solidFill>
                  <a:latin typeface="黑体" panose="02010609060101010101" charset="-122"/>
                  <a:ea typeface="黑体" panose="02010609060101010101" charset="-122"/>
                </a:rPr>
                <a:t>国家级大创立项，恶补相关知识</a:t>
              </a:r>
              <a:endParaRPr lang="zh-CN" altLang="en-US" spc="100" dirty="0">
                <a:solidFill>
                  <a:schemeClr val="tx1">
                    <a:lumMod val="75000"/>
                    <a:lumOff val="25000"/>
                  </a:schemeClr>
                </a:solidFill>
                <a:latin typeface="黑体" panose="02010609060101010101" charset="-122"/>
                <a:ea typeface="黑体" panose="02010609060101010101" charset="-122"/>
              </a:endParaRPr>
            </a:p>
          </p:txBody>
        </p:sp>
      </p:grpSp>
      <p:grpSp>
        <p:nvGrpSpPr>
          <p:cNvPr id="232" name="组合 54"/>
          <p:cNvGrpSpPr/>
          <p:nvPr/>
        </p:nvGrpSpPr>
        <p:grpSpPr>
          <a:xfrm>
            <a:off x="6493413" y="1837795"/>
            <a:ext cx="1871980" cy="798246"/>
            <a:chOff x="1323678" y="1928101"/>
            <a:chExt cx="1871980" cy="798246"/>
          </a:xfrm>
        </p:grpSpPr>
        <p:sp>
          <p:nvSpPr>
            <p:cNvPr id="1049254" name="文本框 55"/>
            <p:cNvSpPr txBox="1"/>
            <p:nvPr/>
          </p:nvSpPr>
          <p:spPr>
            <a:xfrm>
              <a:off x="1588241" y="2275497"/>
              <a:ext cx="906780" cy="450850"/>
            </a:xfrm>
            <a:prstGeom prst="rect">
              <a:avLst/>
            </a:prstGeom>
            <a:noFill/>
          </p:spPr>
          <p:txBody>
            <a:bodyPr wrap="none" rtlCol="0">
              <a:spAutoFit/>
            </a:bodyPr>
            <a:p>
              <a:pPr algn="just" hangingPunct="0">
                <a:lnSpc>
                  <a:spcPct val="130000"/>
                </a:lnSpc>
              </a:pPr>
              <a:r>
                <a:rPr lang="zh-CN" altLang="en-US" spc="100" dirty="0">
                  <a:solidFill>
                    <a:schemeClr val="tx1">
                      <a:lumMod val="75000"/>
                      <a:lumOff val="25000"/>
                    </a:schemeClr>
                  </a:solidFill>
                  <a:latin typeface="黑体" panose="02010609060101010101" charset="-122"/>
                  <a:ea typeface="黑体" panose="02010609060101010101" charset="-122"/>
                </a:rPr>
                <a:t>大三上</a:t>
              </a:r>
              <a:endParaRPr lang="zh-CN" altLang="en-US" spc="100" dirty="0">
                <a:solidFill>
                  <a:schemeClr val="tx1">
                    <a:lumMod val="75000"/>
                    <a:lumOff val="25000"/>
                  </a:schemeClr>
                </a:solidFill>
                <a:latin typeface="黑体" panose="02010609060101010101" charset="-122"/>
                <a:ea typeface="黑体" panose="02010609060101010101" charset="-122"/>
              </a:endParaRPr>
            </a:p>
          </p:txBody>
        </p:sp>
        <p:sp>
          <p:nvSpPr>
            <p:cNvPr id="1049255" name="文本框 56"/>
            <p:cNvSpPr txBox="1"/>
            <p:nvPr/>
          </p:nvSpPr>
          <p:spPr>
            <a:xfrm>
              <a:off x="1323678" y="1928101"/>
              <a:ext cx="1871980" cy="450850"/>
            </a:xfrm>
            <a:prstGeom prst="rect">
              <a:avLst/>
            </a:prstGeom>
            <a:noFill/>
          </p:spPr>
          <p:txBody>
            <a:bodyPr wrap="none" rtlCol="0">
              <a:spAutoFit/>
            </a:bodyPr>
            <a:p>
              <a:pPr algn="just" hangingPunct="0">
                <a:lnSpc>
                  <a:spcPct val="130000"/>
                </a:lnSpc>
              </a:pPr>
              <a:r>
                <a:rPr lang="zh-CN" altLang="en-US" spc="100" dirty="0">
                  <a:solidFill>
                    <a:schemeClr val="tx1">
                      <a:lumMod val="75000"/>
                      <a:lumOff val="25000"/>
                    </a:schemeClr>
                  </a:solidFill>
                  <a:latin typeface="黑体" panose="02010609060101010101" charset="-122"/>
                  <a:ea typeface="黑体" panose="02010609060101010101" charset="-122"/>
                  <a:sym typeface="+mn-ea"/>
                </a:rPr>
                <a:t>写专利，写论文</a:t>
              </a:r>
              <a:endParaRPr lang="zh-CN" altLang="en-US" spc="100" dirty="0">
                <a:solidFill>
                  <a:schemeClr val="tx1">
                    <a:lumMod val="75000"/>
                    <a:lumOff val="25000"/>
                  </a:schemeClr>
                </a:solidFill>
                <a:latin typeface="黑体" panose="02010609060101010101" charset="-122"/>
                <a:ea typeface="黑体" panose="02010609060101010101" charset="-122"/>
                <a:sym typeface="+mn-ea"/>
              </a:endParaRPr>
            </a:p>
          </p:txBody>
        </p:sp>
      </p:grpSp>
      <p:grpSp>
        <p:nvGrpSpPr>
          <p:cNvPr id="233" name="组合 57"/>
          <p:cNvGrpSpPr/>
          <p:nvPr/>
        </p:nvGrpSpPr>
        <p:grpSpPr>
          <a:xfrm>
            <a:off x="8224495" y="1480925"/>
            <a:ext cx="3561080" cy="1155116"/>
            <a:chOff x="250528" y="1571231"/>
            <a:chExt cx="3561080" cy="1155116"/>
          </a:xfrm>
        </p:grpSpPr>
        <p:sp>
          <p:nvSpPr>
            <p:cNvPr id="1049256" name="文本框 58"/>
            <p:cNvSpPr txBox="1"/>
            <p:nvPr/>
          </p:nvSpPr>
          <p:spPr>
            <a:xfrm>
              <a:off x="1588241" y="2275497"/>
              <a:ext cx="906780" cy="450850"/>
            </a:xfrm>
            <a:prstGeom prst="rect">
              <a:avLst/>
            </a:prstGeom>
            <a:noFill/>
          </p:spPr>
          <p:txBody>
            <a:bodyPr wrap="none" rtlCol="0">
              <a:spAutoFit/>
            </a:bodyPr>
            <a:p>
              <a:pPr algn="just" hangingPunct="0">
                <a:lnSpc>
                  <a:spcPct val="130000"/>
                </a:lnSpc>
              </a:pPr>
              <a:r>
                <a:rPr lang="zh-CN" altLang="en-US" spc="100" dirty="0">
                  <a:solidFill>
                    <a:schemeClr val="tx1">
                      <a:lumMod val="75000"/>
                      <a:lumOff val="25000"/>
                    </a:schemeClr>
                  </a:solidFill>
                  <a:latin typeface="黑体" panose="02010609060101010101" charset="-122"/>
                  <a:ea typeface="黑体" panose="02010609060101010101" charset="-122"/>
                </a:rPr>
                <a:t>大三上</a:t>
              </a:r>
              <a:endParaRPr lang="zh-CN" altLang="en-US" spc="100" dirty="0">
                <a:solidFill>
                  <a:schemeClr val="tx1">
                    <a:lumMod val="75000"/>
                    <a:lumOff val="25000"/>
                  </a:schemeClr>
                </a:solidFill>
                <a:latin typeface="黑体" panose="02010609060101010101" charset="-122"/>
                <a:ea typeface="黑体" panose="02010609060101010101" charset="-122"/>
              </a:endParaRPr>
            </a:p>
          </p:txBody>
        </p:sp>
        <p:sp>
          <p:nvSpPr>
            <p:cNvPr id="1049257" name="文本框 59"/>
            <p:cNvSpPr txBox="1"/>
            <p:nvPr/>
          </p:nvSpPr>
          <p:spPr>
            <a:xfrm>
              <a:off x="250528" y="1571231"/>
              <a:ext cx="3561080" cy="807720"/>
            </a:xfrm>
            <a:prstGeom prst="rect">
              <a:avLst/>
            </a:prstGeom>
            <a:noFill/>
          </p:spPr>
          <p:txBody>
            <a:bodyPr wrap="none" rtlCol="0">
              <a:noAutofit/>
            </a:bodyPr>
            <a:p>
              <a:pPr algn="ctr" hangingPunct="0">
                <a:lnSpc>
                  <a:spcPct val="130000"/>
                </a:lnSpc>
                <a:buClrTx/>
                <a:buSzTx/>
                <a:buFontTx/>
              </a:pPr>
              <a:r>
                <a:rPr lang="zh-CN" altLang="en-US" spc="100" dirty="0">
                  <a:solidFill>
                    <a:schemeClr val="tx1">
                      <a:lumMod val="75000"/>
                      <a:lumOff val="25000"/>
                    </a:schemeClr>
                  </a:solidFill>
                  <a:latin typeface="黑体" panose="02010609060101010101" charset="-122"/>
                  <a:ea typeface="黑体" panose="02010609060101010101" charset="-122"/>
                </a:rPr>
                <a:t>申请</a:t>
              </a:r>
              <a:r>
                <a:rPr lang="zh-CN" altLang="en-US" spc="100" dirty="0">
                  <a:solidFill>
                    <a:schemeClr val="tx1">
                      <a:lumMod val="75000"/>
                      <a:lumOff val="25000"/>
                    </a:schemeClr>
                  </a:solidFill>
                  <a:latin typeface="黑体" panose="02010609060101010101" charset="-122"/>
                  <a:ea typeface="黑体" panose="02010609060101010101" charset="-122"/>
                  <a:sym typeface="+mn-ea"/>
                </a:rPr>
                <a:t>网络安全学院</a:t>
              </a:r>
              <a:br>
                <a:rPr lang="zh-CN" altLang="en-US" spc="100" dirty="0">
                  <a:solidFill>
                    <a:schemeClr val="tx1">
                      <a:lumMod val="75000"/>
                      <a:lumOff val="25000"/>
                    </a:schemeClr>
                  </a:solidFill>
                  <a:latin typeface="黑体" panose="02010609060101010101" charset="-122"/>
                  <a:ea typeface="黑体" panose="02010609060101010101" charset="-122"/>
                  <a:sym typeface="+mn-ea"/>
                </a:rPr>
              </a:br>
              <a:r>
                <a:rPr lang="zh-CN" altLang="en-US" spc="100" dirty="0">
                  <a:solidFill>
                    <a:schemeClr val="tx1">
                      <a:lumMod val="75000"/>
                      <a:lumOff val="25000"/>
                    </a:schemeClr>
                  </a:solidFill>
                  <a:latin typeface="黑体" panose="02010609060101010101" charset="-122"/>
                  <a:ea typeface="黑体" panose="02010609060101010101" charset="-122"/>
                  <a:sym typeface="+mn-ea"/>
                </a:rPr>
                <a:t>创新资助计划</a:t>
              </a:r>
              <a:endParaRPr lang="zh-CN" altLang="en-US" spc="100" dirty="0">
                <a:solidFill>
                  <a:schemeClr val="tx1">
                    <a:lumMod val="75000"/>
                    <a:lumOff val="25000"/>
                  </a:schemeClr>
                </a:solidFill>
                <a:latin typeface="黑体" panose="02010609060101010101" charset="-122"/>
                <a:ea typeface="黑体" panose="02010609060101010101" charset="-122"/>
              </a:endParaRPr>
            </a:p>
          </p:txBody>
        </p:sp>
      </p:grpSp>
      <p:grpSp>
        <p:nvGrpSpPr>
          <p:cNvPr id="234" name="组合 60"/>
          <p:cNvGrpSpPr/>
          <p:nvPr/>
        </p:nvGrpSpPr>
        <p:grpSpPr>
          <a:xfrm>
            <a:off x="1895725" y="3940651"/>
            <a:ext cx="2354580" cy="775969"/>
            <a:chOff x="735672" y="2275497"/>
            <a:chExt cx="2354580" cy="775969"/>
          </a:xfrm>
        </p:grpSpPr>
        <p:sp>
          <p:nvSpPr>
            <p:cNvPr id="1049258" name="文本框 61"/>
            <p:cNvSpPr txBox="1"/>
            <p:nvPr/>
          </p:nvSpPr>
          <p:spPr>
            <a:xfrm>
              <a:off x="1588241" y="2275497"/>
              <a:ext cx="906780" cy="450850"/>
            </a:xfrm>
            <a:prstGeom prst="rect">
              <a:avLst/>
            </a:prstGeom>
            <a:noFill/>
          </p:spPr>
          <p:txBody>
            <a:bodyPr wrap="none" rtlCol="0">
              <a:spAutoFit/>
            </a:bodyPr>
            <a:p>
              <a:pPr algn="just" hangingPunct="0">
                <a:lnSpc>
                  <a:spcPct val="130000"/>
                </a:lnSpc>
              </a:pPr>
              <a:r>
                <a:rPr lang="zh-CN" altLang="en-US" spc="100" dirty="0">
                  <a:solidFill>
                    <a:schemeClr val="tx1">
                      <a:lumMod val="75000"/>
                      <a:lumOff val="25000"/>
                    </a:schemeClr>
                  </a:solidFill>
                  <a:latin typeface="黑体" panose="02010609060101010101" charset="-122"/>
                  <a:ea typeface="黑体" panose="02010609060101010101" charset="-122"/>
                </a:rPr>
                <a:t>大二上</a:t>
              </a:r>
              <a:endParaRPr lang="zh-CN" altLang="en-US" spc="100" dirty="0">
                <a:solidFill>
                  <a:schemeClr val="tx1">
                    <a:lumMod val="75000"/>
                    <a:lumOff val="25000"/>
                  </a:schemeClr>
                </a:solidFill>
                <a:latin typeface="黑体" panose="02010609060101010101" charset="-122"/>
                <a:ea typeface="黑体" panose="02010609060101010101" charset="-122"/>
              </a:endParaRPr>
            </a:p>
          </p:txBody>
        </p:sp>
        <p:sp>
          <p:nvSpPr>
            <p:cNvPr id="1049259" name="文本框 62"/>
            <p:cNvSpPr txBox="1"/>
            <p:nvPr/>
          </p:nvSpPr>
          <p:spPr>
            <a:xfrm>
              <a:off x="735672" y="2600616"/>
              <a:ext cx="2354580" cy="450850"/>
            </a:xfrm>
            <a:prstGeom prst="rect">
              <a:avLst/>
            </a:prstGeom>
            <a:noFill/>
          </p:spPr>
          <p:txBody>
            <a:bodyPr wrap="none" rtlCol="0">
              <a:spAutoFit/>
            </a:bodyPr>
            <a:p>
              <a:pPr algn="just" hangingPunct="0">
                <a:lnSpc>
                  <a:spcPct val="130000"/>
                </a:lnSpc>
              </a:pPr>
              <a:r>
                <a:rPr lang="zh-CN" altLang="en-US" spc="100" dirty="0">
                  <a:solidFill>
                    <a:schemeClr val="tx1">
                      <a:lumMod val="75000"/>
                      <a:lumOff val="25000"/>
                    </a:schemeClr>
                  </a:solidFill>
                  <a:latin typeface="黑体" panose="02010609060101010101" charset="-122"/>
                  <a:ea typeface="黑体" panose="02010609060101010101" charset="-122"/>
                </a:rPr>
                <a:t>专业见面会勇敢出击</a:t>
              </a:r>
              <a:endParaRPr lang="zh-CN" altLang="en-US" spc="100" dirty="0">
                <a:solidFill>
                  <a:schemeClr val="tx1">
                    <a:lumMod val="75000"/>
                    <a:lumOff val="25000"/>
                  </a:schemeClr>
                </a:solidFill>
                <a:latin typeface="黑体" panose="02010609060101010101" charset="-122"/>
                <a:ea typeface="黑体" panose="02010609060101010101" charset="-122"/>
              </a:endParaRPr>
            </a:p>
          </p:txBody>
        </p:sp>
      </p:grpSp>
      <p:grpSp>
        <p:nvGrpSpPr>
          <p:cNvPr id="235" name="组合 63"/>
          <p:cNvGrpSpPr/>
          <p:nvPr/>
        </p:nvGrpSpPr>
        <p:grpSpPr>
          <a:xfrm>
            <a:off x="4199870" y="3940651"/>
            <a:ext cx="3802380" cy="844549"/>
            <a:chOff x="308952" y="2275497"/>
            <a:chExt cx="3802380" cy="844549"/>
          </a:xfrm>
        </p:grpSpPr>
        <p:sp>
          <p:nvSpPr>
            <p:cNvPr id="1049260" name="文本框 64"/>
            <p:cNvSpPr txBox="1"/>
            <p:nvPr/>
          </p:nvSpPr>
          <p:spPr>
            <a:xfrm>
              <a:off x="1467591" y="2275497"/>
              <a:ext cx="1148080" cy="450850"/>
            </a:xfrm>
            <a:prstGeom prst="rect">
              <a:avLst/>
            </a:prstGeom>
            <a:noFill/>
          </p:spPr>
          <p:txBody>
            <a:bodyPr wrap="none" rtlCol="0">
              <a:spAutoFit/>
            </a:bodyPr>
            <a:p>
              <a:pPr algn="just" hangingPunct="0">
                <a:lnSpc>
                  <a:spcPct val="130000"/>
                </a:lnSpc>
              </a:pPr>
              <a:r>
                <a:rPr lang="zh-CN" altLang="en-US" spc="100" dirty="0">
                  <a:solidFill>
                    <a:schemeClr val="tx1">
                      <a:lumMod val="75000"/>
                      <a:lumOff val="25000"/>
                    </a:schemeClr>
                  </a:solidFill>
                  <a:latin typeface="黑体" panose="02010609060101010101" charset="-122"/>
                  <a:ea typeface="黑体" panose="02010609060101010101" charset="-122"/>
                </a:rPr>
                <a:t>大二暑假</a:t>
              </a:r>
              <a:endParaRPr lang="zh-CN" altLang="en-US" spc="100" dirty="0">
                <a:solidFill>
                  <a:schemeClr val="tx1">
                    <a:lumMod val="75000"/>
                    <a:lumOff val="25000"/>
                  </a:schemeClr>
                </a:solidFill>
                <a:latin typeface="黑体" panose="02010609060101010101" charset="-122"/>
                <a:ea typeface="黑体" panose="02010609060101010101" charset="-122"/>
              </a:endParaRPr>
            </a:p>
          </p:txBody>
        </p:sp>
        <p:sp>
          <p:nvSpPr>
            <p:cNvPr id="1049261" name="文本框 65"/>
            <p:cNvSpPr txBox="1"/>
            <p:nvPr/>
          </p:nvSpPr>
          <p:spPr>
            <a:xfrm>
              <a:off x="308952" y="2669196"/>
              <a:ext cx="3802380" cy="450850"/>
            </a:xfrm>
            <a:prstGeom prst="rect">
              <a:avLst/>
            </a:prstGeom>
            <a:noFill/>
          </p:spPr>
          <p:txBody>
            <a:bodyPr wrap="none" rtlCol="0">
              <a:spAutoFit/>
            </a:bodyPr>
            <a:p>
              <a:pPr algn="just" hangingPunct="0">
                <a:lnSpc>
                  <a:spcPct val="130000"/>
                </a:lnSpc>
              </a:pPr>
              <a:r>
                <a:rPr lang="zh-CN" altLang="en-US" spc="100" dirty="0">
                  <a:solidFill>
                    <a:schemeClr val="tx1">
                      <a:lumMod val="75000"/>
                      <a:lumOff val="25000"/>
                    </a:schemeClr>
                  </a:solidFill>
                  <a:latin typeface="黑体" panose="02010609060101010101" charset="-122"/>
                  <a:ea typeface="黑体" panose="02010609060101010101" charset="-122"/>
                </a:rPr>
                <a:t>第一次完整参与科研项目，做实验</a:t>
              </a:r>
              <a:endParaRPr lang="zh-CN" altLang="en-US" spc="100" dirty="0">
                <a:solidFill>
                  <a:schemeClr val="tx1">
                    <a:lumMod val="75000"/>
                    <a:lumOff val="25000"/>
                  </a:schemeClr>
                </a:solidFill>
                <a:latin typeface="黑体" panose="02010609060101010101" charset="-122"/>
                <a:ea typeface="黑体" panose="02010609060101010101" charset="-122"/>
              </a:endParaRPr>
            </a:p>
          </p:txBody>
        </p:sp>
      </p:grpSp>
      <p:grpSp>
        <p:nvGrpSpPr>
          <p:cNvPr id="236" name="组合 66"/>
          <p:cNvGrpSpPr/>
          <p:nvPr/>
        </p:nvGrpSpPr>
        <p:grpSpPr>
          <a:xfrm>
            <a:off x="8086435" y="3940651"/>
            <a:ext cx="1151019" cy="844549"/>
            <a:chOff x="1464652" y="2275497"/>
            <a:chExt cx="1151019" cy="844549"/>
          </a:xfrm>
        </p:grpSpPr>
        <p:sp>
          <p:nvSpPr>
            <p:cNvPr id="1049262" name="文本框 67"/>
            <p:cNvSpPr txBox="1"/>
            <p:nvPr/>
          </p:nvSpPr>
          <p:spPr>
            <a:xfrm>
              <a:off x="1467591" y="2275497"/>
              <a:ext cx="1148080" cy="450850"/>
            </a:xfrm>
            <a:prstGeom prst="rect">
              <a:avLst/>
            </a:prstGeom>
            <a:noFill/>
          </p:spPr>
          <p:txBody>
            <a:bodyPr wrap="none" rtlCol="0">
              <a:spAutoFit/>
            </a:bodyPr>
            <a:p>
              <a:pPr algn="just" hangingPunct="0">
                <a:lnSpc>
                  <a:spcPct val="130000"/>
                </a:lnSpc>
              </a:pPr>
              <a:r>
                <a:rPr lang="zh-CN" altLang="en-US" spc="100" dirty="0">
                  <a:solidFill>
                    <a:schemeClr val="tx1">
                      <a:lumMod val="75000"/>
                      <a:lumOff val="25000"/>
                    </a:schemeClr>
                  </a:solidFill>
                  <a:latin typeface="黑体" panose="02010609060101010101" charset="-122"/>
                  <a:ea typeface="黑体" panose="02010609060101010101" charset="-122"/>
                </a:rPr>
                <a:t>大三寒假</a:t>
              </a:r>
              <a:endParaRPr lang="zh-CN" altLang="en-US" spc="100" dirty="0">
                <a:solidFill>
                  <a:schemeClr val="tx1">
                    <a:lumMod val="75000"/>
                    <a:lumOff val="25000"/>
                  </a:schemeClr>
                </a:solidFill>
                <a:latin typeface="黑体" panose="02010609060101010101" charset="-122"/>
                <a:ea typeface="黑体" panose="02010609060101010101" charset="-122"/>
              </a:endParaRPr>
            </a:p>
          </p:txBody>
        </p:sp>
        <p:sp>
          <p:nvSpPr>
            <p:cNvPr id="1049263" name="文本框 68"/>
            <p:cNvSpPr txBox="1"/>
            <p:nvPr/>
          </p:nvSpPr>
          <p:spPr>
            <a:xfrm>
              <a:off x="1464652" y="2669196"/>
              <a:ext cx="1148080" cy="450850"/>
            </a:xfrm>
            <a:prstGeom prst="rect">
              <a:avLst/>
            </a:prstGeom>
            <a:noFill/>
          </p:spPr>
          <p:txBody>
            <a:bodyPr wrap="none" rtlCol="0">
              <a:spAutoFit/>
            </a:bodyPr>
            <a:p>
              <a:pPr algn="just" hangingPunct="0">
                <a:lnSpc>
                  <a:spcPct val="130000"/>
                </a:lnSpc>
              </a:pPr>
              <a:r>
                <a:rPr lang="zh-CN" altLang="en-US" spc="100" dirty="0">
                  <a:solidFill>
                    <a:schemeClr val="tx1">
                      <a:lumMod val="75000"/>
                      <a:lumOff val="25000"/>
                    </a:schemeClr>
                  </a:solidFill>
                  <a:latin typeface="黑体" panose="02010609060101010101" charset="-122"/>
                  <a:ea typeface="黑体" panose="02010609060101010101" charset="-122"/>
                </a:rPr>
                <a:t>论文中稿</a:t>
              </a:r>
              <a:endParaRPr lang="zh-CN" altLang="en-US" spc="100" dirty="0">
                <a:solidFill>
                  <a:schemeClr val="tx1">
                    <a:lumMod val="75000"/>
                    <a:lumOff val="25000"/>
                  </a:schemeClr>
                </a:solidFill>
                <a:latin typeface="黑体" panose="02010609060101010101" charset="-122"/>
                <a:ea typeface="黑体" panose="02010609060101010101" charset="-122"/>
              </a:endParaRPr>
            </a:p>
          </p:txBody>
        </p:sp>
      </p:grpSp>
      <p:pic>
        <p:nvPicPr>
          <p:cNvPr id="6" name="图片 5"/>
          <p:cNvPicPr>
            <a:picLocks noChangeAspect="1"/>
          </p:cNvPicPr>
          <p:nvPr/>
        </p:nvPicPr>
        <p:blipFill>
          <a:blip r:embed="rId2"/>
          <a:stretch>
            <a:fillRect/>
          </a:stretch>
        </p:blipFill>
        <p:spPr>
          <a:xfrm>
            <a:off x="5065395" y="4689475"/>
            <a:ext cx="1837055" cy="2171700"/>
          </a:xfrm>
          <a:prstGeom prst="rect">
            <a:avLst/>
          </a:prstGeom>
        </p:spPr>
      </p:pic>
      <p:pic>
        <p:nvPicPr>
          <p:cNvPr id="8" name="图片 7"/>
          <p:cNvPicPr>
            <a:picLocks noChangeAspect="1"/>
          </p:cNvPicPr>
          <p:nvPr/>
        </p:nvPicPr>
        <p:blipFill>
          <a:blip r:embed="rId3"/>
          <a:srcRect t="3791" b="2176"/>
          <a:stretch>
            <a:fillRect/>
          </a:stretch>
        </p:blipFill>
        <p:spPr>
          <a:xfrm>
            <a:off x="2553335" y="4649470"/>
            <a:ext cx="1463040" cy="2223135"/>
          </a:xfrm>
          <a:prstGeom prst="rect">
            <a:avLst/>
          </a:prstGeom>
        </p:spPr>
      </p:pic>
      <p:pic>
        <p:nvPicPr>
          <p:cNvPr id="12" name="图片 11"/>
          <p:cNvPicPr>
            <a:picLocks noChangeAspect="1"/>
          </p:cNvPicPr>
          <p:nvPr/>
        </p:nvPicPr>
        <p:blipFill>
          <a:blip r:embed="rId4"/>
          <a:stretch>
            <a:fillRect/>
          </a:stretch>
        </p:blipFill>
        <p:spPr>
          <a:xfrm>
            <a:off x="7345045" y="4835525"/>
            <a:ext cx="4846955" cy="1036320"/>
          </a:xfrm>
          <a:prstGeom prst="rect">
            <a:avLst/>
          </a:prstGeom>
        </p:spPr>
      </p:pic>
      <p:sp>
        <p:nvSpPr>
          <p:cNvPr id="15" name="椭圆 45"/>
          <p:cNvSpPr/>
          <p:nvPr/>
        </p:nvSpPr>
        <p:spPr>
          <a:xfrm flipV="1">
            <a:off x="10750550" y="3146425"/>
            <a:ext cx="228600" cy="22415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000">
              <a:latin typeface="黑体" panose="02010609060101010101" charset="-122"/>
              <a:ea typeface="黑体" panose="02010609060101010101" charset="-122"/>
            </a:endParaRPr>
          </a:p>
        </p:txBody>
      </p:sp>
      <p:sp>
        <p:nvSpPr>
          <p:cNvPr id="18" name="文本框 17"/>
          <p:cNvSpPr txBox="1"/>
          <p:nvPr/>
        </p:nvSpPr>
        <p:spPr>
          <a:xfrm>
            <a:off x="8722995" y="7387590"/>
            <a:ext cx="4064000" cy="368300"/>
          </a:xfrm>
          <a:prstGeom prst="rect">
            <a:avLst/>
          </a:prstGeom>
          <a:noFill/>
        </p:spPr>
        <p:txBody>
          <a:bodyPr wrap="square" rtlCol="0">
            <a:spAutoFit/>
          </a:bodyPr>
          <a:p>
            <a:endParaRPr lang="zh-CN" altLang="en-US"/>
          </a:p>
        </p:txBody>
      </p:sp>
      <p:sp>
        <p:nvSpPr>
          <p:cNvPr id="22" name="文本框 21"/>
          <p:cNvSpPr txBox="1"/>
          <p:nvPr/>
        </p:nvSpPr>
        <p:spPr>
          <a:xfrm>
            <a:off x="10864850" y="3980180"/>
            <a:ext cx="1100455" cy="368300"/>
          </a:xfrm>
          <a:prstGeom prst="rect">
            <a:avLst/>
          </a:prstGeom>
          <a:noFill/>
        </p:spPr>
        <p:txBody>
          <a:bodyPr wrap="square" rtlCol="0">
            <a:spAutoFit/>
          </a:bodyPr>
          <a:p>
            <a:r>
              <a:rPr lang="zh-CN" altLang="en-US" spc="100" dirty="0">
                <a:solidFill>
                  <a:schemeClr val="tx1">
                    <a:lumMod val="75000"/>
                    <a:lumOff val="25000"/>
                  </a:schemeClr>
                </a:solidFill>
                <a:latin typeface="黑体" panose="02010609060101010101" charset="-122"/>
                <a:ea typeface="黑体" panose="02010609060101010101" charset="-122"/>
              </a:rPr>
              <a:t>大三上</a:t>
            </a:r>
            <a:endParaRPr lang="zh-CN" altLang="en-US"/>
          </a:p>
        </p:txBody>
      </p:sp>
      <p:sp>
        <p:nvSpPr>
          <p:cNvPr id="24" name="文本框 23"/>
          <p:cNvSpPr txBox="1"/>
          <p:nvPr/>
        </p:nvSpPr>
        <p:spPr>
          <a:xfrm>
            <a:off x="10543540" y="4296410"/>
            <a:ext cx="1728470" cy="450850"/>
          </a:xfrm>
          <a:prstGeom prst="rect">
            <a:avLst/>
          </a:prstGeom>
          <a:noFill/>
        </p:spPr>
        <p:txBody>
          <a:bodyPr wrap="square" rtlCol="0">
            <a:spAutoFit/>
          </a:bodyPr>
          <a:p>
            <a:pPr algn="just" hangingPunct="0">
              <a:lnSpc>
                <a:spcPct val="130000"/>
              </a:lnSpc>
              <a:buClrTx/>
              <a:buSzTx/>
              <a:buFontTx/>
            </a:pPr>
            <a:r>
              <a:rPr lang="zh-CN" altLang="en-US" spc="100" dirty="0">
                <a:solidFill>
                  <a:schemeClr val="tx1">
                    <a:lumMod val="75000"/>
                    <a:lumOff val="25000"/>
                  </a:schemeClr>
                </a:solidFill>
                <a:latin typeface="黑体" panose="02010609060101010101" charset="-122"/>
                <a:ea typeface="黑体" panose="02010609060101010101" charset="-122"/>
              </a:rPr>
              <a:t>清华科研实习</a:t>
            </a:r>
            <a:endParaRPr lang="zh-CN" altLang="en-US" spc="100" dirty="0">
              <a:solidFill>
                <a:schemeClr val="tx1">
                  <a:lumMod val="75000"/>
                  <a:lumOff val="25000"/>
                </a:schemeClr>
              </a:solidFill>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tags/tag1.xml><?xml version="1.0" encoding="utf-8"?>
<p:tagLst xmlns:p="http://schemas.openxmlformats.org/presentationml/2006/main">
  <p:tag name="KSO_WM_DIAGRAM_VIRTUALLY_FRAME" val="{&quot;height&quot;:344.80606299212593,&quot;left&quot;:375.7944094488188,&quot;top&quot;:124.82984251968503,&quot;width&quot;:451.58984251968525}"/>
</p:tagLst>
</file>

<file path=ppt/tags/tag10.xml><?xml version="1.0" encoding="utf-8"?>
<p:tagLst xmlns:p="http://schemas.openxmlformats.org/presentationml/2006/main">
  <p:tag name="KSO_WM_DIAGRAM_VIRTUALLY_FRAME" val="{&quot;height&quot;:334.5,&quot;left&quot;:375.8,&quot;top&quot;:102.75,&quot;width&quot;:451.6}"/>
</p:tagLst>
</file>

<file path=ppt/tags/tag11.xml><?xml version="1.0" encoding="utf-8"?>
<p:tagLst xmlns:p="http://schemas.openxmlformats.org/presentationml/2006/main">
  <p:tag name="KSO_WM_DIAGRAM_VIRTUALLY_FRAME" val="{&quot;height&quot;:334.5,&quot;left&quot;:375.8,&quot;top&quot;:102.75,&quot;width&quot;:451.6}"/>
</p:tagLst>
</file>

<file path=ppt/tags/tag12.xml><?xml version="1.0" encoding="utf-8"?>
<p:tagLst xmlns:p="http://schemas.openxmlformats.org/presentationml/2006/main">
  <p:tag name="KSO_WM_DIAGRAM_VIRTUALLY_FRAME" val="{&quot;height&quot;:334.5,&quot;left&quot;:375.8,&quot;top&quot;:102.75,&quot;width&quot;:451.6}"/>
</p:tagLst>
</file>

<file path=ppt/tags/tag13.xml><?xml version="1.0" encoding="utf-8"?>
<p:tagLst xmlns:p="http://schemas.openxmlformats.org/presentationml/2006/main">
  <p:tag name="KSO_WM_DIAGRAM_VIRTUALLY_FRAME" val="{&quot;height&quot;:344.80606299212593,&quot;left&quot;:375.7944094488188,&quot;top&quot;:124.82984251968503,&quot;width&quot;:451.58984251968525}"/>
</p:tagLst>
</file>

<file path=ppt/tags/tag14.xml><?xml version="1.0" encoding="utf-8"?>
<p:tagLst xmlns:p="http://schemas.openxmlformats.org/presentationml/2006/main">
  <p:tag name="KSO_WM_DIAGRAM_VIRTUALLY_FRAME" val="{&quot;height&quot;:334.5,&quot;left&quot;:375.8,&quot;top&quot;:102.75,&quot;width&quot;:451.6}"/>
</p:tagLst>
</file>

<file path=ppt/tags/tag15.xml><?xml version="1.0" encoding="utf-8"?>
<p:tagLst xmlns:p="http://schemas.openxmlformats.org/presentationml/2006/main">
  <p:tag name="KSO_WM_DIAGRAM_VIRTUALLY_FRAME" val="{&quot;height&quot;:334.5,&quot;left&quot;:375.8,&quot;top&quot;:102.75,&quot;width&quot;:451.6}"/>
</p:tagLst>
</file>

<file path=ppt/tags/tag16.xml><?xml version="1.0" encoding="utf-8"?>
<p:tagLst xmlns:p="http://schemas.openxmlformats.org/presentationml/2006/main">
  <p:tag name="KSO_WM_DIAGRAM_VIRTUALLY_FRAME" val="{&quot;height&quot;:334.5,&quot;left&quot;:375.8,&quot;top&quot;:102.75,&quot;width&quot;:451.6}"/>
</p:tagLst>
</file>

<file path=ppt/tags/tag17.xml><?xml version="1.0" encoding="utf-8"?>
<p:tagLst xmlns:p="http://schemas.openxmlformats.org/presentationml/2006/main">
  <p:tag name="KSO_WM_DIAGRAM_VIRTUALLY_FRAME" val="{&quot;height&quot;:344.80606299212593,&quot;left&quot;:375.7944094488188,&quot;top&quot;:124.82984251968503,&quot;width&quot;:451.58984251968525}"/>
</p:tagLst>
</file>

<file path=ppt/tags/tag18.xml><?xml version="1.0" encoding="utf-8"?>
<p:tagLst xmlns:p="http://schemas.openxmlformats.org/presentationml/2006/main">
  <p:tag name="KSO_WM_DIAGRAM_VIRTUALLY_FRAME" val="{&quot;height&quot;:334.5,&quot;left&quot;:375.8,&quot;top&quot;:102.75,&quot;width&quot;:451.6}"/>
</p:tagLst>
</file>

<file path=ppt/tags/tag19.xml><?xml version="1.0" encoding="utf-8"?>
<p:tagLst xmlns:p="http://schemas.openxmlformats.org/presentationml/2006/main">
  <p:tag name="KSO_WM_DIAGRAM_VIRTUALLY_FRAME" val="{&quot;height&quot;:334.5,&quot;left&quot;:375.8,&quot;top&quot;:102.75,&quot;width&quot;:451.6}"/>
</p:tagLst>
</file>

<file path=ppt/tags/tag2.xml><?xml version="1.0" encoding="utf-8"?>
<p:tagLst xmlns:p="http://schemas.openxmlformats.org/presentationml/2006/main">
  <p:tag name="KSO_WM_DIAGRAM_VIRTUALLY_FRAME" val="{&quot;height&quot;:334.5,&quot;left&quot;:375.8,&quot;top&quot;:102.75,&quot;width&quot;:451.6}"/>
</p:tagLst>
</file>

<file path=ppt/tags/tag20.xml><?xml version="1.0" encoding="utf-8"?>
<p:tagLst xmlns:p="http://schemas.openxmlformats.org/presentationml/2006/main">
  <p:tag name="KSO_WM_DIAGRAM_VIRTUALLY_FRAME" val="{&quot;height&quot;:334.5,&quot;left&quot;:375.8,&quot;top&quot;:102.75,&quot;width&quot;:451.6}"/>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DIAGRAM_VIRTUALLY_FRAME" val="{&quot;height&quot;:245.95,&quot;left&quot;:391.9250393700787,&quot;top&quot;:168.85,&quot;width&quot;:543.55}"/>
</p:tagLst>
</file>

<file path=ppt/tags/tag23.xml><?xml version="1.0" encoding="utf-8"?>
<p:tagLst xmlns:p="http://schemas.openxmlformats.org/presentationml/2006/main">
  <p:tag name="KSO_WM_DIAGRAM_VIRTUALLY_FRAME" val="{&quot;height&quot;:245.95,&quot;left&quot;:391.9250393700787,&quot;top&quot;:168.85,&quot;width&quot;:543.55}"/>
</p:tagLst>
</file>

<file path=ppt/tags/tag24.xml><?xml version="1.0" encoding="utf-8"?>
<p:tagLst xmlns:p="http://schemas.openxmlformats.org/presentationml/2006/main">
  <p:tag name="KSO_WM_DIAGRAM_VIRTUALLY_FRAME" val="{&quot;height&quot;:245.95,&quot;left&quot;:391.9250393700787,&quot;top&quot;:168.85,&quot;width&quot;:543.55}"/>
</p:tagLst>
</file>

<file path=ppt/tags/tag25.xml><?xml version="1.0" encoding="utf-8"?>
<p:tagLst xmlns:p="http://schemas.openxmlformats.org/presentationml/2006/main">
  <p:tag name="KSO_WM_DIAGRAM_VIRTUALLY_FRAME" val="{&quot;height&quot;:245.95,&quot;left&quot;:391.9250393700787,&quot;top&quot;:168.85,&quot;width&quot;:543.55}"/>
</p:tagLst>
</file>

<file path=ppt/tags/tag26.xml><?xml version="1.0" encoding="utf-8"?>
<p:tagLst xmlns:p="http://schemas.openxmlformats.org/presentationml/2006/main">
  <p:tag name="KSO_WM_DIAGRAM_VIRTUALLY_FRAME" val="{&quot;height&quot;:245.95,&quot;left&quot;:391.9250393700787,&quot;top&quot;:168.85,&quot;width&quot;:543.55}"/>
</p:tagLst>
</file>

<file path=ppt/tags/tag27.xml><?xml version="1.0" encoding="utf-8"?>
<p:tagLst xmlns:p="http://schemas.openxmlformats.org/presentationml/2006/main">
  <p:tag name="KSO_WM_DIAGRAM_VIRTUALLY_FRAME" val="{&quot;height&quot;:245.95,&quot;left&quot;:391.9250393700787,&quot;top&quot;:168.85,&quot;width&quot;:543.55}"/>
</p:tagLst>
</file>

<file path=ppt/tags/tag28.xml><?xml version="1.0" encoding="utf-8"?>
<p:tagLst xmlns:p="http://schemas.openxmlformats.org/presentationml/2006/main">
  <p:tag name="TABLE_ENDDRAG_ORIGIN_RECT" val="538*315"/>
  <p:tag name="TABLE_ENDDRAG_RECT" val="28*199*538*315"/>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DIAGRAM_VIRTUALLY_FRAME" val="{&quot;height&quot;:334.5,&quot;left&quot;:375.8,&quot;top&quot;:102.75,&quot;width&quot;:451.6}"/>
</p:tagLst>
</file>

<file path=ppt/tags/tag30.xml><?xml version="1.0" encoding="utf-8"?>
<p:tagLst xmlns:p="http://schemas.openxmlformats.org/presentationml/2006/main">
  <p:tag name="KSO_WM_DIAGRAM_VIRTUALLY_FRAME" val="{&quot;height&quot;:374.32236220472436,&quot;left&quot;:64.43346456692913,&quot;top&quot;:122.64000000000001,&quot;width&quot;:551.9902362204723}"/>
</p:tagLst>
</file>

<file path=ppt/tags/tag31.xml><?xml version="1.0" encoding="utf-8"?>
<p:tagLst xmlns:p="http://schemas.openxmlformats.org/presentationml/2006/main">
  <p:tag name="KSO_WM_DIAGRAM_VIRTUALLY_FRAME" val="{&quot;height&quot;:374.32236220472436,&quot;left&quot;:64.43346456692913,&quot;top&quot;:122.64000000000001,&quot;width&quot;:551.9902362204723}"/>
</p:tagLst>
</file>

<file path=ppt/tags/tag32.xml><?xml version="1.0" encoding="utf-8"?>
<p:tagLst xmlns:p="http://schemas.openxmlformats.org/presentationml/2006/main">
  <p:tag name="KSO_WM_DIAGRAM_VIRTUALLY_FRAME" val="{&quot;height&quot;:374.32236220472436,&quot;left&quot;:64.43346456692913,&quot;top&quot;:122.64000000000001,&quot;width&quot;:551.9902362204723}"/>
</p:tagLst>
</file>

<file path=ppt/tags/tag33.xml><?xml version="1.0" encoding="utf-8"?>
<p:tagLst xmlns:p="http://schemas.openxmlformats.org/presentationml/2006/main">
  <p:tag name="KSO_WM_DIAGRAM_VIRTUALLY_FRAME" val="{&quot;height&quot;:374.32236220472436,&quot;left&quot;:64.43346456692913,&quot;top&quot;:122.64000000000001,&quot;width&quot;:551.9902362204723}"/>
</p:tagLst>
</file>

<file path=ppt/tags/tag34.xml><?xml version="1.0" encoding="utf-8"?>
<p:tagLst xmlns:p="http://schemas.openxmlformats.org/presentationml/2006/main">
  <p:tag name="KSO_WM_DIAGRAM_VIRTUALLY_FRAME" val="{&quot;height&quot;:374.32236220472436,&quot;left&quot;:64.43346456692913,&quot;top&quot;:122.64000000000001,&quot;width&quot;:551.9902362204723}"/>
</p:tagLst>
</file>

<file path=ppt/tags/tag35.xml><?xml version="1.0" encoding="utf-8"?>
<p:tagLst xmlns:p="http://schemas.openxmlformats.org/presentationml/2006/main">
  <p:tag name="KSO_WM_DIAGRAM_VIRTUALLY_FRAME" val="{&quot;height&quot;:374.32236220472436,&quot;left&quot;:64.43346456692913,&quot;top&quot;:122.64000000000001,&quot;width&quot;:551.9902362204723}"/>
</p:tagLst>
</file>

<file path=ppt/tags/tag36.xml><?xml version="1.0" encoding="utf-8"?>
<p:tagLst xmlns:p="http://schemas.openxmlformats.org/presentationml/2006/main">
  <p:tag name="KSO_WM_DIAGRAM_VIRTUALLY_FRAME" val="{&quot;height&quot;:374.32236220472436,&quot;left&quot;:64.43346456692913,&quot;top&quot;:122.64000000000001,&quot;width&quot;:551.9902362204723}"/>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DIAGRAM_VIRTUALLY_FRAME" val="{&quot;height&quot;:334.5,&quot;left&quot;:375.8,&quot;top&quot;:102.75,&quot;width&quot;:451.6}"/>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 name="KSO_WM_DIAGRAM_VIRTUALLY_FRAME" val="{&quot;height&quot;:285,&quot;left&quot;:20.05,&quot;top&quot;:119.55,&quot;width&quot;:220.8}"/>
</p:tagLst>
</file>

<file path=ppt/tags/tag47.xml><?xml version="1.0" encoding="utf-8"?>
<p:tagLst xmlns:p="http://schemas.openxmlformats.org/presentationml/2006/main">
  <p:tag name="KSO_WM_BEAUTIFY_FLAG" val=""/>
  <p:tag name="KSO_WM_DIAGRAM_VIRTUALLY_FRAME" val="{&quot;height&quot;:285,&quot;left&quot;:20.05,&quot;top&quot;:119.55,&quot;width&quot;:220.8}"/>
</p:tagLst>
</file>

<file path=ppt/tags/tag48.xml><?xml version="1.0" encoding="utf-8"?>
<p:tagLst xmlns:p="http://schemas.openxmlformats.org/presentationml/2006/main">
  <p:tag name="KSO_WM_BEAUTIFY_FLAG" val=""/>
  <p:tag name="KSO_WM_DIAGRAM_VIRTUALLY_FRAME" val="{&quot;height&quot;:285,&quot;left&quot;:20.05,&quot;top&quot;:119.55,&quot;width&quot;:220.8}"/>
</p:tagLst>
</file>

<file path=ppt/tags/tag49.xml><?xml version="1.0" encoding="utf-8"?>
<p:tagLst xmlns:p="http://schemas.openxmlformats.org/presentationml/2006/main">
  <p:tag name="KSO_WM_BEAUTIFY_FLAG" val=""/>
  <p:tag name="KSO_WM_DIAGRAM_VIRTUALLY_FRAME" val="{&quot;height&quot;:285,&quot;left&quot;:20.05,&quot;top&quot;:119.55,&quot;width&quot;:220.8}"/>
</p:tagLst>
</file>

<file path=ppt/tags/tag5.xml><?xml version="1.0" encoding="utf-8"?>
<p:tagLst xmlns:p="http://schemas.openxmlformats.org/presentationml/2006/main">
  <p:tag name="KSO_WM_DIAGRAM_VIRTUALLY_FRAME" val="{&quot;height&quot;:344.80606299212593,&quot;left&quot;:375.7944094488188,&quot;top&quot;:124.82984251968503,&quot;width&quot;:451.58984251968525}"/>
</p:tagLst>
</file>

<file path=ppt/tags/tag50.xml><?xml version="1.0" encoding="utf-8"?>
<p:tagLst xmlns:p="http://schemas.openxmlformats.org/presentationml/2006/main">
  <p:tag name="KSO_WM_BEAUTIFY_FLAG" val=""/>
  <p:tag name="KSO_WM_DIAGRAM_VIRTUALLY_FRAME" val="{&quot;height&quot;:285,&quot;left&quot;:20.05,&quot;top&quot;:119.55,&quot;width&quot;:220.8}"/>
</p:tagLst>
</file>

<file path=ppt/tags/tag51.xml><?xml version="1.0" encoding="utf-8"?>
<p:tagLst xmlns:p="http://schemas.openxmlformats.org/presentationml/2006/main">
  <p:tag name="KSO_WM_BEAUTIFY_FLAG" val=""/>
  <p:tag name="KSO_WM_DIAGRAM_VIRTUALLY_FRAME" val="{&quot;height&quot;:285,&quot;left&quot;:20.05,&quot;top&quot;:119.55,&quot;width&quot;:220.8}"/>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DIAGRAM_VIRTUALLY_FRAME" val="{&quot;height&quot;:334.5,&quot;left&quot;:375.8,&quot;top&quot;:102.75,&quot;width&quot;:451.6}"/>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TABLE_ENDDRAG_ORIGIN_RECT" val="444*399"/>
  <p:tag name="TABLE_ENDDRAG_RECT" val="7*114*444*399"/>
</p:tagLst>
</file>

<file path=ppt/tags/tag7.xml><?xml version="1.0" encoding="utf-8"?>
<p:tagLst xmlns:p="http://schemas.openxmlformats.org/presentationml/2006/main">
  <p:tag name="KSO_WM_DIAGRAM_VIRTUALLY_FRAME" val="{&quot;height&quot;:334.5,&quot;left&quot;:375.8,&quot;top&quot;:102.75,&quot;width&quot;:451.6}"/>
</p:tagLst>
</file>

<file path=ppt/tags/tag70.xml><?xml version="1.0" encoding="utf-8"?>
<p:tagLst xmlns:p="http://schemas.openxmlformats.org/presentationml/2006/main">
  <p:tag name="KSO_WM_BEAUTIFY_FLAG" val=""/>
</p:tagLst>
</file>

<file path=ppt/tags/tag8.xml><?xml version="1.0" encoding="utf-8"?>
<p:tagLst xmlns:p="http://schemas.openxmlformats.org/presentationml/2006/main">
  <p:tag name="KSO_WM_DIAGRAM_VIRTUALLY_FRAME" val="{&quot;height&quot;:334.5,&quot;left&quot;:375.8,&quot;top&quot;:102.75,&quot;width&quot;:451.6}"/>
</p:tagLst>
</file>

<file path=ppt/tags/tag9.xml><?xml version="1.0" encoding="utf-8"?>
<p:tagLst xmlns:p="http://schemas.openxmlformats.org/presentationml/2006/main">
  <p:tag name="KSO_WM_DIAGRAM_VIRTUALLY_FRAME" val="{&quot;height&quot;:344.80606299212593,&quot;left&quot;:375.7944094488188,&quot;top&quot;:124.82984251968503,&quot;width&quot;:451.58984251968525}"/>
</p:tagLst>
</file>

<file path=ppt/theme/theme1.xml><?xml version="1.0" encoding="utf-8"?>
<a:theme xmlns:a="http://schemas.openxmlformats.org/drawingml/2006/main" name="1_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8473</Words>
  <Application>WPS 演示</Application>
  <PresentationFormat>宽屏</PresentationFormat>
  <Paragraphs>832</Paragraphs>
  <Slides>34</Slides>
  <Notes>0</Notes>
  <HiddenSlides>0</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34</vt:i4>
      </vt:variant>
    </vt:vector>
  </HeadingPairs>
  <TitlesOfParts>
    <vt:vector size="59" baseType="lpstr">
      <vt:lpstr>Arial</vt:lpstr>
      <vt:lpstr>宋体</vt:lpstr>
      <vt:lpstr>Wingdings</vt:lpstr>
      <vt:lpstr>思源黑体 CN Medium</vt:lpstr>
      <vt:lpstr>黑体</vt:lpstr>
      <vt:lpstr>思源黑体 CN Heavy</vt:lpstr>
      <vt:lpstr>思源宋体 Heavy</vt:lpstr>
      <vt:lpstr>宋刻本字体</vt:lpstr>
      <vt:lpstr>思源黑体 CN Normal</vt:lpstr>
      <vt:lpstr>华光行楷_CNKI</vt:lpstr>
      <vt:lpstr>华文楷体</vt:lpstr>
      <vt:lpstr>华文新魏</vt:lpstr>
      <vt:lpstr>微软雅黑</vt:lpstr>
      <vt:lpstr>楷体</vt:lpstr>
      <vt:lpstr>Times New Roman</vt:lpstr>
      <vt:lpstr>阿里巴巴普惠体 3.0 75 SemiBold</vt:lpstr>
      <vt:lpstr>Calibri</vt:lpstr>
      <vt:lpstr>Arial Unicode MS</vt:lpstr>
      <vt:lpstr>Neris Thin</vt:lpstr>
      <vt:lpstr>Segoe Print</vt:lpstr>
      <vt:lpstr>Arial</vt:lpstr>
      <vt:lpstr>华文仿宋</vt:lpstr>
      <vt:lpstr>Wingdings</vt:lpstr>
      <vt:lpstr>等线</vt:lpstr>
      <vt:lpstr>1_WPS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gaile</dc:creator>
  <cp:lastModifiedBy>谭柘</cp:lastModifiedBy>
  <cp:revision>67</cp:revision>
  <dcterms:created xsi:type="dcterms:W3CDTF">2023-08-09T12:44:00Z</dcterms:created>
  <dcterms:modified xsi:type="dcterms:W3CDTF">2025-03-05T07:38:56Z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2052-12.1.0.20305</vt:lpwstr>
  </property>
</Properties>
</file>